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496" r:id="rId5"/>
    <p:sldId id="534" r:id="rId6"/>
    <p:sldId id="535" r:id="rId7"/>
    <p:sldId id="550" r:id="rId8"/>
    <p:sldId id="549" r:id="rId9"/>
    <p:sldId id="536" r:id="rId10"/>
    <p:sldId id="537" r:id="rId11"/>
    <p:sldId id="539" r:id="rId12"/>
    <p:sldId id="540" r:id="rId13"/>
    <p:sldId id="522" r:id="rId14"/>
    <p:sldId id="541" r:id="rId15"/>
    <p:sldId id="542" r:id="rId16"/>
    <p:sldId id="546" r:id="rId17"/>
    <p:sldId id="503" r:id="rId18"/>
    <p:sldId id="544" r:id="rId19"/>
    <p:sldId id="545" r:id="rId20"/>
    <p:sldId id="547" r:id="rId21"/>
    <p:sldId id="543" r:id="rId22"/>
    <p:sldId id="782" r:id="rId23"/>
    <p:sldId id="497" r:id="rId24"/>
    <p:sldId id="552" r:id="rId25"/>
    <p:sldId id="555" r:id="rId26"/>
    <p:sldId id="553" r:id="rId27"/>
    <p:sldId id="554" r:id="rId28"/>
    <p:sldId id="556" r:id="rId29"/>
    <p:sldId id="557" r:id="rId30"/>
    <p:sldId id="548" r:id="rId31"/>
    <p:sldId id="528" r:id="rId32"/>
    <p:sldId id="518" r:id="rId33"/>
    <p:sldId id="551" r:id="rId34"/>
    <p:sldId id="532" r:id="rId35"/>
    <p:sldId id="53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F5609-EC4A-49F5-B146-02B89F31EE60}" v="183" dt="2019-08-16T15:31:58.665"/>
    <p1510:client id="{B5753F48-16ED-4D58-AF5A-DD286B6640A3}" v="2" dt="2019-08-15T21:39:15.545"/>
    <p1510:client id="{F1BF2C27-901F-4A98-B1B9-35AC930652A1}" v="6" dt="2019-08-15T21:26:25.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0" y="1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hina Ramananandro" userId="S::taramana@microsoft.com::a2455ccd-8604-4d56-955c-267b1d784059" providerId="AD" clId="Web-{F1BF2C27-901F-4A98-B1B9-35AC930652A1}"/>
    <pc:docChg chg="modSld">
      <pc:chgData name="Tahina Ramananandro" userId="S::taramana@microsoft.com::a2455ccd-8604-4d56-955c-267b1d784059" providerId="AD" clId="Web-{F1BF2C27-901F-4A98-B1B9-35AC930652A1}" dt="2019-08-15T21:26:25.199" v="5" actId="20577"/>
      <pc:docMkLst>
        <pc:docMk/>
      </pc:docMkLst>
      <pc:sldChg chg="modSp">
        <pc:chgData name="Tahina Ramananandro" userId="S::taramana@microsoft.com::a2455ccd-8604-4d56-955c-267b1d784059" providerId="AD" clId="Web-{F1BF2C27-901F-4A98-B1B9-35AC930652A1}" dt="2019-08-15T21:26:25.199" v="4" actId="20577"/>
        <pc:sldMkLst>
          <pc:docMk/>
          <pc:sldMk cId="476026589" sldId="546"/>
        </pc:sldMkLst>
        <pc:spChg chg="mod">
          <ac:chgData name="Tahina Ramananandro" userId="S::taramana@microsoft.com::a2455ccd-8604-4d56-955c-267b1d784059" providerId="AD" clId="Web-{F1BF2C27-901F-4A98-B1B9-35AC930652A1}" dt="2019-08-15T21:26:25.199" v="4" actId="20577"/>
          <ac:spMkLst>
            <pc:docMk/>
            <pc:sldMk cId="476026589" sldId="546"/>
            <ac:spMk id="5" creationId="{78C7E1AC-3BC7-4878-85CD-245A3E7C73D5}"/>
          </ac:spMkLst>
        </pc:spChg>
      </pc:sldChg>
    </pc:docChg>
  </pc:docChgLst>
  <pc:docChgLst>
    <pc:chgData name="Antoine Delignat-Lavaud" userId="a2641d40-403b-4f51-8d84-b5c636dad3e5" providerId="ADAL" clId="{14EF5609-EC4A-49F5-B146-02B89F31EE60}"/>
    <pc:docChg chg="undo redo custSel modSld sldOrd">
      <pc:chgData name="Antoine Delignat-Lavaud" userId="a2641d40-403b-4f51-8d84-b5c636dad3e5" providerId="ADAL" clId="{14EF5609-EC4A-49F5-B146-02B89F31EE60}" dt="2019-08-16T15:31:58.665" v="676"/>
      <pc:docMkLst>
        <pc:docMk/>
      </pc:docMkLst>
      <pc:sldChg chg="modSp">
        <pc:chgData name="Antoine Delignat-Lavaud" userId="a2641d40-403b-4f51-8d84-b5c636dad3e5" providerId="ADAL" clId="{14EF5609-EC4A-49F5-B146-02B89F31EE60}" dt="2019-08-16T12:58:53.362" v="444" actId="1076"/>
        <pc:sldMkLst>
          <pc:docMk/>
          <pc:sldMk cId="1327936731" sldId="497"/>
        </pc:sldMkLst>
        <pc:spChg chg="mod">
          <ac:chgData name="Antoine Delignat-Lavaud" userId="a2641d40-403b-4f51-8d84-b5c636dad3e5" providerId="ADAL" clId="{14EF5609-EC4A-49F5-B146-02B89F31EE60}" dt="2019-08-16T12:52:52.447" v="369" actId="20577"/>
          <ac:spMkLst>
            <pc:docMk/>
            <pc:sldMk cId="1327936731" sldId="497"/>
            <ac:spMk id="4" creationId="{839B290E-E546-4794-A69A-D0D2821019EE}"/>
          </ac:spMkLst>
        </pc:spChg>
        <pc:picChg chg="mod">
          <ac:chgData name="Antoine Delignat-Lavaud" userId="a2641d40-403b-4f51-8d84-b5c636dad3e5" providerId="ADAL" clId="{14EF5609-EC4A-49F5-B146-02B89F31EE60}" dt="2019-08-16T12:58:53.362" v="444" actId="1076"/>
          <ac:picMkLst>
            <pc:docMk/>
            <pc:sldMk cId="1327936731" sldId="497"/>
            <ac:picMk id="7" creationId="{C9F01A2E-2BD9-4047-9C0C-1714DBD7E3D2}"/>
          </ac:picMkLst>
        </pc:picChg>
      </pc:sldChg>
      <pc:sldChg chg="modSp">
        <pc:chgData name="Antoine Delignat-Lavaud" userId="a2641d40-403b-4f51-8d84-b5c636dad3e5" providerId="ADAL" clId="{14EF5609-EC4A-49F5-B146-02B89F31EE60}" dt="2019-08-16T15:31:26.085" v="675" actId="20577"/>
        <pc:sldMkLst>
          <pc:docMk/>
          <pc:sldMk cId="415150472" sldId="518"/>
        </pc:sldMkLst>
        <pc:spChg chg="mod">
          <ac:chgData name="Antoine Delignat-Lavaud" userId="a2641d40-403b-4f51-8d84-b5c636dad3e5" providerId="ADAL" clId="{14EF5609-EC4A-49F5-B146-02B89F31EE60}" dt="2019-08-16T15:31:26.085" v="675" actId="20577"/>
          <ac:spMkLst>
            <pc:docMk/>
            <pc:sldMk cId="415150472" sldId="518"/>
            <ac:spMk id="3" creationId="{E6688206-00AD-41AC-AE16-E435D61F664A}"/>
          </ac:spMkLst>
        </pc:spChg>
      </pc:sldChg>
      <pc:sldChg chg="ord">
        <pc:chgData name="Antoine Delignat-Lavaud" userId="a2641d40-403b-4f51-8d84-b5c636dad3e5" providerId="ADAL" clId="{14EF5609-EC4A-49F5-B146-02B89F31EE60}" dt="2019-08-16T15:31:58.665" v="676"/>
        <pc:sldMkLst>
          <pc:docMk/>
          <pc:sldMk cId="696214789" sldId="528"/>
        </pc:sldMkLst>
      </pc:sldChg>
      <pc:sldChg chg="modSp">
        <pc:chgData name="Antoine Delignat-Lavaud" userId="a2641d40-403b-4f51-8d84-b5c636dad3e5" providerId="ADAL" clId="{14EF5609-EC4A-49F5-B146-02B89F31EE60}" dt="2019-08-16T12:58:44.991" v="442" actId="20577"/>
        <pc:sldMkLst>
          <pc:docMk/>
          <pc:sldMk cId="4269809087" sldId="535"/>
        </pc:sldMkLst>
        <pc:spChg chg="mod">
          <ac:chgData name="Antoine Delignat-Lavaud" userId="a2641d40-403b-4f51-8d84-b5c636dad3e5" providerId="ADAL" clId="{14EF5609-EC4A-49F5-B146-02B89F31EE60}" dt="2019-08-16T12:58:44.991" v="442" actId="20577"/>
          <ac:spMkLst>
            <pc:docMk/>
            <pc:sldMk cId="4269809087" sldId="535"/>
            <ac:spMk id="23" creationId="{184723DD-C3E8-42F9-B2DD-F0AD27B38F18}"/>
          </ac:spMkLst>
        </pc:spChg>
      </pc:sldChg>
      <pc:sldChg chg="modSp">
        <pc:chgData name="Antoine Delignat-Lavaud" userId="a2641d40-403b-4f51-8d84-b5c636dad3e5" providerId="ADAL" clId="{14EF5609-EC4A-49F5-B146-02B89F31EE60}" dt="2019-08-16T13:22:06.581" v="602"/>
        <pc:sldMkLst>
          <pc:docMk/>
          <pc:sldMk cId="72064659" sldId="539"/>
        </pc:sldMkLst>
        <pc:spChg chg="mod">
          <ac:chgData name="Antoine Delignat-Lavaud" userId="a2641d40-403b-4f51-8d84-b5c636dad3e5" providerId="ADAL" clId="{14EF5609-EC4A-49F5-B146-02B89F31EE60}" dt="2019-08-16T13:22:06.581" v="602"/>
          <ac:spMkLst>
            <pc:docMk/>
            <pc:sldMk cId="72064659" sldId="539"/>
            <ac:spMk id="22" creationId="{DE1D03D9-86EC-4DDC-9278-FF6B23E10AB1}"/>
          </ac:spMkLst>
        </pc:spChg>
      </pc:sldChg>
      <pc:sldChg chg="modSp">
        <pc:chgData name="Antoine Delignat-Lavaud" userId="a2641d40-403b-4f51-8d84-b5c636dad3e5" providerId="ADAL" clId="{14EF5609-EC4A-49F5-B146-02B89F31EE60}" dt="2019-08-16T13:11:52.247" v="591" actId="113"/>
        <pc:sldMkLst>
          <pc:docMk/>
          <pc:sldMk cId="1303242600" sldId="557"/>
        </pc:sldMkLst>
        <pc:spChg chg="mod">
          <ac:chgData name="Antoine Delignat-Lavaud" userId="a2641d40-403b-4f51-8d84-b5c636dad3e5" providerId="ADAL" clId="{14EF5609-EC4A-49F5-B146-02B89F31EE60}" dt="2019-08-16T13:11:43.744" v="590" actId="113"/>
          <ac:spMkLst>
            <pc:docMk/>
            <pc:sldMk cId="1303242600" sldId="557"/>
            <ac:spMk id="6" creationId="{6243F686-054F-450F-9A3E-552D19C2516F}"/>
          </ac:spMkLst>
        </pc:spChg>
        <pc:spChg chg="mod">
          <ac:chgData name="Antoine Delignat-Lavaud" userId="a2641d40-403b-4f51-8d84-b5c636dad3e5" providerId="ADAL" clId="{14EF5609-EC4A-49F5-B146-02B89F31EE60}" dt="2019-08-16T13:11:52.247" v="591" actId="113"/>
          <ac:spMkLst>
            <pc:docMk/>
            <pc:sldMk cId="1303242600" sldId="557"/>
            <ac:spMk id="7" creationId="{5434D96B-9224-4C5C-9120-8A8BA5C81E32}"/>
          </ac:spMkLst>
        </pc:spChg>
      </pc:sldChg>
      <pc:sldChg chg="addSp delSp modSp mod ord chgLayout">
        <pc:chgData name="Antoine Delignat-Lavaud" userId="a2641d40-403b-4f51-8d84-b5c636dad3e5" providerId="ADAL" clId="{14EF5609-EC4A-49F5-B146-02B89F31EE60}" dt="2019-08-16T13:06:08.046" v="589" actId="5793"/>
        <pc:sldMkLst>
          <pc:docMk/>
          <pc:sldMk cId="2961858905" sldId="782"/>
        </pc:sldMkLst>
        <pc:spChg chg="add mod ord">
          <ac:chgData name="Antoine Delignat-Lavaud" userId="a2641d40-403b-4f51-8d84-b5c636dad3e5" providerId="ADAL" clId="{14EF5609-EC4A-49F5-B146-02B89F31EE60}" dt="2019-08-16T12:52:37.247" v="343" actId="20577"/>
          <ac:spMkLst>
            <pc:docMk/>
            <pc:sldMk cId="2961858905" sldId="782"/>
            <ac:spMk id="2" creationId="{D2822CD7-487E-4E2D-B2D4-8A44B31DE977}"/>
          </ac:spMkLst>
        </pc:spChg>
        <pc:spChg chg="del mod">
          <ac:chgData name="Antoine Delignat-Lavaud" userId="a2641d40-403b-4f51-8d84-b5c636dad3e5" providerId="ADAL" clId="{14EF5609-EC4A-49F5-B146-02B89F31EE60}" dt="2019-08-16T12:36:43.225" v="7" actId="478"/>
          <ac:spMkLst>
            <pc:docMk/>
            <pc:sldMk cId="2961858905" sldId="782"/>
            <ac:spMk id="3" creationId="{9F9D98FA-F797-824F-BFD7-75682409DDBA}"/>
          </ac:spMkLst>
        </pc:spChg>
        <pc:spChg chg="del">
          <ac:chgData name="Antoine Delignat-Lavaud" userId="a2641d40-403b-4f51-8d84-b5c636dad3e5" providerId="ADAL" clId="{14EF5609-EC4A-49F5-B146-02B89F31EE60}" dt="2019-08-16T12:36:46.545" v="8" actId="478"/>
          <ac:spMkLst>
            <pc:docMk/>
            <pc:sldMk cId="2961858905" sldId="782"/>
            <ac:spMk id="4" creationId="{BD84C2BA-5B85-DF46-AD4F-C073D25AFEFC}"/>
          </ac:spMkLst>
        </pc:spChg>
        <pc:spChg chg="del">
          <ac:chgData name="Antoine Delignat-Lavaud" userId="a2641d40-403b-4f51-8d84-b5c636dad3e5" providerId="ADAL" clId="{14EF5609-EC4A-49F5-B146-02B89F31EE60}" dt="2019-08-16T12:36:48.765" v="9" actId="478"/>
          <ac:spMkLst>
            <pc:docMk/>
            <pc:sldMk cId="2961858905" sldId="782"/>
            <ac:spMk id="5" creationId="{356F739A-E5B0-154D-A0C4-2B16B59E45C6}"/>
          </ac:spMkLst>
        </pc:spChg>
        <pc:spChg chg="add del mod">
          <ac:chgData name="Antoine Delignat-Lavaud" userId="a2641d40-403b-4f51-8d84-b5c636dad3e5" providerId="ADAL" clId="{14EF5609-EC4A-49F5-B146-02B89F31EE60}" dt="2019-08-16T12:59:43.404" v="452"/>
          <ac:spMkLst>
            <pc:docMk/>
            <pc:sldMk cId="2961858905" sldId="782"/>
            <ac:spMk id="6" creationId="{7598650A-1F06-4F3F-861B-C3BA0B72AC6A}"/>
          </ac:spMkLst>
        </pc:spChg>
        <pc:spChg chg="mod">
          <ac:chgData name="Antoine Delignat-Lavaud" userId="a2641d40-403b-4f51-8d84-b5c636dad3e5" providerId="ADAL" clId="{14EF5609-EC4A-49F5-B146-02B89F31EE60}" dt="2019-08-16T12:52:08.517" v="322" actId="1076"/>
          <ac:spMkLst>
            <pc:docMk/>
            <pc:sldMk cId="2961858905" sldId="782"/>
            <ac:spMk id="12" creationId="{9C7DB754-3433-BD43-8EAB-B85DED681FF2}"/>
          </ac:spMkLst>
        </pc:spChg>
        <pc:spChg chg="mod">
          <ac:chgData name="Antoine Delignat-Lavaud" userId="a2641d40-403b-4f51-8d84-b5c636dad3e5" providerId="ADAL" clId="{14EF5609-EC4A-49F5-B146-02B89F31EE60}" dt="2019-08-16T13:02:50.926" v="520" actId="20577"/>
          <ac:spMkLst>
            <pc:docMk/>
            <pc:sldMk cId="2961858905" sldId="782"/>
            <ac:spMk id="13" creationId="{5D6202CB-C73D-9F4B-AF87-D3A549225A2B}"/>
          </ac:spMkLst>
        </pc:spChg>
        <pc:spChg chg="mod">
          <ac:chgData name="Antoine Delignat-Lavaud" userId="a2641d40-403b-4f51-8d84-b5c636dad3e5" providerId="ADAL" clId="{14EF5609-EC4A-49F5-B146-02B89F31EE60}" dt="2019-08-16T13:02:32.408" v="515" actId="20577"/>
          <ac:spMkLst>
            <pc:docMk/>
            <pc:sldMk cId="2961858905" sldId="782"/>
            <ac:spMk id="14" creationId="{6E6ABF6A-D8EE-1C44-BDE6-4A441D151F81}"/>
          </ac:spMkLst>
        </pc:spChg>
        <pc:spChg chg="mod">
          <ac:chgData name="Antoine Delignat-Lavaud" userId="a2641d40-403b-4f51-8d84-b5c636dad3e5" providerId="ADAL" clId="{14EF5609-EC4A-49F5-B146-02B89F31EE60}" dt="2019-08-16T12:52:08.517" v="322" actId="1076"/>
          <ac:spMkLst>
            <pc:docMk/>
            <pc:sldMk cId="2961858905" sldId="782"/>
            <ac:spMk id="16" creationId="{197CCACB-EF35-2440-8C48-755DC8B1EC08}"/>
          </ac:spMkLst>
        </pc:spChg>
        <pc:spChg chg="mod">
          <ac:chgData name="Antoine Delignat-Lavaud" userId="a2641d40-403b-4f51-8d84-b5c636dad3e5" providerId="ADAL" clId="{14EF5609-EC4A-49F5-B146-02B89F31EE60}" dt="2019-08-16T12:52:08.517" v="322" actId="1076"/>
          <ac:spMkLst>
            <pc:docMk/>
            <pc:sldMk cId="2961858905" sldId="782"/>
            <ac:spMk id="18" creationId="{FCB2415A-4502-8647-8952-089933EA1788}"/>
          </ac:spMkLst>
        </pc:spChg>
        <pc:spChg chg="mod">
          <ac:chgData name="Antoine Delignat-Lavaud" userId="a2641d40-403b-4f51-8d84-b5c636dad3e5" providerId="ADAL" clId="{14EF5609-EC4A-49F5-B146-02B89F31EE60}" dt="2019-08-16T12:52:08.517" v="322" actId="1076"/>
          <ac:spMkLst>
            <pc:docMk/>
            <pc:sldMk cId="2961858905" sldId="782"/>
            <ac:spMk id="19" creationId="{A805ECC8-4F74-CF48-8EA1-3E4D728FB088}"/>
          </ac:spMkLst>
        </pc:spChg>
        <pc:spChg chg="mod">
          <ac:chgData name="Antoine Delignat-Lavaud" userId="a2641d40-403b-4f51-8d84-b5c636dad3e5" providerId="ADAL" clId="{14EF5609-EC4A-49F5-B146-02B89F31EE60}" dt="2019-08-16T12:52:08.517" v="322" actId="1076"/>
          <ac:spMkLst>
            <pc:docMk/>
            <pc:sldMk cId="2961858905" sldId="782"/>
            <ac:spMk id="20" creationId="{B48207D2-244F-BB4C-8851-64766D9FA6BF}"/>
          </ac:spMkLst>
        </pc:spChg>
        <pc:spChg chg="mod">
          <ac:chgData name="Antoine Delignat-Lavaud" userId="a2641d40-403b-4f51-8d84-b5c636dad3e5" providerId="ADAL" clId="{14EF5609-EC4A-49F5-B146-02B89F31EE60}" dt="2019-08-16T12:52:08.517" v="322" actId="1076"/>
          <ac:spMkLst>
            <pc:docMk/>
            <pc:sldMk cId="2961858905" sldId="782"/>
            <ac:spMk id="21" creationId="{CF8C4052-584B-6E40-BEBF-A9951E119ADC}"/>
          </ac:spMkLst>
        </pc:spChg>
        <pc:spChg chg="del mod">
          <ac:chgData name="Antoine Delignat-Lavaud" userId="a2641d40-403b-4f51-8d84-b5c636dad3e5" providerId="ADAL" clId="{14EF5609-EC4A-49F5-B146-02B89F31EE60}" dt="2019-08-16T12:40:32.726" v="110" actId="478"/>
          <ac:spMkLst>
            <pc:docMk/>
            <pc:sldMk cId="2961858905" sldId="782"/>
            <ac:spMk id="22" creationId="{43A2485E-7427-4B4A-8823-2E0417969A75}"/>
          </ac:spMkLst>
        </pc:spChg>
        <pc:spChg chg="mod">
          <ac:chgData name="Antoine Delignat-Lavaud" userId="a2641d40-403b-4f51-8d84-b5c636dad3e5" providerId="ADAL" clId="{14EF5609-EC4A-49F5-B146-02B89F31EE60}" dt="2019-08-16T12:52:08.517" v="322" actId="1076"/>
          <ac:spMkLst>
            <pc:docMk/>
            <pc:sldMk cId="2961858905" sldId="782"/>
            <ac:spMk id="23" creationId="{E7BEB46D-232D-B741-B46A-C4BD0357955E}"/>
          </ac:spMkLst>
        </pc:spChg>
        <pc:spChg chg="add mod">
          <ac:chgData name="Antoine Delignat-Lavaud" userId="a2641d40-403b-4f51-8d84-b5c636dad3e5" providerId="ADAL" clId="{14EF5609-EC4A-49F5-B146-02B89F31EE60}" dt="2019-08-16T12:52:08.517" v="322" actId="1076"/>
          <ac:spMkLst>
            <pc:docMk/>
            <pc:sldMk cId="2961858905" sldId="782"/>
            <ac:spMk id="24" creationId="{578C3368-616C-4D58-84E9-BE16462C25C3}"/>
          </ac:spMkLst>
        </pc:spChg>
        <pc:spChg chg="add mod">
          <ac:chgData name="Antoine Delignat-Lavaud" userId="a2641d40-403b-4f51-8d84-b5c636dad3e5" providerId="ADAL" clId="{14EF5609-EC4A-49F5-B146-02B89F31EE60}" dt="2019-08-16T12:52:08.517" v="322" actId="1076"/>
          <ac:spMkLst>
            <pc:docMk/>
            <pc:sldMk cId="2961858905" sldId="782"/>
            <ac:spMk id="25" creationId="{5E6013B4-3B63-4F57-B452-A2A542B224A3}"/>
          </ac:spMkLst>
        </pc:spChg>
        <pc:spChg chg="add mod">
          <ac:chgData name="Antoine Delignat-Lavaud" userId="a2641d40-403b-4f51-8d84-b5c636dad3e5" providerId="ADAL" clId="{14EF5609-EC4A-49F5-B146-02B89F31EE60}" dt="2019-08-16T13:01:23.696" v="489" actId="14100"/>
          <ac:spMkLst>
            <pc:docMk/>
            <pc:sldMk cId="2961858905" sldId="782"/>
            <ac:spMk id="26" creationId="{63FAF680-1D9E-46BD-8D3E-446A5B615561}"/>
          </ac:spMkLst>
        </pc:spChg>
        <pc:spChg chg="mod">
          <ac:chgData name="Antoine Delignat-Lavaud" userId="a2641d40-403b-4f51-8d84-b5c636dad3e5" providerId="ADAL" clId="{14EF5609-EC4A-49F5-B146-02B89F31EE60}" dt="2019-08-16T12:52:08.517" v="322" actId="1076"/>
          <ac:spMkLst>
            <pc:docMk/>
            <pc:sldMk cId="2961858905" sldId="782"/>
            <ac:spMk id="27" creationId="{CBA44494-1035-D448-B011-6184F0478160}"/>
          </ac:spMkLst>
        </pc:spChg>
        <pc:spChg chg="mod">
          <ac:chgData name="Antoine Delignat-Lavaud" userId="a2641d40-403b-4f51-8d84-b5c636dad3e5" providerId="ADAL" clId="{14EF5609-EC4A-49F5-B146-02B89F31EE60}" dt="2019-08-16T12:52:08.517" v="322" actId="1076"/>
          <ac:spMkLst>
            <pc:docMk/>
            <pc:sldMk cId="2961858905" sldId="782"/>
            <ac:spMk id="28" creationId="{47C880C3-A157-DD4C-AF0B-86AD4A20354B}"/>
          </ac:spMkLst>
        </pc:spChg>
        <pc:spChg chg="mod">
          <ac:chgData name="Antoine Delignat-Lavaud" userId="a2641d40-403b-4f51-8d84-b5c636dad3e5" providerId="ADAL" clId="{14EF5609-EC4A-49F5-B146-02B89F31EE60}" dt="2019-08-16T12:52:08.517" v="322" actId="1076"/>
          <ac:spMkLst>
            <pc:docMk/>
            <pc:sldMk cId="2961858905" sldId="782"/>
            <ac:spMk id="29" creationId="{E7AC5BD8-B27F-8447-BFE8-3499C54EF0A9}"/>
          </ac:spMkLst>
        </pc:spChg>
        <pc:spChg chg="del">
          <ac:chgData name="Antoine Delignat-Lavaud" userId="a2641d40-403b-4f51-8d84-b5c636dad3e5" providerId="ADAL" clId="{14EF5609-EC4A-49F5-B146-02B89F31EE60}" dt="2019-08-16T12:35:58.192" v="1" actId="478"/>
          <ac:spMkLst>
            <pc:docMk/>
            <pc:sldMk cId="2961858905" sldId="782"/>
            <ac:spMk id="30" creationId="{88CD9F3D-76B9-CF4B-9EAA-8A0507DFE99F}"/>
          </ac:spMkLst>
        </pc:spChg>
        <pc:spChg chg="mod">
          <ac:chgData name="Antoine Delignat-Lavaud" userId="a2641d40-403b-4f51-8d84-b5c636dad3e5" providerId="ADAL" clId="{14EF5609-EC4A-49F5-B146-02B89F31EE60}" dt="2019-08-16T12:52:08.517" v="322" actId="1076"/>
          <ac:spMkLst>
            <pc:docMk/>
            <pc:sldMk cId="2961858905" sldId="782"/>
            <ac:spMk id="31" creationId="{D22D7837-73E0-2C48-B411-51E44B313EFC}"/>
          </ac:spMkLst>
        </pc:spChg>
        <pc:spChg chg="mod">
          <ac:chgData name="Antoine Delignat-Lavaud" userId="a2641d40-403b-4f51-8d84-b5c636dad3e5" providerId="ADAL" clId="{14EF5609-EC4A-49F5-B146-02B89F31EE60}" dt="2019-08-16T12:52:08.517" v="322" actId="1076"/>
          <ac:spMkLst>
            <pc:docMk/>
            <pc:sldMk cId="2961858905" sldId="782"/>
            <ac:spMk id="32" creationId="{BD68D34A-A111-9544-B4E6-E8AE941FC1E0}"/>
          </ac:spMkLst>
        </pc:spChg>
        <pc:spChg chg="del mod">
          <ac:chgData name="Antoine Delignat-Lavaud" userId="a2641d40-403b-4f51-8d84-b5c636dad3e5" providerId="ADAL" clId="{14EF5609-EC4A-49F5-B146-02B89F31EE60}" dt="2019-08-16T12:50:19.131" v="211" actId="478"/>
          <ac:spMkLst>
            <pc:docMk/>
            <pc:sldMk cId="2961858905" sldId="782"/>
            <ac:spMk id="33" creationId="{635DAB78-D94D-C54F-915A-71ED36834540}"/>
          </ac:spMkLst>
        </pc:spChg>
        <pc:spChg chg="add mod">
          <ac:chgData name="Antoine Delignat-Lavaud" userId="a2641d40-403b-4f51-8d84-b5c636dad3e5" providerId="ADAL" clId="{14EF5609-EC4A-49F5-B146-02B89F31EE60}" dt="2019-08-16T12:52:08.517" v="322" actId="1076"/>
          <ac:spMkLst>
            <pc:docMk/>
            <pc:sldMk cId="2961858905" sldId="782"/>
            <ac:spMk id="34" creationId="{30BC6C71-8EC9-40DD-88D6-142605BC9580}"/>
          </ac:spMkLst>
        </pc:spChg>
        <pc:spChg chg="add mod">
          <ac:chgData name="Antoine Delignat-Lavaud" userId="a2641d40-403b-4f51-8d84-b5c636dad3e5" providerId="ADAL" clId="{14EF5609-EC4A-49F5-B146-02B89F31EE60}" dt="2019-08-16T12:52:08.517" v="322" actId="1076"/>
          <ac:spMkLst>
            <pc:docMk/>
            <pc:sldMk cId="2961858905" sldId="782"/>
            <ac:spMk id="35" creationId="{A62085F5-750A-41C6-9A4E-87CB34C795D8}"/>
          </ac:spMkLst>
        </pc:spChg>
        <pc:spChg chg="add mod">
          <ac:chgData name="Antoine Delignat-Lavaud" userId="a2641d40-403b-4f51-8d84-b5c636dad3e5" providerId="ADAL" clId="{14EF5609-EC4A-49F5-B146-02B89F31EE60}" dt="2019-08-16T12:52:08.517" v="322" actId="1076"/>
          <ac:spMkLst>
            <pc:docMk/>
            <pc:sldMk cId="2961858905" sldId="782"/>
            <ac:spMk id="36" creationId="{84853BE5-B949-444D-BB16-9323B0A20EB8}"/>
          </ac:spMkLst>
        </pc:spChg>
        <pc:spChg chg="add mod">
          <ac:chgData name="Antoine Delignat-Lavaud" userId="a2641d40-403b-4f51-8d84-b5c636dad3e5" providerId="ADAL" clId="{14EF5609-EC4A-49F5-B146-02B89F31EE60}" dt="2019-08-16T12:52:08.517" v="322" actId="1076"/>
          <ac:spMkLst>
            <pc:docMk/>
            <pc:sldMk cId="2961858905" sldId="782"/>
            <ac:spMk id="37" creationId="{F022E098-2E3B-41BF-948A-86EA707D5508}"/>
          </ac:spMkLst>
        </pc:spChg>
        <pc:spChg chg="add mod">
          <ac:chgData name="Antoine Delignat-Lavaud" userId="a2641d40-403b-4f51-8d84-b5c636dad3e5" providerId="ADAL" clId="{14EF5609-EC4A-49F5-B146-02B89F31EE60}" dt="2019-08-16T12:52:08.517" v="322" actId="1076"/>
          <ac:spMkLst>
            <pc:docMk/>
            <pc:sldMk cId="2961858905" sldId="782"/>
            <ac:spMk id="38" creationId="{C874EB62-88FF-4CEC-9C7D-03455419936B}"/>
          </ac:spMkLst>
        </pc:spChg>
        <pc:spChg chg="add mod ord">
          <ac:chgData name="Antoine Delignat-Lavaud" userId="a2641d40-403b-4f51-8d84-b5c636dad3e5" providerId="ADAL" clId="{14EF5609-EC4A-49F5-B146-02B89F31EE60}" dt="2019-08-16T12:52:08.517" v="322" actId="1076"/>
          <ac:spMkLst>
            <pc:docMk/>
            <pc:sldMk cId="2961858905" sldId="782"/>
            <ac:spMk id="39" creationId="{CACC7409-669F-4678-8EA5-14A68C4E7249}"/>
          </ac:spMkLst>
        </pc:spChg>
        <pc:spChg chg="add mod">
          <ac:chgData name="Antoine Delignat-Lavaud" userId="a2641d40-403b-4f51-8d84-b5c636dad3e5" providerId="ADAL" clId="{14EF5609-EC4A-49F5-B146-02B89F31EE60}" dt="2019-08-16T13:01:04.629" v="488" actId="1076"/>
          <ac:spMkLst>
            <pc:docMk/>
            <pc:sldMk cId="2961858905" sldId="782"/>
            <ac:spMk id="40" creationId="{2C9AEB78-FB97-4C27-B2F1-FC96D9F06966}"/>
          </ac:spMkLst>
        </pc:spChg>
        <pc:spChg chg="add mod ord">
          <ac:chgData name="Antoine Delignat-Lavaud" userId="a2641d40-403b-4f51-8d84-b5c636dad3e5" providerId="ADAL" clId="{14EF5609-EC4A-49F5-B146-02B89F31EE60}" dt="2019-08-16T12:52:08.517" v="322" actId="1076"/>
          <ac:spMkLst>
            <pc:docMk/>
            <pc:sldMk cId="2961858905" sldId="782"/>
            <ac:spMk id="41" creationId="{69632F45-C60F-44E1-9D3E-4EFA3B263B42}"/>
          </ac:spMkLst>
        </pc:spChg>
        <pc:spChg chg="add mod">
          <ac:chgData name="Antoine Delignat-Lavaud" userId="a2641d40-403b-4f51-8d84-b5c636dad3e5" providerId="ADAL" clId="{14EF5609-EC4A-49F5-B146-02B89F31EE60}" dt="2019-08-16T12:52:08.517" v="322" actId="1076"/>
          <ac:spMkLst>
            <pc:docMk/>
            <pc:sldMk cId="2961858905" sldId="782"/>
            <ac:spMk id="42" creationId="{B1385B3A-FD9F-44BF-BDFD-888B28BDBB53}"/>
          </ac:spMkLst>
        </pc:spChg>
        <pc:spChg chg="add mod ord">
          <ac:chgData name="Antoine Delignat-Lavaud" userId="a2641d40-403b-4f51-8d84-b5c636dad3e5" providerId="ADAL" clId="{14EF5609-EC4A-49F5-B146-02B89F31EE60}" dt="2019-08-16T12:59:22.744" v="449" actId="167"/>
          <ac:spMkLst>
            <pc:docMk/>
            <pc:sldMk cId="2961858905" sldId="782"/>
            <ac:spMk id="43" creationId="{3ABBE247-4A82-431F-9B0B-53297EE1A715}"/>
          </ac:spMkLst>
        </pc:spChg>
        <pc:spChg chg="add mod">
          <ac:chgData name="Antoine Delignat-Lavaud" userId="a2641d40-403b-4f51-8d84-b5c636dad3e5" providerId="ADAL" clId="{14EF5609-EC4A-49F5-B146-02B89F31EE60}" dt="2019-08-16T12:59:59.758" v="468" actId="1076"/>
          <ac:spMkLst>
            <pc:docMk/>
            <pc:sldMk cId="2961858905" sldId="782"/>
            <ac:spMk id="44" creationId="{A36DB0D5-F106-42FE-B70B-D341A88512C5}"/>
          </ac:spMkLst>
        </pc:spChg>
        <pc:spChg chg="add mod">
          <ac:chgData name="Antoine Delignat-Lavaud" userId="a2641d40-403b-4f51-8d84-b5c636dad3e5" providerId="ADAL" clId="{14EF5609-EC4A-49F5-B146-02B89F31EE60}" dt="2019-08-16T13:06:08.046" v="589" actId="5793"/>
          <ac:spMkLst>
            <pc:docMk/>
            <pc:sldMk cId="2961858905" sldId="782"/>
            <ac:spMk id="45" creationId="{93E7B1CD-8C7D-4637-AEAC-BD5527B44D80}"/>
          </ac:spMkLst>
        </pc:spChg>
        <pc:spChg chg="add mod">
          <ac:chgData name="Antoine Delignat-Lavaud" userId="a2641d40-403b-4f51-8d84-b5c636dad3e5" providerId="ADAL" clId="{14EF5609-EC4A-49F5-B146-02B89F31EE60}" dt="2019-08-16T13:05:29.111" v="583" actId="1076"/>
          <ac:spMkLst>
            <pc:docMk/>
            <pc:sldMk cId="2961858905" sldId="782"/>
            <ac:spMk id="46" creationId="{CD2844A1-081B-4F0E-8895-43FE4C1BB2F9}"/>
          </ac:spMkLst>
        </pc:spChg>
      </pc:sldChg>
    </pc:docChg>
  </pc:docChgLst>
  <pc:docChgLst>
    <pc:chgData name="Tahina Ramananandro" userId="S::taramana@microsoft.com::a2455ccd-8604-4d56-955c-267b1d784059" providerId="AD" clId="Web-{5F47933F-8D6B-4E5D-8F5D-3838E1124676}"/>
    <pc:docChg chg="modSld">
      <pc:chgData name="Tahina Ramananandro" userId="S::taramana@microsoft.com::a2455ccd-8604-4d56-955c-267b1d784059" providerId="AD" clId="Web-{5F47933F-8D6B-4E5D-8F5D-3838E1124676}" dt="2019-08-15T21:15:25.014" v="7" actId="1076"/>
      <pc:docMkLst>
        <pc:docMk/>
      </pc:docMkLst>
      <pc:sldChg chg="modSp">
        <pc:chgData name="Tahina Ramananandro" userId="S::taramana@microsoft.com::a2455ccd-8604-4d56-955c-267b1d784059" providerId="AD" clId="Web-{5F47933F-8D6B-4E5D-8F5D-3838E1124676}" dt="2019-08-15T21:12:04.546" v="2" actId="20577"/>
        <pc:sldMkLst>
          <pc:docMk/>
          <pc:sldMk cId="36657643" sldId="503"/>
        </pc:sldMkLst>
        <pc:spChg chg="mod">
          <ac:chgData name="Tahina Ramananandro" userId="S::taramana@microsoft.com::a2455ccd-8604-4d56-955c-267b1d784059" providerId="AD" clId="Web-{5F47933F-8D6B-4E5D-8F5D-3838E1124676}" dt="2019-08-15T21:12:04.546" v="2" actId="20577"/>
          <ac:spMkLst>
            <pc:docMk/>
            <pc:sldMk cId="36657643" sldId="503"/>
            <ac:spMk id="40" creationId="{BEF041D9-6F00-40D0-A00D-FDDCA38F6892}"/>
          </ac:spMkLst>
        </pc:spChg>
      </pc:sldChg>
      <pc:sldChg chg="modSp">
        <pc:chgData name="Tahina Ramananandro" userId="S::taramana@microsoft.com::a2455ccd-8604-4d56-955c-267b1d784059" providerId="AD" clId="Web-{5F47933F-8D6B-4E5D-8F5D-3838E1124676}" dt="2019-08-15T21:11:02.375" v="0" actId="20577"/>
        <pc:sldMkLst>
          <pc:docMk/>
          <pc:sldMk cId="109377346" sldId="541"/>
        </pc:sldMkLst>
        <pc:spChg chg="mod">
          <ac:chgData name="Tahina Ramananandro" userId="S::taramana@microsoft.com::a2455ccd-8604-4d56-955c-267b1d784059" providerId="AD" clId="Web-{5F47933F-8D6B-4E5D-8F5D-3838E1124676}" dt="2019-08-15T21:11:02.375" v="0" actId="20577"/>
          <ac:spMkLst>
            <pc:docMk/>
            <pc:sldMk cId="109377346" sldId="541"/>
            <ac:spMk id="2" creationId="{2D15BB80-6C6B-432C-B468-E146B9F898DE}"/>
          </ac:spMkLst>
        </pc:spChg>
      </pc:sldChg>
      <pc:sldChg chg="addSp modSp">
        <pc:chgData name="Tahina Ramananandro" userId="S::taramana@microsoft.com::a2455ccd-8604-4d56-955c-267b1d784059" providerId="AD" clId="Web-{5F47933F-8D6B-4E5D-8F5D-3838E1124676}" dt="2019-08-15T21:15:25.014" v="7" actId="1076"/>
        <pc:sldMkLst>
          <pc:docMk/>
          <pc:sldMk cId="476026589" sldId="546"/>
        </pc:sldMkLst>
        <pc:picChg chg="add mod">
          <ac:chgData name="Tahina Ramananandro" userId="S::taramana@microsoft.com::a2455ccd-8604-4d56-955c-267b1d784059" providerId="AD" clId="Web-{5F47933F-8D6B-4E5D-8F5D-3838E1124676}" dt="2019-08-15T21:15:25.014" v="7" actId="1076"/>
          <ac:picMkLst>
            <pc:docMk/>
            <pc:sldMk cId="476026589" sldId="546"/>
            <ac:picMk id="4" creationId="{A18C2FD9-067E-4164-A7C3-F860768AA0A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ntdl\AppData\Local\Microsoft\Windows\INetCache\Content.Outlook\OLU8FWI2\src-tl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dk1"/>
                </a:solidFill>
                <a:latin typeface="+mn-lt"/>
                <a:ea typeface="+mn-ea"/>
                <a:cs typeface="+mn-cs"/>
              </a:defRPr>
            </a:pPr>
            <a:r>
              <a:rPr lang="en-GB" cap="none" baseline="0">
                <a:solidFill>
                  <a:schemeClr val="dk1"/>
                </a:solidFill>
                <a:latin typeface="+mn-lt"/>
                <a:ea typeface="+mn-ea"/>
                <a:cs typeface="+mn-cs"/>
              </a:rPr>
              <a:t>F* lines of code (TLS)</a:t>
            </a:r>
          </a:p>
        </c:rich>
      </c:tx>
      <c:layout>
        <c:manualLayout>
          <c:xMode val="edge"/>
          <c:yMode val="edge"/>
          <c:x val="0.3820808809896053"/>
          <c:y val="8.6252417494119243E-2"/>
        </c:manualLayout>
      </c:layout>
      <c:overlay val="0"/>
      <c:spPr>
        <a:solidFill>
          <a:schemeClr val="lt1"/>
        </a:solidFill>
        <a:ln w="12700" cap="flat" cmpd="sng" algn="ctr">
          <a:noFill/>
          <a:prstDash val="solid"/>
          <a:miter lim="800000"/>
        </a:ln>
        <a:effectLst/>
      </c:spPr>
      <c:txPr>
        <a:bodyPr rot="0" spcFirstLastPara="1" vertOverflow="ellipsis" vert="horz" wrap="square" anchor="ctr" anchorCtr="1"/>
        <a:lstStyle/>
        <a:p>
          <a:pPr>
            <a:defRPr sz="1600" b="1" i="0" u="none" strike="noStrike" kern="1200" cap="all" baseline="0">
              <a:solidFill>
                <a:schemeClr val="dk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1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0F6-4636-AF9D-92503196ADF2}"/>
              </c:ext>
            </c:extLst>
          </c:dPt>
          <c:dPt>
            <c:idx val="1"/>
            <c:bubble3D val="0"/>
            <c:explosion val="12"/>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0F6-4636-AF9D-92503196ADF2}"/>
              </c:ext>
            </c:extLst>
          </c:dPt>
          <c:dPt>
            <c:idx val="2"/>
            <c:bubble3D val="0"/>
            <c:explosion val="2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0F6-4636-AF9D-92503196ADF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0F6-4636-AF9D-92503196ADF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0F6-4636-AF9D-92503196ADF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0F6-4636-AF9D-92503196ADF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60F6-4636-AF9D-92503196ADF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60F6-4636-AF9D-92503196ADF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60F6-4636-AF9D-92503196ADF2}"/>
                </c:ext>
              </c:extLst>
            </c:dLbl>
            <c:dLbl>
              <c:idx val="3"/>
              <c:layout>
                <c:manualLayout>
                  <c:x val="-9.9999890638670166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F6-4636-AF9D-92503196ADF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60F6-4636-AF9D-92503196ADF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60F6-4636-AF9D-92503196ADF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Sheet1!$L$8:$L$13</c:f>
              <c:strCache>
                <c:ptCount val="6"/>
                <c:pt idx="0">
                  <c:v>Formatting 7k</c:v>
                </c:pt>
                <c:pt idx="1">
                  <c:v>Crypto (real)</c:v>
                </c:pt>
                <c:pt idx="2">
                  <c:v>Crypto (ideal)</c:v>
                </c:pt>
                <c:pt idx="3">
                  <c:v>Key Schedule 3k</c:v>
                </c:pt>
                <c:pt idx="4">
                  <c:v>Handshake 6k</c:v>
                </c:pt>
                <c:pt idx="5">
                  <c:v>TLS 6k</c:v>
                </c:pt>
              </c:strCache>
            </c:strRef>
          </c:cat>
          <c:val>
            <c:numRef>
              <c:f>Sheet1!$M$8:$M$13</c:f>
              <c:numCache>
                <c:formatCode>General</c:formatCode>
                <c:ptCount val="6"/>
                <c:pt idx="0">
                  <c:v>283332</c:v>
                </c:pt>
                <c:pt idx="1">
                  <c:v>45143</c:v>
                </c:pt>
                <c:pt idx="2">
                  <c:v>153947</c:v>
                </c:pt>
                <c:pt idx="3">
                  <c:v>87920</c:v>
                </c:pt>
                <c:pt idx="4">
                  <c:v>224500</c:v>
                </c:pt>
                <c:pt idx="5">
                  <c:v>211255</c:v>
                </c:pt>
              </c:numCache>
            </c:numRef>
          </c:val>
          <c:extLst>
            <c:ext xmlns:c16="http://schemas.microsoft.com/office/drawing/2014/chart" uri="{C3380CC4-5D6E-409C-BE32-E72D297353CC}">
              <c16:uniqueId val="{0000000C-60F6-4636-AF9D-92503196ADF2}"/>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E6B37-1010-47B8-BC9B-C559732ABA0E}" type="datetimeFigureOut">
              <a:rPr lang="en-GB" smtClean="0"/>
              <a:t>16/08/2019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5222F-7FD8-4973-93AE-8D5644349E17}" type="slidenum">
              <a:rPr lang="en-GB" smtClean="0"/>
              <a:t>‹#›</a:t>
            </a:fld>
            <a:endParaRPr lang="en-GB"/>
          </a:p>
        </p:txBody>
      </p:sp>
    </p:spTree>
    <p:extLst>
      <p:ext uri="{BB962C8B-B14F-4D97-AF65-F5344CB8AC3E}">
        <p14:creationId xmlns:p14="http://schemas.microsoft.com/office/powerpoint/2010/main" val="352949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Crypto’17</a:t>
            </a:r>
            <a:endParaRPr lang="en-GB" baseline="0"/>
          </a:p>
          <a:p>
            <a:endParaRPr lang="en-GB" baseline="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2013</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8/16/2019 5:35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92565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4"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3433434821"/>
      </p:ext>
    </p:extLst>
  </p:cSld>
  <p:clrMapOvr>
    <a:masterClrMapping/>
  </p:clrMapOvr>
  <p:transition>
    <p:fade/>
  </p:transition>
  <p:extLst>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a:t>Section title</a:t>
            </a:r>
          </a:p>
        </p:txBody>
      </p:sp>
    </p:spTree>
    <p:extLst>
      <p:ext uri="{BB962C8B-B14F-4D97-AF65-F5344CB8AC3E}">
        <p14:creationId xmlns:p14="http://schemas.microsoft.com/office/powerpoint/2010/main" val="25516272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a:t>Section title</a:t>
            </a:r>
          </a:p>
        </p:txBody>
      </p:sp>
    </p:spTree>
    <p:extLst>
      <p:ext uri="{BB962C8B-B14F-4D97-AF65-F5344CB8AC3E}">
        <p14:creationId xmlns:p14="http://schemas.microsoft.com/office/powerpoint/2010/main" val="2359866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860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27969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4"/>
            <a:ext cx="11653523"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71516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91652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03864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505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9940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3268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3180166248"/>
      </p:ext>
    </p:extLst>
  </p:cSld>
  <p:clrMapOvr>
    <a:masterClrMapping/>
  </p:clrMapOvr>
  <p:transition>
    <p:fade/>
  </p:transition>
  <p:extLst>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37100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19588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4867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4688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9673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46326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9418659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461254"/>
            <a:ext cx="9634305" cy="997196"/>
          </a:xfrm>
        </p:spPr>
        <p:txBody>
          <a:bodyPr anchor="b" anchorCtr="0"/>
          <a:lstStyle>
            <a:lvl1pPr>
              <a:defRPr sz="7198" spc="-151" baseline="0">
                <a:solidFill>
                  <a:schemeClr val="tx1"/>
                </a:solidFill>
              </a:defRPr>
            </a:lvl1pPr>
          </a:lstStyle>
          <a:p>
            <a:r>
              <a:rPr lang="en-US"/>
              <a:t>Click to edit title style</a:t>
            </a:r>
          </a:p>
        </p:txBody>
      </p:sp>
      <p:sp>
        <p:nvSpPr>
          <p:cNvPr id="5" name="Text Placeholder 4"/>
          <p:cNvSpPr>
            <a:spLocks noGrp="1"/>
          </p:cNvSpPr>
          <p:nvPr>
            <p:ph type="body" sz="quarter" idx="12" hasCustomPrompt="1"/>
          </p:nvPr>
        </p:nvSpPr>
        <p:spPr>
          <a:xfrm>
            <a:off x="978950"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a:t>Speaker Title</a:t>
            </a:r>
          </a:p>
        </p:txBody>
      </p:sp>
      <p:sp>
        <p:nvSpPr>
          <p:cNvPr id="7" name="Date Placeholder 6"/>
          <p:cNvSpPr>
            <a:spLocks noGrp="1"/>
          </p:cNvSpPr>
          <p:nvPr>
            <p:ph type="dt" sz="half" idx="13"/>
          </p:nvPr>
        </p:nvSpPr>
        <p:spPr>
          <a:xfrm>
            <a:off x="457320"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16/08/2019</a:t>
            </a:fld>
            <a:endParaRPr lang="en-GB" sz="1765">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20" y="509824"/>
            <a:ext cx="2538329" cy="240001"/>
          </a:xfrm>
          <a:prstGeom prst="rect">
            <a:avLst/>
          </a:prstGeom>
        </p:spPr>
      </p:pic>
    </p:spTree>
    <p:extLst>
      <p:ext uri="{BB962C8B-B14F-4D97-AF65-F5344CB8AC3E}">
        <p14:creationId xmlns:p14="http://schemas.microsoft.com/office/powerpoint/2010/main" val="2320869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a:t>Presentation title</a:t>
            </a:r>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10646026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0" y="0"/>
            <a:ext cx="12192000" cy="6858000"/>
          </a:xfrm>
          <a:prstGeom prst="rect">
            <a:avLst/>
          </a:prstGeom>
        </p:spPr>
      </p:pic>
      <p:sp>
        <p:nvSpPr>
          <p:cNvPr id="16" name="Text Placeholder 4"/>
          <p:cNvSpPr>
            <a:spLocks noGrp="1"/>
          </p:cNvSpPr>
          <p:nvPr>
            <p:ph type="body" sz="quarter" idx="12" hasCustomPrompt="1"/>
          </p:nvPr>
        </p:nvSpPr>
        <p:spPr bwMode="white">
          <a:xfrm>
            <a:off x="269239"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a:t>Speaker Name</a:t>
            </a:r>
          </a:p>
        </p:txBody>
      </p:sp>
      <p:sp>
        <p:nvSpPr>
          <p:cNvPr id="18" name="Title 1"/>
          <p:cNvSpPr>
            <a:spLocks noGrp="1"/>
          </p:cNvSpPr>
          <p:nvPr>
            <p:ph type="title" hasCustomPrompt="1"/>
          </p:nvPr>
        </p:nvSpPr>
        <p:spPr bwMode="white">
          <a:xfrm>
            <a:off x="269239" y="2215662"/>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a:t>Title slide option A: </a:t>
            </a:r>
            <a:br>
              <a:rPr lang="en-US"/>
            </a:br>
            <a:r>
              <a:rPr lang="en-US"/>
              <a:t>Presentation title goes here</a:t>
            </a:r>
          </a:p>
        </p:txBody>
      </p:sp>
      <p:pic>
        <p:nvPicPr>
          <p:cNvPr id="15" name="Picture 14"/>
          <p:cNvPicPr>
            <a:picLocks noChangeAspect="1"/>
          </p:cNvPicPr>
          <p:nvPr userDrawn="1"/>
        </p:nvPicPr>
        <p:blipFill>
          <a:blip r:embed="rId3"/>
          <a:stretch>
            <a:fillRect/>
          </a:stretch>
        </p:blipFill>
        <p:spPr>
          <a:xfrm>
            <a:off x="231480" y="225827"/>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0" y="6251576"/>
            <a:ext cx="1293277" cy="275938"/>
          </a:xfrm>
          <a:prstGeom prst="rect">
            <a:avLst/>
          </a:prstGeom>
        </p:spPr>
      </p:pic>
    </p:spTree>
    <p:extLst>
      <p:ext uri="{BB962C8B-B14F-4D97-AF65-F5344CB8AC3E}">
        <p14:creationId xmlns:p14="http://schemas.microsoft.com/office/powerpoint/2010/main" val="2645158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3" y="0"/>
            <a:ext cx="12305168" cy="6858000"/>
          </a:xfrm>
          <a:prstGeom prst="rect">
            <a:avLst/>
          </a:prstGeom>
        </p:spPr>
      </p:pic>
      <p:pic>
        <p:nvPicPr>
          <p:cNvPr id="10" name="Picture 9"/>
          <p:cNvPicPr>
            <a:picLocks noChangeAspect="1"/>
          </p:cNvPicPr>
          <p:nvPr userDrawn="1"/>
        </p:nvPicPr>
        <p:blipFill>
          <a:blip r:embed="rId3"/>
          <a:stretch>
            <a:fillRect/>
          </a:stretch>
        </p:blipFill>
        <p:spPr>
          <a:xfrm>
            <a:off x="231480" y="225827"/>
            <a:ext cx="1957478" cy="1954386"/>
          </a:xfrm>
          <a:prstGeom prst="rect">
            <a:avLst/>
          </a:prstGeom>
        </p:spPr>
      </p:pic>
      <p:sp>
        <p:nvSpPr>
          <p:cNvPr id="5" name="Text Placeholder 4"/>
          <p:cNvSpPr>
            <a:spLocks noGrp="1"/>
          </p:cNvSpPr>
          <p:nvPr>
            <p:ph type="body" sz="quarter" idx="12" hasCustomPrompt="1"/>
          </p:nvPr>
        </p:nvSpPr>
        <p:spPr bwMode="white">
          <a:xfrm>
            <a:off x="271104" y="4155892"/>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a:t>Speaker Name</a:t>
            </a:r>
          </a:p>
        </p:txBody>
      </p:sp>
      <p:sp>
        <p:nvSpPr>
          <p:cNvPr id="9" name="Title 1"/>
          <p:cNvSpPr>
            <a:spLocks noGrp="1"/>
          </p:cNvSpPr>
          <p:nvPr>
            <p:ph type="title" hasCustomPrompt="1"/>
          </p:nvPr>
        </p:nvSpPr>
        <p:spPr bwMode="white">
          <a:xfrm>
            <a:off x="269304" y="2215662"/>
            <a:ext cx="9691102" cy="1940230"/>
          </a:xfrm>
          <a:noFill/>
        </p:spPr>
        <p:txBody>
          <a:bodyPr lIns="146304" tIns="91440" rIns="146304" bIns="91440" anchor="t" anchorCtr="0"/>
          <a:lstStyle>
            <a:lvl1pPr>
              <a:defRPr sz="5882" spc="-98" baseline="0">
                <a:solidFill>
                  <a:srgbClr val="797979"/>
                </a:solidFill>
              </a:defRPr>
            </a:lvl1pPr>
          </a:lstStyle>
          <a:p>
            <a:r>
              <a:rPr lang="en-US"/>
              <a:t>Title slide option B: </a:t>
            </a:r>
            <a:br>
              <a:rPr lang="en-US"/>
            </a:br>
            <a:r>
              <a:rPr lang="en-US"/>
              <a:t>Presentation title goes here</a:t>
            </a:r>
          </a:p>
        </p:txBody>
      </p:sp>
      <p:pic>
        <p:nvPicPr>
          <p:cNvPr id="12" name="Picture 11"/>
          <p:cNvPicPr>
            <a:picLocks noChangeAspect="1"/>
          </p:cNvPicPr>
          <p:nvPr userDrawn="1"/>
        </p:nvPicPr>
        <p:blipFill>
          <a:blip r:embed="rId4"/>
          <a:stretch>
            <a:fillRect/>
          </a:stretch>
        </p:blipFill>
        <p:spPr>
          <a:xfrm>
            <a:off x="10537166" y="6167170"/>
            <a:ext cx="1293277" cy="275938"/>
          </a:xfrm>
          <a:prstGeom prst="rect">
            <a:avLst/>
          </a:prstGeom>
        </p:spPr>
      </p:pic>
    </p:spTree>
    <p:extLst>
      <p:ext uri="{BB962C8B-B14F-4D97-AF65-F5344CB8AC3E}">
        <p14:creationId xmlns:p14="http://schemas.microsoft.com/office/powerpoint/2010/main" val="1730269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1495395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0" y="476918"/>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0" y="1182564"/>
            <a:ext cx="7221283" cy="3598324"/>
          </a:xfrm>
          <a:prstGeom prst="rect">
            <a:avLst/>
          </a:prstGeom>
          <a:solidFill>
            <a:srgbClr val="90FF00"/>
          </a:solidFill>
        </p:spPr>
      </p:pic>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a:t>Demo title</a:t>
            </a:r>
          </a:p>
        </p:txBody>
      </p:sp>
    </p:spTree>
    <p:extLst>
      <p:ext uri="{BB962C8B-B14F-4D97-AF65-F5344CB8AC3E}">
        <p14:creationId xmlns:p14="http://schemas.microsoft.com/office/powerpoint/2010/main" val="1718727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0" y="0"/>
            <a:ext cx="12192000" cy="6858001"/>
          </a:xfrm>
          <a:prstGeom prst="rect">
            <a:avLst/>
          </a:prstGeom>
        </p:spPr>
      </p:pic>
      <p:sp>
        <p:nvSpPr>
          <p:cNvPr id="5" name="Rectangle 4"/>
          <p:cNvSpPr/>
          <p:nvPr userDrawn="1"/>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a:t>Video title</a:t>
            </a:r>
          </a:p>
        </p:txBody>
      </p:sp>
    </p:spTree>
    <p:extLst>
      <p:ext uri="{BB962C8B-B14F-4D97-AF65-F5344CB8AC3E}">
        <p14:creationId xmlns:p14="http://schemas.microsoft.com/office/powerpoint/2010/main" val="3540649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a:t>Section title</a:t>
            </a:r>
          </a:p>
        </p:txBody>
      </p:sp>
    </p:spTree>
    <p:extLst>
      <p:ext uri="{BB962C8B-B14F-4D97-AF65-F5344CB8AC3E}">
        <p14:creationId xmlns:p14="http://schemas.microsoft.com/office/powerpoint/2010/main" val="2171974956"/>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8126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png"/><Relationship Id="rId7" Type="http://schemas.openxmlformats.org/officeDocument/2006/relationships/hyperlink" Target="https://fstar-lang.org/" TargetMode="External"/><Relationship Id="rId2" Type="http://schemas.openxmlformats.org/officeDocument/2006/relationships/image" Target="../media/image21.jpeg"/><Relationship Id="rId1" Type="http://schemas.openxmlformats.org/officeDocument/2006/relationships/slideLayout" Target="../slideLayouts/slideLayout21.xml"/><Relationship Id="rId6" Type="http://schemas.openxmlformats.org/officeDocument/2006/relationships/hyperlink" Target="https://github.com/project-Everest/mitls-fstar" TargetMode="External"/><Relationship Id="rId5" Type="http://schemas.openxmlformats.org/officeDocument/2006/relationships/hyperlink" Target="https://github.com/project-everest/everparse" TargetMode="External"/><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hyperlink" Target="https://hub.docker.com/r/projecteverest/quackyducky-linu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038975" y="-43642"/>
            <a:ext cx="5153025" cy="2838450"/>
          </a:xfrm>
          <a:prstGeom prst="rect">
            <a:avLst/>
          </a:prstGeom>
        </p:spPr>
      </p:pic>
      <p:pic>
        <p:nvPicPr>
          <p:cNvPr id="9" name="Picture 8"/>
          <p:cNvPicPr>
            <a:picLocks noChangeAspect="1"/>
          </p:cNvPicPr>
          <p:nvPr/>
        </p:nvPicPr>
        <p:blipFill>
          <a:blip r:embed="rId4" cstate="print">
            <a:clrChange>
              <a:clrFrom>
                <a:srgbClr val="317FC1"/>
              </a:clrFrom>
              <a:clrTo>
                <a:srgbClr val="317FC1">
                  <a:alpha val="0"/>
                </a:srgbClr>
              </a:clrTo>
            </a:clrChange>
            <a:extLst>
              <a:ext uri="{28A0092B-C50C-407E-A947-70E740481C1C}">
                <a14:useLocalDpi xmlns:a14="http://schemas.microsoft.com/office/drawing/2010/main" val="0"/>
              </a:ext>
            </a:extLst>
          </a:blip>
          <a:stretch>
            <a:fillRect/>
          </a:stretch>
        </p:blipFill>
        <p:spPr>
          <a:xfrm>
            <a:off x="4869889" y="2825634"/>
            <a:ext cx="7813510" cy="5485735"/>
          </a:xfrm>
          <a:prstGeom prst="rect">
            <a:avLst/>
          </a:prstGeom>
          <a:effectLst>
            <a:outerShdw blurRad="50800" dist="50800" dir="5400000" algn="ctr" rotWithShape="0">
              <a:srgbClr val="000000">
                <a:alpha val="0"/>
              </a:srgbClr>
            </a:outerShdw>
          </a:effectLst>
        </p:spPr>
      </p:pic>
      <p:pic>
        <p:nvPicPr>
          <p:cNvPr id="2054" name="Picture 6"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104" y="282318"/>
            <a:ext cx="2631905" cy="7342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0892" y="3324806"/>
            <a:ext cx="10610992" cy="997055"/>
          </a:xfrm>
        </p:spPr>
        <p:txBody>
          <a:bodyPr/>
          <a:lstStyle/>
          <a:p>
            <a:r>
              <a:rPr lang="en-GB" sz="5400"/>
              <a:t>Verified Secure Zero-Copy Parsers for Authenticated Message Formats</a:t>
            </a:r>
            <a:endParaRPr lang="en-GB" sz="4400">
              <a:solidFill>
                <a:srgbClr val="4F81BD"/>
              </a:solidFill>
              <a:latin typeface="+mn-lt"/>
            </a:endParaRPr>
          </a:p>
        </p:txBody>
      </p:sp>
      <p:sp>
        <p:nvSpPr>
          <p:cNvPr id="3" name="TextBox 2">
            <a:extLst>
              <a:ext uri="{FF2B5EF4-FFF2-40B4-BE49-F238E27FC236}">
                <a16:creationId xmlns:a16="http://schemas.microsoft.com/office/drawing/2014/main" id="{5F623F02-CD34-467A-84E6-234CF0E71A9B}"/>
              </a:ext>
            </a:extLst>
          </p:cNvPr>
          <p:cNvSpPr txBox="1"/>
          <p:nvPr/>
        </p:nvSpPr>
        <p:spPr>
          <a:xfrm>
            <a:off x="340892" y="4235744"/>
            <a:ext cx="4071179" cy="2622256"/>
          </a:xfrm>
          <a:prstGeom prst="rect">
            <a:avLst/>
          </a:prstGeom>
          <a:noFill/>
        </p:spPr>
        <p:txBody>
          <a:bodyPr wrap="none" lIns="182880" tIns="146304" rIns="182880" bIns="146304" rtlCol="0">
            <a:spAutoFit/>
          </a:bodyPr>
          <a:lstStyle/>
          <a:p>
            <a:pPr>
              <a:lnSpc>
                <a:spcPct val="90000"/>
              </a:lnSpc>
              <a:spcAft>
                <a:spcPts val="600"/>
              </a:spcAft>
            </a:pPr>
            <a:r>
              <a:rPr lang="en-GB" sz="2400">
                <a:gradFill>
                  <a:gsLst>
                    <a:gs pos="2917">
                      <a:schemeClr val="tx1"/>
                    </a:gs>
                    <a:gs pos="30000">
                      <a:schemeClr val="tx1"/>
                    </a:gs>
                  </a:gsLst>
                  <a:lin ang="5400000" scaled="0"/>
                </a:gradFill>
              </a:rPr>
              <a:t>Tahina Ramananandro,</a:t>
            </a:r>
            <a:br>
              <a:rPr lang="en-GB" sz="2400">
                <a:gradFill>
                  <a:gsLst>
                    <a:gs pos="2917">
                      <a:schemeClr val="tx1"/>
                    </a:gs>
                    <a:gs pos="30000">
                      <a:schemeClr val="tx1"/>
                    </a:gs>
                  </a:gsLst>
                  <a:lin ang="5400000" scaled="0"/>
                </a:gradFill>
              </a:rPr>
            </a:br>
            <a:r>
              <a:rPr lang="en-GB" sz="2400" b="1">
                <a:gradFill>
                  <a:gsLst>
                    <a:gs pos="2917">
                      <a:schemeClr val="tx1"/>
                    </a:gs>
                    <a:gs pos="30000">
                      <a:schemeClr val="tx1"/>
                    </a:gs>
                  </a:gsLst>
                  <a:lin ang="5400000" scaled="0"/>
                </a:gradFill>
              </a:rPr>
              <a:t>Antoine Delignat-Lavaud,</a:t>
            </a:r>
            <a:br>
              <a:rPr lang="en-GB" sz="2400">
                <a:gradFill>
                  <a:gsLst>
                    <a:gs pos="2917">
                      <a:schemeClr val="tx1"/>
                    </a:gs>
                    <a:gs pos="30000">
                      <a:schemeClr val="tx1"/>
                    </a:gs>
                  </a:gsLst>
                  <a:lin ang="5400000" scaled="0"/>
                </a:gradFill>
              </a:rPr>
            </a:br>
            <a:r>
              <a:rPr lang="en-GB" sz="2400">
                <a:gradFill>
                  <a:gsLst>
                    <a:gs pos="2917">
                      <a:schemeClr val="tx1"/>
                    </a:gs>
                    <a:gs pos="30000">
                      <a:schemeClr val="tx1"/>
                    </a:gs>
                  </a:gsLst>
                  <a:lin ang="5400000" scaled="0"/>
                </a:gradFill>
              </a:rPr>
              <a:t>Cédric Fournet,</a:t>
            </a:r>
            <a:br>
              <a:rPr lang="en-GB" sz="2400">
                <a:gradFill>
                  <a:gsLst>
                    <a:gs pos="2917">
                      <a:schemeClr val="tx1"/>
                    </a:gs>
                    <a:gs pos="30000">
                      <a:schemeClr val="tx1"/>
                    </a:gs>
                  </a:gsLst>
                  <a:lin ang="5400000" scaled="0"/>
                </a:gradFill>
              </a:rPr>
            </a:br>
            <a:r>
              <a:rPr lang="en-GB" sz="2400">
                <a:gradFill>
                  <a:gsLst>
                    <a:gs pos="2917">
                      <a:schemeClr val="tx1"/>
                    </a:gs>
                    <a:gs pos="30000">
                      <a:schemeClr val="tx1"/>
                    </a:gs>
                  </a:gsLst>
                  <a:lin ang="5400000" scaled="0"/>
                </a:gradFill>
              </a:rPr>
              <a:t>Nikhil Swamy,</a:t>
            </a:r>
            <a:br>
              <a:rPr lang="en-GB" sz="2400">
                <a:gradFill>
                  <a:gsLst>
                    <a:gs pos="2917">
                      <a:schemeClr val="tx1"/>
                    </a:gs>
                    <a:gs pos="30000">
                      <a:schemeClr val="tx1"/>
                    </a:gs>
                  </a:gsLst>
                  <a:lin ang="5400000" scaled="0"/>
                </a:gradFill>
              </a:rPr>
            </a:br>
            <a:r>
              <a:rPr lang="en-GB" sz="2400">
                <a:gradFill>
                  <a:gsLst>
                    <a:gs pos="2917">
                      <a:schemeClr val="tx1"/>
                    </a:gs>
                    <a:gs pos="30000">
                      <a:schemeClr val="tx1"/>
                    </a:gs>
                  </a:gsLst>
                  <a:lin ang="5400000" scaled="0"/>
                </a:gradFill>
              </a:rPr>
              <a:t>Tej Chajed,</a:t>
            </a:r>
            <a:br>
              <a:rPr lang="en-GB" sz="2400">
                <a:gradFill>
                  <a:gsLst>
                    <a:gs pos="2917">
                      <a:schemeClr val="tx1"/>
                    </a:gs>
                    <a:gs pos="30000">
                      <a:schemeClr val="tx1"/>
                    </a:gs>
                  </a:gsLst>
                  <a:lin ang="5400000" scaled="0"/>
                </a:gradFill>
              </a:rPr>
            </a:br>
            <a:r>
              <a:rPr lang="en-GB" sz="2400">
                <a:gradFill>
                  <a:gsLst>
                    <a:gs pos="2917">
                      <a:schemeClr val="tx1"/>
                    </a:gs>
                    <a:gs pos="30000">
                      <a:schemeClr val="tx1"/>
                    </a:gs>
                  </a:gsLst>
                  <a:lin ang="5400000" scaled="0"/>
                </a:gradFill>
              </a:rPr>
              <a:t>Nadim Kobeissi &amp;</a:t>
            </a:r>
            <a:br>
              <a:rPr lang="en-GB" sz="2400">
                <a:gradFill>
                  <a:gsLst>
                    <a:gs pos="2917">
                      <a:schemeClr val="tx1"/>
                    </a:gs>
                    <a:gs pos="30000">
                      <a:schemeClr val="tx1"/>
                    </a:gs>
                  </a:gsLst>
                  <a:lin ang="5400000" scaled="0"/>
                </a:gradFill>
              </a:rPr>
            </a:br>
            <a:r>
              <a:rPr lang="en-GB" sz="2400">
                <a:gradFill>
                  <a:gsLst>
                    <a:gs pos="2917">
                      <a:schemeClr val="tx1"/>
                    </a:gs>
                    <a:gs pos="30000">
                      <a:schemeClr val="tx1"/>
                    </a:gs>
                  </a:gsLst>
                  <a:lin ang="5400000" scaled="0"/>
                </a:gradFill>
              </a:rPr>
              <a:t>Jonathan Protzenko</a:t>
            </a:r>
          </a:p>
        </p:txBody>
      </p:sp>
      <p:pic>
        <p:nvPicPr>
          <p:cNvPr id="1026" name="Picture 2" descr="https://www.microsoft.com/en-us/research/uploads/prod/2019/05/everparse1-5cf21aabc4f07-1024x198.png">
            <a:extLst>
              <a:ext uri="{FF2B5EF4-FFF2-40B4-BE49-F238E27FC236}">
                <a16:creationId xmlns:a16="http://schemas.microsoft.com/office/drawing/2014/main" id="{7DCB787D-10D0-4C6A-9822-AAC4DA9D6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04" y="1770598"/>
            <a:ext cx="5153025" cy="99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5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DC60-089F-4E54-BA88-A23E01D4DC7F}"/>
              </a:ext>
            </a:extLst>
          </p:cNvPr>
          <p:cNvSpPr>
            <a:spLocks noGrp="1"/>
          </p:cNvSpPr>
          <p:nvPr>
            <p:ph type="title"/>
          </p:nvPr>
        </p:nvSpPr>
        <p:spPr/>
        <p:txBody>
          <a:bodyPr/>
          <a:lstStyle/>
          <a:p>
            <a:r>
              <a:rPr lang="en-GB"/>
              <a:t>Bitcoin Transaction Malleability</a:t>
            </a:r>
          </a:p>
        </p:txBody>
      </p:sp>
      <p:sp>
        <p:nvSpPr>
          <p:cNvPr id="3" name="Content Placeholder 2">
            <a:extLst>
              <a:ext uri="{FF2B5EF4-FFF2-40B4-BE49-F238E27FC236}">
                <a16:creationId xmlns:a16="http://schemas.microsoft.com/office/drawing/2014/main" id="{9AF8F406-AB7F-405D-955A-4455FC25B3E4}"/>
              </a:ext>
            </a:extLst>
          </p:cNvPr>
          <p:cNvSpPr>
            <a:spLocks noGrp="1"/>
          </p:cNvSpPr>
          <p:nvPr>
            <p:ph sz="quarter" idx="10"/>
          </p:nvPr>
        </p:nvSpPr>
        <p:spPr>
          <a:xfrm>
            <a:off x="271245" y="1742670"/>
            <a:ext cx="11653523" cy="4358886"/>
          </a:xfrm>
        </p:spPr>
        <p:txBody>
          <a:bodyPr/>
          <a:lstStyle/>
          <a:p>
            <a:r>
              <a:rPr lang="en-GB"/>
              <a:t>Given a transaction t, it is possible to construct a </a:t>
            </a:r>
            <a:r>
              <a:rPr lang="en-GB" b="1"/>
              <a:t>valid transaction t’ such that h(t)</a:t>
            </a:r>
            <a:r>
              <a:rPr lang="en-GB" sz="4000" b="1">
                <a:gradFill>
                  <a:gsLst>
                    <a:gs pos="2917">
                      <a:schemeClr val="tx1"/>
                    </a:gs>
                    <a:gs pos="30000">
                      <a:schemeClr val="tx1"/>
                    </a:gs>
                  </a:gsLst>
                  <a:lin ang="5400000" scaled="0"/>
                </a:gradFill>
              </a:rPr>
              <a:t>≠h(t’)</a:t>
            </a:r>
            <a:r>
              <a:rPr lang="en-GB" b="1"/>
              <a:t> </a:t>
            </a:r>
          </a:p>
          <a:p>
            <a:r>
              <a:rPr lang="en-GB"/>
              <a:t>Most Bitcoin users identify transactions by TXID and don’t expect that an adversary can change it.</a:t>
            </a:r>
          </a:p>
          <a:p>
            <a:r>
              <a:rPr lang="en-GB"/>
              <a:t>Forensic blockchain examination shows </a:t>
            </a:r>
            <a:r>
              <a:rPr lang="en-GB" b="1"/>
              <a:t>thousands of transactions</a:t>
            </a:r>
            <a:r>
              <a:rPr lang="en-GB"/>
              <a:t> confirmed under an altered TXID</a:t>
            </a:r>
          </a:p>
          <a:p>
            <a:r>
              <a:rPr lang="en-GB"/>
              <a:t>Difficult to fix: BIP62, BIP66, BIP141, BIP146, BIP147</a:t>
            </a:r>
          </a:p>
        </p:txBody>
      </p:sp>
    </p:spTree>
    <p:extLst>
      <p:ext uri="{BB962C8B-B14F-4D97-AF65-F5344CB8AC3E}">
        <p14:creationId xmlns:p14="http://schemas.microsoft.com/office/powerpoint/2010/main" val="256428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BF52D6-9452-46FD-B76B-CB92680A8285}"/>
              </a:ext>
            </a:extLst>
          </p:cNvPr>
          <p:cNvSpPr/>
          <p:nvPr/>
        </p:nvSpPr>
        <p:spPr>
          <a:xfrm>
            <a:off x="1153297" y="1021662"/>
            <a:ext cx="9885405" cy="1200329"/>
          </a:xfrm>
          <a:prstGeom prst="rect">
            <a:avLst/>
          </a:prstGeom>
        </p:spPr>
        <p:txBody>
          <a:bodyPr wrap="square">
            <a:spAutoFit/>
          </a:bodyPr>
          <a:lstStyle/>
          <a:p>
            <a:pPr algn="ctr"/>
            <a:r>
              <a:rPr lang="en-GB" sz="3600" b="1">
                <a:solidFill>
                  <a:srgbClr val="FF0000"/>
                </a:solidFill>
              </a:rPr>
              <a:t>Verified</a:t>
            </a:r>
            <a:r>
              <a:rPr lang="en-GB" sz="3600"/>
              <a:t> </a:t>
            </a:r>
            <a:r>
              <a:rPr lang="en-GB" sz="3600" b="1">
                <a:solidFill>
                  <a:srgbClr val="FF0000"/>
                </a:solidFill>
              </a:rPr>
              <a:t>Secure</a:t>
            </a:r>
            <a:r>
              <a:rPr lang="en-GB" sz="3600"/>
              <a:t> Zero-Copy Parsers for </a:t>
            </a:r>
            <a:r>
              <a:rPr lang="en-GB" sz="3600" b="1">
                <a:solidFill>
                  <a:srgbClr val="FF0000"/>
                </a:solidFill>
              </a:rPr>
              <a:t>Authenticated Message Formats</a:t>
            </a:r>
          </a:p>
        </p:txBody>
      </p:sp>
      <p:sp>
        <p:nvSpPr>
          <p:cNvPr id="5" name="Oval 4">
            <a:extLst>
              <a:ext uri="{FF2B5EF4-FFF2-40B4-BE49-F238E27FC236}">
                <a16:creationId xmlns:a16="http://schemas.microsoft.com/office/drawing/2014/main" id="{58669CD0-A67A-4E35-9D5B-38456C1D3910}"/>
              </a:ext>
            </a:extLst>
          </p:cNvPr>
          <p:cNvSpPr/>
          <p:nvPr/>
        </p:nvSpPr>
        <p:spPr>
          <a:xfrm>
            <a:off x="864323" y="3737129"/>
            <a:ext cx="1307431" cy="19112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7980F12-D475-486C-97AA-67307BAE0173}"/>
              </a:ext>
            </a:extLst>
          </p:cNvPr>
          <p:cNvSpPr/>
          <p:nvPr/>
        </p:nvSpPr>
        <p:spPr>
          <a:xfrm>
            <a:off x="3141498" y="3129730"/>
            <a:ext cx="2013283"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8A5292E-21CD-4837-A629-163D29A6266C}"/>
              </a:ext>
            </a:extLst>
          </p:cNvPr>
          <p:cNvSpPr/>
          <p:nvPr/>
        </p:nvSpPr>
        <p:spPr>
          <a:xfrm>
            <a:off x="3404360" y="3655339"/>
            <a:ext cx="1487561" cy="19930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B001588-DD5E-430D-AB17-DB47EA48E4D7}"/>
              </a:ext>
            </a:extLst>
          </p:cNvPr>
          <p:cNvSpPr/>
          <p:nvPr/>
        </p:nvSpPr>
        <p:spPr>
          <a:xfrm>
            <a:off x="1298543" y="3230223"/>
            <a:ext cx="465220" cy="4251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FFD5DB90-000D-4922-8794-8AB775A6C1E3}"/>
              </a:ext>
            </a:extLst>
          </p:cNvPr>
          <p:cNvCxnSpPr>
            <a:cxnSpLocks/>
          </p:cNvCxnSpPr>
          <p:nvPr/>
        </p:nvCxnSpPr>
        <p:spPr>
          <a:xfrm>
            <a:off x="2171754" y="4804973"/>
            <a:ext cx="1563650" cy="85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5DACA87-9107-44B6-88FD-7465DA74810C}"/>
              </a:ext>
            </a:extLst>
          </p:cNvPr>
          <p:cNvCxnSpPr>
            <a:cxnSpLocks/>
            <a:stCxn id="6" idx="2"/>
            <a:endCxn id="20" idx="6"/>
          </p:cNvCxnSpPr>
          <p:nvPr/>
        </p:nvCxnSpPr>
        <p:spPr>
          <a:xfrm flipH="1">
            <a:off x="2502676" y="4437162"/>
            <a:ext cx="6388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7BF049A-E3D6-4741-A79C-AB9480C82D5C}"/>
              </a:ext>
            </a:extLst>
          </p:cNvPr>
          <p:cNvSpPr txBox="1"/>
          <p:nvPr/>
        </p:nvSpPr>
        <p:spPr>
          <a:xfrm>
            <a:off x="3703115" y="3244334"/>
            <a:ext cx="968535" cy="369332"/>
          </a:xfrm>
          <a:prstGeom prst="rect">
            <a:avLst/>
          </a:prstGeom>
          <a:noFill/>
        </p:spPr>
        <p:txBody>
          <a:bodyPr wrap="none" rtlCol="0">
            <a:spAutoFit/>
          </a:bodyPr>
          <a:lstStyle/>
          <a:p>
            <a:r>
              <a:rPr lang="en-GB"/>
              <a:t>{0,255}*</a:t>
            </a:r>
          </a:p>
        </p:txBody>
      </p:sp>
      <p:sp>
        <p:nvSpPr>
          <p:cNvPr id="14" name="TextBox 13">
            <a:extLst>
              <a:ext uri="{FF2B5EF4-FFF2-40B4-BE49-F238E27FC236}">
                <a16:creationId xmlns:a16="http://schemas.microsoft.com/office/drawing/2014/main" id="{AB629D67-1C43-4DB7-902D-77ADD69FFD93}"/>
              </a:ext>
            </a:extLst>
          </p:cNvPr>
          <p:cNvSpPr txBox="1"/>
          <p:nvPr/>
        </p:nvSpPr>
        <p:spPr>
          <a:xfrm>
            <a:off x="3891815" y="4610115"/>
            <a:ext cx="696419" cy="369332"/>
          </a:xfrm>
          <a:prstGeom prst="rect">
            <a:avLst/>
          </a:prstGeom>
          <a:noFill/>
        </p:spPr>
        <p:txBody>
          <a:bodyPr wrap="square" rtlCol="0">
            <a:spAutoFit/>
          </a:bodyPr>
          <a:lstStyle/>
          <a:p>
            <a:r>
              <a:rPr lang="en-GB"/>
              <a:t>s(V)</a:t>
            </a:r>
          </a:p>
        </p:txBody>
      </p:sp>
      <p:sp>
        <p:nvSpPr>
          <p:cNvPr id="15" name="TextBox 14">
            <a:extLst>
              <a:ext uri="{FF2B5EF4-FFF2-40B4-BE49-F238E27FC236}">
                <a16:creationId xmlns:a16="http://schemas.microsoft.com/office/drawing/2014/main" id="{4442B212-DADA-4A9A-A460-DA4B9D683B40}"/>
              </a:ext>
            </a:extLst>
          </p:cNvPr>
          <p:cNvSpPr txBox="1"/>
          <p:nvPr/>
        </p:nvSpPr>
        <p:spPr>
          <a:xfrm>
            <a:off x="1368904" y="4111826"/>
            <a:ext cx="298268" cy="646331"/>
          </a:xfrm>
          <a:prstGeom prst="rect">
            <a:avLst/>
          </a:prstGeom>
          <a:noFill/>
        </p:spPr>
        <p:txBody>
          <a:bodyPr wrap="square" rtlCol="0">
            <a:spAutoFit/>
          </a:bodyPr>
          <a:lstStyle/>
          <a:p>
            <a:r>
              <a:rPr lang="en-GB"/>
              <a:t>V</a:t>
            </a:r>
          </a:p>
          <a:p>
            <a:r>
              <a:rPr lang="en-GB"/>
              <a:t>=</a:t>
            </a:r>
          </a:p>
        </p:txBody>
      </p:sp>
      <p:sp>
        <p:nvSpPr>
          <p:cNvPr id="16" name="TextBox 15">
            <a:extLst>
              <a:ext uri="{FF2B5EF4-FFF2-40B4-BE49-F238E27FC236}">
                <a16:creationId xmlns:a16="http://schemas.microsoft.com/office/drawing/2014/main" id="{ADDD9121-CFC9-4F89-A1AA-01B4FDA49C53}"/>
              </a:ext>
            </a:extLst>
          </p:cNvPr>
          <p:cNvSpPr txBox="1"/>
          <p:nvPr/>
        </p:nvSpPr>
        <p:spPr>
          <a:xfrm>
            <a:off x="1377157" y="3258115"/>
            <a:ext cx="307992" cy="369332"/>
          </a:xfrm>
          <a:prstGeom prst="rect">
            <a:avLst/>
          </a:prstGeom>
          <a:noFill/>
        </p:spPr>
        <p:txBody>
          <a:bodyPr wrap="square" rtlCol="0">
            <a:spAutoFit/>
          </a:bodyPr>
          <a:lstStyle/>
          <a:p>
            <a:r>
              <a:rPr lang="en-GB"/>
              <a:t>⊥</a:t>
            </a:r>
          </a:p>
        </p:txBody>
      </p:sp>
      <p:sp>
        <p:nvSpPr>
          <p:cNvPr id="17" name="TextBox 16">
            <a:extLst>
              <a:ext uri="{FF2B5EF4-FFF2-40B4-BE49-F238E27FC236}">
                <a16:creationId xmlns:a16="http://schemas.microsoft.com/office/drawing/2014/main" id="{EA5E509B-1ADB-43AE-8EEE-147FD254525C}"/>
              </a:ext>
            </a:extLst>
          </p:cNvPr>
          <p:cNvSpPr txBox="1"/>
          <p:nvPr/>
        </p:nvSpPr>
        <p:spPr>
          <a:xfrm>
            <a:off x="2682580" y="4467174"/>
            <a:ext cx="298268" cy="369332"/>
          </a:xfrm>
          <a:prstGeom prst="rect">
            <a:avLst/>
          </a:prstGeom>
          <a:noFill/>
        </p:spPr>
        <p:txBody>
          <a:bodyPr wrap="square" rtlCol="0">
            <a:spAutoFit/>
          </a:bodyPr>
          <a:lstStyle/>
          <a:p>
            <a:r>
              <a:rPr lang="en-GB"/>
              <a:t>s</a:t>
            </a:r>
          </a:p>
        </p:txBody>
      </p:sp>
      <p:sp>
        <p:nvSpPr>
          <p:cNvPr id="18" name="TextBox 17">
            <a:extLst>
              <a:ext uri="{FF2B5EF4-FFF2-40B4-BE49-F238E27FC236}">
                <a16:creationId xmlns:a16="http://schemas.microsoft.com/office/drawing/2014/main" id="{C901EA67-E028-46B1-947A-170F7AD1DD8E}"/>
              </a:ext>
            </a:extLst>
          </p:cNvPr>
          <p:cNvSpPr txBox="1"/>
          <p:nvPr/>
        </p:nvSpPr>
        <p:spPr>
          <a:xfrm>
            <a:off x="2686848" y="4068363"/>
            <a:ext cx="348169" cy="369332"/>
          </a:xfrm>
          <a:prstGeom prst="rect">
            <a:avLst/>
          </a:prstGeom>
          <a:noFill/>
        </p:spPr>
        <p:txBody>
          <a:bodyPr wrap="square" rtlCol="0">
            <a:spAutoFit/>
          </a:bodyPr>
          <a:lstStyle/>
          <a:p>
            <a:r>
              <a:rPr lang="en-GB"/>
              <a:t>p</a:t>
            </a:r>
          </a:p>
        </p:txBody>
      </p:sp>
      <p:sp>
        <p:nvSpPr>
          <p:cNvPr id="19" name="TextBox 18">
            <a:extLst>
              <a:ext uri="{FF2B5EF4-FFF2-40B4-BE49-F238E27FC236}">
                <a16:creationId xmlns:a16="http://schemas.microsoft.com/office/drawing/2014/main" id="{2B54D35B-EC10-4D8C-B502-CB18972A93AF}"/>
              </a:ext>
            </a:extLst>
          </p:cNvPr>
          <p:cNvSpPr txBox="1"/>
          <p:nvPr/>
        </p:nvSpPr>
        <p:spPr>
          <a:xfrm>
            <a:off x="3787714" y="4097842"/>
            <a:ext cx="823758" cy="646331"/>
          </a:xfrm>
          <a:prstGeom prst="rect">
            <a:avLst/>
          </a:prstGeom>
          <a:noFill/>
        </p:spPr>
        <p:txBody>
          <a:bodyPr wrap="square" rtlCol="0">
            <a:spAutoFit/>
          </a:bodyPr>
          <a:lstStyle/>
          <a:p>
            <a:r>
              <a:rPr lang="en-GB"/>
              <a:t>p⁻¹(V)</a:t>
            </a:r>
          </a:p>
          <a:p>
            <a:r>
              <a:rPr lang="en-GB"/>
              <a:t>    =</a:t>
            </a:r>
          </a:p>
        </p:txBody>
      </p:sp>
      <p:sp>
        <p:nvSpPr>
          <p:cNvPr id="20" name="Oval 19">
            <a:extLst>
              <a:ext uri="{FF2B5EF4-FFF2-40B4-BE49-F238E27FC236}">
                <a16:creationId xmlns:a16="http://schemas.microsoft.com/office/drawing/2014/main" id="{E228CF64-56CE-40A9-B874-0FA2F1914B76}"/>
              </a:ext>
            </a:extLst>
          </p:cNvPr>
          <p:cNvSpPr/>
          <p:nvPr/>
        </p:nvSpPr>
        <p:spPr>
          <a:xfrm>
            <a:off x="559631" y="3129730"/>
            <a:ext cx="1943045"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FB13162-C8F9-4D56-9027-E5E7A598768A}"/>
              </a:ext>
            </a:extLst>
          </p:cNvPr>
          <p:cNvSpPr txBox="1"/>
          <p:nvPr/>
        </p:nvSpPr>
        <p:spPr>
          <a:xfrm>
            <a:off x="1049104" y="4598150"/>
            <a:ext cx="1012281" cy="369332"/>
          </a:xfrm>
          <a:prstGeom prst="rect">
            <a:avLst/>
          </a:prstGeom>
          <a:noFill/>
        </p:spPr>
        <p:txBody>
          <a:bodyPr wrap="square" rtlCol="0">
            <a:spAutoFit/>
          </a:bodyPr>
          <a:lstStyle/>
          <a:p>
            <a:r>
              <a:rPr lang="en-GB"/>
              <a:t>p·p⁻¹(V)</a:t>
            </a:r>
          </a:p>
        </p:txBody>
      </p:sp>
      <p:sp>
        <p:nvSpPr>
          <p:cNvPr id="22" name="TextBox 21">
            <a:extLst>
              <a:ext uri="{FF2B5EF4-FFF2-40B4-BE49-F238E27FC236}">
                <a16:creationId xmlns:a16="http://schemas.microsoft.com/office/drawing/2014/main" id="{DE1D03D9-86EC-4DDC-9278-FF6B23E10AB1}"/>
              </a:ext>
            </a:extLst>
          </p:cNvPr>
          <p:cNvSpPr txBox="1"/>
          <p:nvPr/>
        </p:nvSpPr>
        <p:spPr>
          <a:xfrm>
            <a:off x="5513574" y="3429000"/>
            <a:ext cx="6441989" cy="1855893"/>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a:gradFill>
                  <a:gsLst>
                    <a:gs pos="2917">
                      <a:schemeClr val="tx1"/>
                    </a:gs>
                    <a:gs pos="30000">
                      <a:schemeClr val="tx1"/>
                    </a:gs>
                  </a:gsLst>
                  <a:lin ang="5400000" scaled="0"/>
                </a:gradFill>
              </a:rPr>
              <a:t>A </a:t>
            </a:r>
            <a:r>
              <a:rPr lang="en-GB" sz="2400" b="1">
                <a:solidFill>
                  <a:srgbClr val="FF0000"/>
                </a:solidFill>
              </a:rPr>
              <a:t>secure</a:t>
            </a:r>
            <a:r>
              <a:rPr lang="en-GB" sz="2400">
                <a:gradFill>
                  <a:gsLst>
                    <a:gs pos="2917">
                      <a:schemeClr val="tx1"/>
                    </a:gs>
                    <a:gs pos="30000">
                      <a:schemeClr val="tx1"/>
                    </a:gs>
                  </a:gsLst>
                  <a:lin ang="5400000" scaled="0"/>
                </a:gradFill>
              </a:rPr>
              <a:t> parser must be </a:t>
            </a:r>
            <a:r>
              <a:rPr lang="en-GB" sz="2400" b="1">
                <a:gradFill>
                  <a:gsLst>
                    <a:gs pos="2917">
                      <a:schemeClr val="tx1"/>
                    </a:gs>
                    <a:gs pos="30000">
                      <a:schemeClr val="tx1"/>
                    </a:gs>
                  </a:gsLst>
                  <a:lin ang="5400000" scaled="0"/>
                </a:gradFill>
              </a:rPr>
              <a:t>exact</a:t>
            </a:r>
            <a:r>
              <a:rPr lang="en-GB" sz="2400">
                <a:gradFill>
                  <a:gsLst>
                    <a:gs pos="2917">
                      <a:schemeClr val="tx1"/>
                    </a:gs>
                    <a:gs pos="30000">
                      <a:schemeClr val="tx1"/>
                    </a:gs>
                  </a:gsLst>
                  <a:lin ang="5400000" scaled="0"/>
                </a:gradFill>
              </a:rPr>
              <a:t>:</a:t>
            </a:r>
          </a:p>
          <a:p>
            <a:pPr algn="ctr">
              <a:lnSpc>
                <a:spcPct val="90000"/>
              </a:lnSpc>
              <a:spcAft>
                <a:spcPts val="600"/>
              </a:spcAft>
            </a:pPr>
            <a:r>
              <a:rPr lang="en-GB" sz="2400"/>
              <a:t>p⁻¹(V) = s(V)</a:t>
            </a:r>
          </a:p>
          <a:p>
            <a:pPr marL="342900" indent="-342900">
              <a:lnSpc>
                <a:spcPct val="90000"/>
              </a:lnSpc>
              <a:spcAft>
                <a:spcPts val="600"/>
              </a:spcAft>
              <a:buFont typeface="Arial" panose="020B0604020202020204" pitchFamily="34" charset="0"/>
              <a:buChar char="•"/>
            </a:pPr>
            <a:r>
              <a:rPr lang="en-GB" sz="2400">
                <a:gradFill>
                  <a:gsLst>
                    <a:gs pos="2917">
                      <a:schemeClr val="tx1"/>
                    </a:gs>
                    <a:gs pos="30000">
                      <a:schemeClr val="tx1"/>
                    </a:gs>
                  </a:gsLst>
                  <a:lin ang="5400000" scaled="0"/>
                </a:gradFill>
              </a:rPr>
              <a:t>A </a:t>
            </a:r>
            <a:r>
              <a:rPr lang="en-GB" sz="2400" b="1">
                <a:solidFill>
                  <a:srgbClr val="FF0000"/>
                </a:solidFill>
              </a:rPr>
              <a:t>secure</a:t>
            </a:r>
            <a:r>
              <a:rPr lang="en-GB" sz="2400">
                <a:gradFill>
                  <a:gsLst>
                    <a:gs pos="2917">
                      <a:schemeClr val="tx1"/>
                    </a:gs>
                    <a:gs pos="30000">
                      <a:schemeClr val="tx1"/>
                    </a:gs>
                  </a:gsLst>
                  <a:lin ang="5400000" scaled="0"/>
                </a:gradFill>
              </a:rPr>
              <a:t> parser must be </a:t>
            </a:r>
            <a:r>
              <a:rPr lang="en-GB" sz="2400" b="1">
                <a:gradFill>
                  <a:gsLst>
                    <a:gs pos="2917">
                      <a:schemeClr val="tx1"/>
                    </a:gs>
                    <a:gs pos="30000">
                      <a:schemeClr val="tx1"/>
                    </a:gs>
                  </a:gsLst>
                  <a:lin ang="5400000" scaled="0"/>
                </a:gradFill>
              </a:rPr>
              <a:t>non-malleable</a:t>
            </a:r>
            <a:r>
              <a:rPr lang="en-GB" sz="2400">
                <a:gradFill>
                  <a:gsLst>
                    <a:gs pos="2917">
                      <a:schemeClr val="tx1"/>
                    </a:gs>
                    <a:gs pos="30000">
                      <a:schemeClr val="tx1"/>
                    </a:gs>
                  </a:gsLst>
                  <a:lin ang="5400000" scaled="0"/>
                </a:gradFill>
              </a:rPr>
              <a:t>:</a:t>
            </a:r>
          </a:p>
          <a:p>
            <a:pPr algn="ctr">
              <a:lnSpc>
                <a:spcPct val="90000"/>
              </a:lnSpc>
              <a:spcAft>
                <a:spcPts val="600"/>
              </a:spcAft>
            </a:pPr>
            <a:r>
              <a:rPr lang="en-GB" sz="2400">
                <a:gradFill>
                  <a:gsLst>
                    <a:gs pos="2917">
                      <a:schemeClr val="tx1"/>
                    </a:gs>
                    <a:gs pos="30000">
                      <a:schemeClr val="tx1"/>
                    </a:gs>
                  </a:gsLst>
                  <a:lin ang="5400000" scaled="0"/>
                </a:gradFill>
              </a:rPr>
              <a:t>p(x) = p(y) ⇒ (x = y ∨ p(x) = ⊥)</a:t>
            </a:r>
          </a:p>
        </p:txBody>
      </p:sp>
      <p:sp>
        <p:nvSpPr>
          <p:cNvPr id="2" name="Scroll: Horizontal 1">
            <a:extLst>
              <a:ext uri="{FF2B5EF4-FFF2-40B4-BE49-F238E27FC236}">
                <a16:creationId xmlns:a16="http://schemas.microsoft.com/office/drawing/2014/main" id="{2D15BB80-6C6B-432C-B468-E146B9F898DE}"/>
              </a:ext>
            </a:extLst>
          </p:cNvPr>
          <p:cNvSpPr/>
          <p:nvPr/>
        </p:nvSpPr>
        <p:spPr bwMode="auto">
          <a:xfrm>
            <a:off x="6095999" y="5319702"/>
            <a:ext cx="5144278" cy="1033272"/>
          </a:xfrm>
          <a:prstGeom prst="horizontalScroll">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a:gradFill>
                  <a:gsLst>
                    <a:gs pos="0">
                      <a:srgbClr val="FFFFFF"/>
                    </a:gs>
                    <a:gs pos="100000">
                      <a:srgbClr val="FFFFFF"/>
                    </a:gs>
                  </a:gsLst>
                  <a:lin ang="5400000" scaled="0"/>
                </a:gradFill>
              </a:rPr>
              <a:t>Very few format description languages are secure by design, e.g. ASN.1 DER</a:t>
            </a:r>
          </a:p>
        </p:txBody>
      </p:sp>
    </p:spTree>
    <p:extLst>
      <p:ext uri="{BB962C8B-B14F-4D97-AF65-F5344CB8AC3E}">
        <p14:creationId xmlns:p14="http://schemas.microsoft.com/office/powerpoint/2010/main" val="109377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BF52D6-9452-46FD-B76B-CB92680A8285}"/>
              </a:ext>
            </a:extLst>
          </p:cNvPr>
          <p:cNvSpPr/>
          <p:nvPr/>
        </p:nvSpPr>
        <p:spPr>
          <a:xfrm>
            <a:off x="1153297" y="1021662"/>
            <a:ext cx="9885405" cy="1200329"/>
          </a:xfrm>
          <a:prstGeom prst="rect">
            <a:avLst/>
          </a:prstGeom>
        </p:spPr>
        <p:txBody>
          <a:bodyPr wrap="square">
            <a:spAutoFit/>
          </a:bodyPr>
          <a:lstStyle/>
          <a:p>
            <a:pPr algn="ctr"/>
            <a:r>
              <a:rPr lang="en-GB" sz="3600"/>
              <a:t>Verified Secure </a:t>
            </a:r>
            <a:r>
              <a:rPr lang="en-GB" sz="3600" b="1">
                <a:solidFill>
                  <a:srgbClr val="FF0000"/>
                </a:solidFill>
              </a:rPr>
              <a:t>Zero-Copy</a:t>
            </a:r>
            <a:r>
              <a:rPr lang="en-GB" sz="3600"/>
              <a:t> Parsers for Authenticated Message Formats</a:t>
            </a:r>
          </a:p>
        </p:txBody>
      </p:sp>
      <p:sp>
        <p:nvSpPr>
          <p:cNvPr id="2" name="TextBox 1">
            <a:extLst>
              <a:ext uri="{FF2B5EF4-FFF2-40B4-BE49-F238E27FC236}">
                <a16:creationId xmlns:a16="http://schemas.microsoft.com/office/drawing/2014/main" id="{94A2FF23-E26B-4A7E-8032-A1C3D3BB5716}"/>
              </a:ext>
            </a:extLst>
          </p:cNvPr>
          <p:cNvSpPr txBox="1"/>
          <p:nvPr/>
        </p:nvSpPr>
        <p:spPr>
          <a:xfrm>
            <a:off x="649099" y="2833816"/>
            <a:ext cx="6656174" cy="2388346"/>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800">
                <a:gradFill>
                  <a:gsLst>
                    <a:gs pos="2917">
                      <a:schemeClr val="tx1"/>
                    </a:gs>
                    <a:gs pos="30000">
                      <a:schemeClr val="tx1"/>
                    </a:gs>
                  </a:gsLst>
                  <a:lin ang="5400000" scaled="0"/>
                </a:gradFill>
              </a:rPr>
              <a:t>Developers write custom formats and parsers for </a:t>
            </a:r>
            <a:r>
              <a:rPr lang="en-GB" sz="2800" b="1">
                <a:gradFill>
                  <a:gsLst>
                    <a:gs pos="2917">
                      <a:schemeClr val="tx1"/>
                    </a:gs>
                    <a:gs pos="30000">
                      <a:schemeClr val="tx1"/>
                    </a:gs>
                  </a:gsLst>
                  <a:lin ang="5400000" scaled="0"/>
                </a:gradFill>
              </a:rPr>
              <a:t>performance reasons</a:t>
            </a:r>
          </a:p>
          <a:p>
            <a:pPr marL="342900" indent="-342900">
              <a:lnSpc>
                <a:spcPct val="90000"/>
              </a:lnSpc>
              <a:spcAft>
                <a:spcPts val="600"/>
              </a:spcAft>
              <a:buFont typeface="Arial" panose="020B0604020202020204" pitchFamily="34" charset="0"/>
              <a:buChar char="•"/>
            </a:pPr>
            <a:r>
              <a:rPr lang="en-GB" sz="2800">
                <a:gradFill>
                  <a:gsLst>
                    <a:gs pos="2917">
                      <a:schemeClr val="tx1"/>
                    </a:gs>
                    <a:gs pos="30000">
                      <a:schemeClr val="tx1"/>
                    </a:gs>
                  </a:gsLst>
                  <a:lin ang="5400000" scaled="0"/>
                </a:gradFill>
              </a:rPr>
              <a:t>Zero-copy: use the </a:t>
            </a:r>
            <a:r>
              <a:rPr lang="en-GB" sz="2800" b="1">
                <a:gradFill>
                  <a:gsLst>
                    <a:gs pos="2917">
                      <a:schemeClr val="tx1"/>
                    </a:gs>
                    <a:gs pos="30000">
                      <a:schemeClr val="tx1"/>
                    </a:gs>
                  </a:gsLst>
                  <a:lin ang="5400000" scaled="0"/>
                </a:gradFill>
              </a:rPr>
              <a:t>serialized data representation in memory</a:t>
            </a:r>
          </a:p>
          <a:p>
            <a:pPr marL="342900" indent="-342900">
              <a:lnSpc>
                <a:spcPct val="90000"/>
              </a:lnSpc>
              <a:spcAft>
                <a:spcPts val="600"/>
              </a:spcAft>
              <a:buFont typeface="Arial" panose="020B0604020202020204" pitchFamily="34" charset="0"/>
              <a:buChar char="•"/>
            </a:pPr>
            <a:r>
              <a:rPr lang="en-GB" sz="2800">
                <a:gradFill>
                  <a:gsLst>
                    <a:gs pos="2917">
                      <a:schemeClr val="tx1"/>
                    </a:gs>
                    <a:gs pos="30000">
                      <a:schemeClr val="tx1"/>
                    </a:gs>
                  </a:gsLst>
                  <a:lin ang="5400000" scaled="0"/>
                </a:gradFill>
              </a:rPr>
              <a:t>This increases </a:t>
            </a:r>
            <a:r>
              <a:rPr lang="en-GB" sz="2800">
                <a:solidFill>
                  <a:srgbClr val="FF0000"/>
                </a:solidFill>
              </a:rPr>
              <a:t>memory safety risks</a:t>
            </a:r>
            <a:endParaRPr lang="en-GB" sz="2800"/>
          </a:p>
        </p:txBody>
      </p:sp>
      <p:pic>
        <p:nvPicPr>
          <p:cNvPr id="23" name="Picture 2" descr="Heartbleed Bug">
            <a:extLst>
              <a:ext uri="{FF2B5EF4-FFF2-40B4-BE49-F238E27FC236}">
                <a16:creationId xmlns:a16="http://schemas.microsoft.com/office/drawing/2014/main" id="{78E306EB-9708-491D-ACE4-4B14C4A6D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009" y="2833816"/>
            <a:ext cx="2428472" cy="2941228"/>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94C655E1-D676-4957-A1EF-1213959A6950}"/>
              </a:ext>
            </a:extLst>
          </p:cNvPr>
          <p:cNvSpPr/>
          <p:nvPr/>
        </p:nvSpPr>
        <p:spPr bwMode="auto">
          <a:xfrm>
            <a:off x="1153297" y="5548605"/>
            <a:ext cx="5200262" cy="957943"/>
          </a:xfrm>
          <a:prstGeom prst="wedgeRoundRectCallout">
            <a:avLst>
              <a:gd name="adj1" fmla="val 22233"/>
              <a:gd name="adj2" fmla="val -97679"/>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a:gradFill>
                  <a:gsLst>
                    <a:gs pos="0">
                      <a:srgbClr val="FFFFFF"/>
                    </a:gs>
                    <a:gs pos="100000">
                      <a:srgbClr val="FFFFFF"/>
                    </a:gs>
                  </a:gsLst>
                  <a:lin ang="5400000" scaled="0"/>
                </a:gradFill>
              </a:rPr>
              <a:t>Can we automatically generate parsers that are provably </a:t>
            </a:r>
            <a:r>
              <a:rPr lang="en-GB" sz="2000" b="1">
                <a:solidFill>
                  <a:schemeClr val="accent6">
                    <a:lumMod val="50000"/>
                  </a:schemeClr>
                </a:solidFill>
              </a:rPr>
              <a:t>correct, secure and safe</a:t>
            </a:r>
            <a:r>
              <a:rPr lang="en-GB" sz="2000">
                <a:gradFill>
                  <a:gsLst>
                    <a:gs pos="0">
                      <a:srgbClr val="FFFFFF"/>
                    </a:gs>
                    <a:gs pos="100000">
                      <a:srgbClr val="FFFFFF"/>
                    </a:gs>
                  </a:gsLst>
                  <a:lin ang="5400000" scaled="0"/>
                </a:gradFill>
              </a:rPr>
              <a:t>?</a:t>
            </a:r>
          </a:p>
        </p:txBody>
      </p:sp>
    </p:spTree>
    <p:extLst>
      <p:ext uri="{BB962C8B-B14F-4D97-AF65-F5344CB8AC3E}">
        <p14:creationId xmlns:p14="http://schemas.microsoft.com/office/powerpoint/2010/main" val="3530638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61D2-F17C-471E-B97D-595CCE938E87}"/>
              </a:ext>
            </a:extLst>
          </p:cNvPr>
          <p:cNvSpPr>
            <a:spLocks noGrp="1"/>
          </p:cNvSpPr>
          <p:nvPr>
            <p:ph type="title"/>
          </p:nvPr>
        </p:nvSpPr>
        <p:spPr/>
        <p:txBody>
          <a:bodyPr/>
          <a:lstStyle/>
          <a:p>
            <a:r>
              <a:rPr lang="en-GB" err="1"/>
              <a:t>LowParse</a:t>
            </a:r>
            <a:r>
              <a:rPr lang="en-GB"/>
              <a:t>: Verified Combinators</a:t>
            </a:r>
          </a:p>
        </p:txBody>
      </p:sp>
      <p:sp>
        <p:nvSpPr>
          <p:cNvPr id="3" name="Content Placeholder 2">
            <a:extLst>
              <a:ext uri="{FF2B5EF4-FFF2-40B4-BE49-F238E27FC236}">
                <a16:creationId xmlns:a16="http://schemas.microsoft.com/office/drawing/2014/main" id="{D4C9044A-A6D6-4210-BBFE-6295E5EFECCA}"/>
              </a:ext>
            </a:extLst>
          </p:cNvPr>
          <p:cNvSpPr>
            <a:spLocks noGrp="1"/>
          </p:cNvSpPr>
          <p:nvPr>
            <p:ph sz="quarter" idx="10"/>
          </p:nvPr>
        </p:nvSpPr>
        <p:spPr>
          <a:xfrm>
            <a:off x="269239" y="1190734"/>
            <a:ext cx="11653523" cy="4046236"/>
          </a:xfrm>
        </p:spPr>
        <p:txBody>
          <a:bodyPr/>
          <a:lstStyle/>
          <a:p>
            <a:r>
              <a:rPr lang="en-GB"/>
              <a:t>We define combinators for correct parsers:</a:t>
            </a:r>
          </a:p>
          <a:p>
            <a:endParaRPr lang="en-GB"/>
          </a:p>
          <a:p>
            <a:endParaRPr lang="en-GB"/>
          </a:p>
          <a:p>
            <a:endParaRPr lang="en-GB"/>
          </a:p>
          <a:p>
            <a:r>
              <a:rPr lang="en-GB"/>
              <a:t>With a well-known monadic structure:</a:t>
            </a:r>
          </a:p>
          <a:p>
            <a:endParaRPr lang="en-GB"/>
          </a:p>
        </p:txBody>
      </p:sp>
      <p:sp>
        <p:nvSpPr>
          <p:cNvPr id="5" name="Rectangle 2">
            <a:extLst>
              <a:ext uri="{FF2B5EF4-FFF2-40B4-BE49-F238E27FC236}">
                <a16:creationId xmlns:a16="http://schemas.microsoft.com/office/drawing/2014/main" id="{78C7E1AC-3BC7-4878-85CD-245A3E7C73D5}"/>
              </a:ext>
            </a:extLst>
          </p:cNvPr>
          <p:cNvSpPr>
            <a:spLocks noChangeArrowheads="1"/>
          </p:cNvSpPr>
          <p:nvPr/>
        </p:nvSpPr>
        <p:spPr bwMode="auto">
          <a:xfrm>
            <a:off x="1083410" y="2118965"/>
            <a:ext cx="10195099"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sz="2400">
                <a:solidFill>
                  <a:srgbClr val="0000FF"/>
                </a:solidFill>
                <a:latin typeface="Consolas"/>
              </a:rPr>
              <a:t>type</a:t>
            </a:r>
            <a:r>
              <a:rPr lang="en-US" altLang="en-US" sz="2400">
                <a:solidFill>
                  <a:srgbClr val="000000"/>
                </a:solidFill>
                <a:latin typeface="Consolas"/>
              </a:rPr>
              <a:t> </a:t>
            </a:r>
            <a:r>
              <a:rPr kumimoji="0" lang="en-US" altLang="en-US" sz="2400" b="0" i="0" u="none" strike="noStrike" cap="none" normalizeH="0" baseline="0">
                <a:ln>
                  <a:noFill/>
                </a:ln>
                <a:solidFill>
                  <a:srgbClr val="000000"/>
                </a:solidFill>
                <a:effectLst/>
                <a:latin typeface="Consolas"/>
              </a:rPr>
              <a:t>parser t = b:bytes </a:t>
            </a:r>
            <a:r>
              <a:rPr kumimoji="0" lang="en-US" altLang="en-US" sz="2400" b="0" i="0" u="none" strike="noStrike" cap="none" normalizeH="0" baseline="0">
                <a:ln>
                  <a:noFill/>
                </a:ln>
                <a:solidFill>
                  <a:srgbClr val="0000FF"/>
                </a:solidFill>
                <a:effectLst/>
                <a:latin typeface="Consolas"/>
              </a:rPr>
              <a:t>-&gt;</a:t>
            </a:r>
            <a:r>
              <a:rPr kumimoji="0" lang="en-US" altLang="en-US" sz="2400" b="0" i="0" u="none" strike="noStrike" cap="none" normalizeH="0" baseline="0">
                <a:ln>
                  <a:noFill/>
                </a:ln>
                <a:solidFill>
                  <a:srgbClr val="000000"/>
                </a:solidFill>
                <a:effectLst/>
                <a:latin typeface="Consolas"/>
              </a:rPr>
              <a:t> option (t * n:nat{n &lt;= length b})</a:t>
            </a:r>
            <a:br>
              <a:rPr lang="en-US" altLang="en-US" sz="2400" b="0" i="0" u="none" strike="noStrike" cap="none" normalizeH="0" baseline="0">
                <a:ln>
                  <a:noFill/>
                </a:ln>
                <a:effectLst/>
                <a:latin typeface="Consolas" panose="020B0609020204030204" pitchFamily="49" charset="0"/>
              </a:rPr>
            </a:br>
            <a:r>
              <a:rPr lang="en-US" altLang="en-US" sz="2400">
                <a:solidFill>
                  <a:srgbClr val="0000FF"/>
                </a:solidFill>
                <a:latin typeface="Consolas"/>
              </a:rPr>
              <a:t>type</a:t>
            </a:r>
            <a:r>
              <a:rPr kumimoji="0" lang="en-US" altLang="en-US" sz="2400" b="0" i="0" u="none" strike="noStrike" cap="none" normalizeH="0" baseline="0">
                <a:ln>
                  <a:noFill/>
                </a:ln>
                <a:solidFill>
                  <a:srgbClr val="000000"/>
                </a:solidFill>
                <a:effectLst/>
                <a:latin typeface="Consolas"/>
              </a:rPr>
              <a:t> serializer (p: parser t) = f:(t </a:t>
            </a:r>
            <a:r>
              <a:rPr kumimoji="0" lang="en-US" altLang="en-US" sz="2400" b="0" i="0" u="none" strike="noStrike" cap="none" normalizeH="0" baseline="0">
                <a:ln>
                  <a:noFill/>
                </a:ln>
                <a:solidFill>
                  <a:srgbClr val="0000FF"/>
                </a:solidFill>
                <a:effectLst/>
                <a:latin typeface="Consolas"/>
              </a:rPr>
              <a:t>-&gt;</a:t>
            </a:r>
            <a:r>
              <a:rPr kumimoji="0" lang="en-US" altLang="en-US" sz="2400" b="0" i="0" u="none" strike="noStrike" cap="none" normalizeH="0" baseline="0">
                <a:ln>
                  <a:noFill/>
                </a:ln>
                <a:solidFill>
                  <a:srgbClr val="000000"/>
                </a:solidFill>
                <a:effectLst/>
                <a:latin typeface="Consolas"/>
              </a:rPr>
              <a:t> bytes) {</a:t>
            </a:r>
            <a:br>
              <a:rPr lang="en-US" altLang="en-US" sz="2400" b="0" i="0" u="none" strike="noStrike" cap="none" normalizeH="0" baseline="0">
                <a:ln>
                  <a:noFill/>
                </a:ln>
                <a:effectLst/>
                <a:latin typeface="Consolas" panose="020B0609020204030204" pitchFamily="49" charset="0"/>
              </a:rPr>
            </a:br>
            <a:r>
              <a:rPr lang="en-US" altLang="en-US" sz="2400">
                <a:solidFill>
                  <a:srgbClr val="000000"/>
                </a:solidFill>
                <a:latin typeface="Consolas"/>
              </a:rPr>
              <a:t>  </a:t>
            </a:r>
            <a:r>
              <a:rPr kumimoji="0" lang="en-US" altLang="en-US" sz="2400" b="0" i="0" u="none" strike="noStrike" cap="none" normalizeH="0" baseline="0">
                <a:ln>
                  <a:noFill/>
                </a:ln>
                <a:solidFill>
                  <a:srgbClr val="000000"/>
                </a:solidFill>
                <a:effectLst/>
                <a:latin typeface="Consolas"/>
              </a:rPr>
              <a:t> </a:t>
            </a:r>
            <a:r>
              <a:rPr kumimoji="0" lang="en-US" altLang="en-US" sz="2400" b="0" i="0" u="none" strike="noStrike" cap="none" normalizeH="0" baseline="0" err="1">
                <a:ln>
                  <a:noFill/>
                </a:ln>
                <a:solidFill>
                  <a:srgbClr val="0000FF"/>
                </a:solidFill>
                <a:effectLst/>
                <a:latin typeface="Consolas"/>
              </a:rPr>
              <a:t>forall</a:t>
            </a:r>
            <a:r>
              <a:rPr kumimoji="0" lang="en-US" altLang="en-US" sz="2400" b="0" i="0" u="none" strike="noStrike" cap="none" normalizeH="0" baseline="0">
                <a:ln>
                  <a:noFill/>
                </a:ln>
                <a:solidFill>
                  <a:srgbClr val="000000"/>
                </a:solidFill>
                <a:effectLst/>
                <a:latin typeface="Consolas"/>
              </a:rPr>
              <a:t> x. p (f x) == Some (x, length (f x))</a:t>
            </a:r>
            <a:br>
              <a:rPr lang="en-US" altLang="en-US" sz="2400" b="0" i="0" u="none" strike="noStrike" cap="none" normalizeH="0" baseline="0">
                <a:ln>
                  <a:noFill/>
                </a:ln>
                <a:effectLst/>
                <a:latin typeface="Consolas" panose="020B0609020204030204" pitchFamily="49" charset="0"/>
              </a:rPr>
            </a:br>
            <a:r>
              <a:rPr kumimoji="0" lang="en-US" altLang="en-US" sz="2400" b="0" i="0" u="none" strike="noStrike" cap="none" normalizeH="0" baseline="0">
                <a:ln>
                  <a:noFill/>
                </a:ln>
                <a:solidFill>
                  <a:srgbClr val="000000"/>
                </a:solidFill>
                <a:effectLst/>
                <a:latin typeface="Consolas"/>
              </a:rPr>
              <a:t>}</a:t>
            </a:r>
            <a:r>
              <a:rPr lang="en-US" altLang="en-US" sz="700"/>
              <a:t> </a:t>
            </a:r>
            <a:endParaRPr kumimoji="0" lang="en-US" altLang="en-US" sz="700" b="0" i="0" u="none" strike="noStrike" cap="none" normalizeH="0" baseline="0">
              <a:ln>
                <a:noFill/>
              </a:ln>
              <a:effectLst/>
              <a:latin typeface="Arial" panose="020B0604020202020204" pitchFamily="34" charset="0"/>
            </a:endParaRPr>
          </a:p>
        </p:txBody>
      </p:sp>
      <p:sp>
        <p:nvSpPr>
          <p:cNvPr id="6" name="Rectangle 3">
            <a:extLst>
              <a:ext uri="{FF2B5EF4-FFF2-40B4-BE49-F238E27FC236}">
                <a16:creationId xmlns:a16="http://schemas.microsoft.com/office/drawing/2014/main" id="{612136DD-BCC1-4599-B60D-C0E14C14ACB1}"/>
              </a:ext>
            </a:extLst>
          </p:cNvPr>
          <p:cNvSpPr>
            <a:spLocks noChangeArrowheads="1"/>
          </p:cNvSpPr>
          <p:nvPr/>
        </p:nvSpPr>
        <p:spPr bwMode="auto">
          <a:xfrm>
            <a:off x="1037500" y="4659274"/>
            <a:ext cx="866583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err="1">
                <a:ln>
                  <a:noFill/>
                </a:ln>
                <a:solidFill>
                  <a:srgbClr val="0000FF"/>
                </a:solidFill>
                <a:effectLst/>
                <a:latin typeface="Consolas" panose="020B0609020204030204" pitchFamily="49" charset="0"/>
              </a:rPr>
              <a:t>val</a:t>
            </a:r>
            <a:r>
              <a:rPr kumimoji="0" lang="en-US" altLang="en-US" sz="2400" b="0" i="0" u="none" strike="noStrike" cap="none" normalizeH="0" baseline="0">
                <a:ln>
                  <a:noFill/>
                </a:ln>
                <a:solidFill>
                  <a:srgbClr val="000000"/>
                </a:solidFill>
                <a:effectLst/>
                <a:latin typeface="Consolas" panose="020B0609020204030204" pitchFamily="49" charset="0"/>
              </a:rPr>
              <a:t> return: parser unit</a:t>
            </a:r>
            <a:br>
              <a:rPr lang="en-US" altLang="en-US" sz="2400">
                <a:solidFill>
                  <a:srgbClr val="000000"/>
                </a:solidFill>
                <a:latin typeface="Consolas" panose="020B0609020204030204" pitchFamily="49" charset="0"/>
              </a:rPr>
            </a:br>
            <a:r>
              <a:rPr kumimoji="0" lang="en-US" altLang="en-US" sz="2400" b="0" i="0" u="none" strike="noStrike" cap="none" normalizeH="0" baseline="0" err="1">
                <a:ln>
                  <a:noFill/>
                </a:ln>
                <a:solidFill>
                  <a:srgbClr val="0000FF"/>
                </a:solidFill>
                <a:effectLst/>
                <a:latin typeface="Consolas" panose="020B0609020204030204" pitchFamily="49" charset="0"/>
              </a:rPr>
              <a:t>val</a:t>
            </a:r>
            <a:r>
              <a:rPr kumimoji="0" lang="en-US" altLang="en-US" sz="2400" b="0" i="0" u="none" strike="noStrike" cap="none" normalizeH="0" baseline="0">
                <a:ln>
                  <a:noFill/>
                </a:ln>
                <a:solidFill>
                  <a:srgbClr val="000000"/>
                </a:solidFill>
                <a:effectLst/>
                <a:latin typeface="Consolas" panose="020B0609020204030204" pitchFamily="49" charset="0"/>
              </a:rPr>
              <a:t> bind: parser t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(t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parser </a:t>
            </a:r>
            <a:r>
              <a:rPr lang="en-US" altLang="en-US" sz="2400">
                <a:solidFill>
                  <a:srgbClr val="000000"/>
                </a:solidFill>
                <a:latin typeface="Consolas" panose="020B0609020204030204" pitchFamily="49" charset="0"/>
              </a:rPr>
              <a:t>t’</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parser t’</a:t>
            </a:r>
            <a:br>
              <a:rPr kumimoji="0" lang="en-US" altLang="en-US" sz="2400" b="0" i="0" u="none" strike="noStrike" cap="none" normalizeH="0" baseline="0">
                <a:ln>
                  <a:noFill/>
                </a:ln>
                <a:solidFill>
                  <a:srgbClr val="000000"/>
                </a:solidFill>
                <a:effectLst/>
                <a:latin typeface="Consolas" panose="020B0609020204030204" pitchFamily="49" charset="0"/>
              </a:rPr>
            </a:br>
            <a:r>
              <a:rPr kumimoji="0" lang="en-US" altLang="en-US" sz="2400" b="0" i="0" u="none" strike="noStrike" cap="none" normalizeH="0" baseline="0" err="1">
                <a:ln>
                  <a:noFill/>
                </a:ln>
                <a:solidFill>
                  <a:srgbClr val="0000FF"/>
                </a:solidFill>
                <a:effectLst/>
                <a:latin typeface="Consolas" panose="020B0609020204030204" pitchFamily="49" charset="0"/>
              </a:rPr>
              <a:t>val</a:t>
            </a:r>
            <a:r>
              <a:rPr kumimoji="0" lang="en-US" altLang="en-US" sz="2400" b="0" i="0" u="none" strike="noStrike" cap="none" normalizeH="0" baseline="0">
                <a:ln>
                  <a:noFill/>
                </a:ln>
                <a:solidFill>
                  <a:srgbClr val="000000"/>
                </a:solidFill>
                <a:effectLst/>
                <a:latin typeface="Consolas" panose="020B0609020204030204" pitchFamily="49" charset="0"/>
              </a:rPr>
              <a:t> seq: parser t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parser t’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parser (t</a:t>
            </a:r>
            <a:r>
              <a:rPr kumimoji="0" lang="en-US" altLang="en-US" sz="2400" b="0" i="0" u="none" strike="noStrike" cap="none" normalizeH="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err="1">
                <a:ln>
                  <a:noFill/>
                </a:ln>
                <a:solidFill>
                  <a:srgbClr val="0000FF"/>
                </a:solidFill>
                <a:effectLst/>
                <a:latin typeface="Consolas" panose="020B0609020204030204" pitchFamily="49" charset="0"/>
              </a:rPr>
              <a:t>val</a:t>
            </a:r>
            <a:r>
              <a:rPr kumimoji="0" lang="en-US" altLang="en-US" sz="2400" b="0" i="0" u="none" strike="noStrike" cap="none" normalizeH="0" baseline="0">
                <a:ln>
                  <a:noFill/>
                </a:ln>
                <a:solidFill>
                  <a:srgbClr val="000000"/>
                </a:solidFill>
                <a:effectLst/>
                <a:latin typeface="Consolas" panose="020B0609020204030204" pitchFamily="49" charset="0"/>
              </a:rPr>
              <a:t> map: f:(t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t’)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parser t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parser </a:t>
            </a:r>
            <a:r>
              <a:rPr lang="en-US" altLang="en-US" sz="2400">
                <a:solidFill>
                  <a:srgbClr val="000000"/>
                </a:solidFill>
                <a:latin typeface="Consolas" panose="020B0609020204030204" pitchFamily="49" charset="0"/>
              </a:rPr>
              <a:t>t’</a:t>
            </a:r>
            <a:r>
              <a:rPr kumimoji="0" lang="en-US" altLang="en-US" sz="2400" b="0" i="0" u="none" strike="noStrike" cap="none" normalizeH="0" baseline="0">
                <a:ln>
                  <a:noFill/>
                </a:ln>
                <a:solidFill>
                  <a:schemeClr val="tx1"/>
                </a:solidFill>
                <a:effectLst/>
              </a:rPr>
              <a:t> </a:t>
            </a:r>
            <a:endParaRPr kumimoji="0" lang="en-US" altLang="en-US" sz="2400" b="0" i="0" u="none" strike="noStrike" cap="none" normalizeH="0" baseline="0">
              <a:ln>
                <a:noFill/>
              </a:ln>
              <a:solidFill>
                <a:schemeClr val="tx1"/>
              </a:solidFill>
              <a:effectLst/>
              <a:latin typeface="Arial" panose="020B0604020202020204" pitchFamily="34" charset="0"/>
            </a:endParaRPr>
          </a:p>
        </p:txBody>
      </p:sp>
      <p:pic>
        <p:nvPicPr>
          <p:cNvPr id="4" name="Picture 6" descr="A close up of a logo&#10;&#10;Description generated with high confidence">
            <a:extLst>
              <a:ext uri="{FF2B5EF4-FFF2-40B4-BE49-F238E27FC236}">
                <a16:creationId xmlns:a16="http://schemas.microsoft.com/office/drawing/2014/main" id="{A18C2FD9-067E-4164-A7C3-F860768AA0A2}"/>
              </a:ext>
            </a:extLst>
          </p:cNvPr>
          <p:cNvPicPr>
            <a:picLocks noChangeAspect="1"/>
          </p:cNvPicPr>
          <p:nvPr/>
        </p:nvPicPr>
        <p:blipFill>
          <a:blip r:embed="rId2"/>
          <a:stretch>
            <a:fillRect/>
          </a:stretch>
        </p:blipFill>
        <p:spPr>
          <a:xfrm>
            <a:off x="9660834" y="2742096"/>
            <a:ext cx="1064592" cy="1053548"/>
          </a:xfrm>
          <a:prstGeom prst="rect">
            <a:avLst/>
          </a:prstGeom>
        </p:spPr>
      </p:pic>
    </p:spTree>
    <p:extLst>
      <p:ext uri="{BB962C8B-B14F-4D97-AF65-F5344CB8AC3E}">
        <p14:creationId xmlns:p14="http://schemas.microsoft.com/office/powerpoint/2010/main" val="476026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A5E8-B059-4B8E-8C7F-8D7AB92DC5F5}"/>
              </a:ext>
            </a:extLst>
          </p:cNvPr>
          <p:cNvSpPr>
            <a:spLocks noGrp="1"/>
          </p:cNvSpPr>
          <p:nvPr>
            <p:ph type="title"/>
          </p:nvPr>
        </p:nvSpPr>
        <p:spPr/>
        <p:txBody>
          <a:bodyPr/>
          <a:lstStyle/>
          <a:p>
            <a:r>
              <a:rPr lang="en-GB" err="1"/>
              <a:t>EverParse</a:t>
            </a:r>
            <a:r>
              <a:rPr lang="en-GB"/>
              <a:t> Architecture</a:t>
            </a:r>
          </a:p>
        </p:txBody>
      </p:sp>
      <p:sp>
        <p:nvSpPr>
          <p:cNvPr id="21" name="Scroll: Vertical 20">
            <a:extLst>
              <a:ext uri="{FF2B5EF4-FFF2-40B4-BE49-F238E27FC236}">
                <a16:creationId xmlns:a16="http://schemas.microsoft.com/office/drawing/2014/main" id="{B7DEE187-C477-44D9-BA99-C2E09B240D12}"/>
              </a:ext>
            </a:extLst>
          </p:cNvPr>
          <p:cNvSpPr/>
          <p:nvPr/>
        </p:nvSpPr>
        <p:spPr bwMode="auto">
          <a:xfrm>
            <a:off x="553010" y="2234244"/>
            <a:ext cx="1692165" cy="1629103"/>
          </a:xfrm>
          <a:prstGeom prst="verticalScroll">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Segoe UI"/>
                <a:ea typeface="+mn-ea"/>
                <a:cs typeface="+mn-cs"/>
              </a:rPr>
              <a:t>DSL Spec</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Segoe UI"/>
                <a:ea typeface="+mn-ea"/>
                <a:cs typeface="+mn-cs"/>
              </a:rPr>
              <a:t>(TLS,</a:t>
            </a:r>
            <a:br>
              <a:rPr kumimoji="0" lang="en-GB" sz="2000" b="0" i="0" u="none" strike="noStrike" kern="1200" cap="none" spc="0" normalizeH="0" baseline="0" noProof="0">
                <a:ln>
                  <a:noFill/>
                </a:ln>
                <a:solidFill>
                  <a:schemeClr val="tx1"/>
                </a:solidFill>
                <a:effectLst/>
                <a:uLnTx/>
                <a:uFillTx/>
                <a:latin typeface="Segoe UI"/>
                <a:ea typeface="+mn-ea"/>
                <a:cs typeface="+mn-cs"/>
              </a:rPr>
            </a:br>
            <a:r>
              <a:rPr kumimoji="0" lang="en-GB" sz="2000" b="0" i="0" u="none" strike="noStrike" kern="1200" cap="none" spc="0" normalizeH="0" baseline="0" noProof="0">
                <a:ln>
                  <a:noFill/>
                </a:ln>
                <a:solidFill>
                  <a:schemeClr val="tx1"/>
                </a:solidFill>
                <a:effectLst/>
                <a:uLnTx/>
                <a:uFillTx/>
                <a:latin typeface="Segoe UI"/>
                <a:ea typeface="+mn-ea"/>
                <a:cs typeface="+mn-cs"/>
              </a:rPr>
              <a:t>ASN.1)</a:t>
            </a:r>
          </a:p>
        </p:txBody>
      </p:sp>
      <p:sp>
        <p:nvSpPr>
          <p:cNvPr id="22" name="Arrow: Right 21">
            <a:extLst>
              <a:ext uri="{FF2B5EF4-FFF2-40B4-BE49-F238E27FC236}">
                <a16:creationId xmlns:a16="http://schemas.microsoft.com/office/drawing/2014/main" id="{43E20A06-F239-4FB9-8737-B4B707C02DE3}"/>
              </a:ext>
            </a:extLst>
          </p:cNvPr>
          <p:cNvSpPr/>
          <p:nvPr/>
        </p:nvSpPr>
        <p:spPr bwMode="auto">
          <a:xfrm>
            <a:off x="2140141" y="2727730"/>
            <a:ext cx="2577688" cy="774602"/>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defRPr/>
            </a:pPr>
            <a:r>
              <a:rPr lang="en-GB" sz="2000" err="1">
                <a:solidFill>
                  <a:schemeClr val="tx1"/>
                </a:solidFill>
              </a:rPr>
              <a:t>QuackyDucky</a:t>
            </a:r>
            <a:endParaRPr kumimoji="0" lang="en-GB"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3" name="TextBox 22">
            <a:extLst>
              <a:ext uri="{FF2B5EF4-FFF2-40B4-BE49-F238E27FC236}">
                <a16:creationId xmlns:a16="http://schemas.microsoft.com/office/drawing/2014/main" id="{A4063DDC-B6E3-4ACC-934C-112B7B92C1FD}"/>
              </a:ext>
            </a:extLst>
          </p:cNvPr>
          <p:cNvSpPr txBox="1"/>
          <p:nvPr/>
        </p:nvSpPr>
        <p:spPr>
          <a:xfrm>
            <a:off x="1952938" y="2424332"/>
            <a:ext cx="2593915" cy="5724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000" b="0" i="0" u="none" strike="noStrike" kern="1200" cap="none" spc="0" normalizeH="0" baseline="0" noProof="0">
                <a:ln>
                  <a:noFill/>
                </a:ln>
                <a:gradFill>
                  <a:gsLst>
                    <a:gs pos="2917">
                      <a:srgbClr val="525051"/>
                    </a:gs>
                    <a:gs pos="30000">
                      <a:srgbClr val="525051"/>
                    </a:gs>
                  </a:gsLst>
                  <a:lin ang="5400000" scaled="0"/>
                </a:gradFill>
                <a:effectLst/>
                <a:uLnTx/>
                <a:uFillTx/>
                <a:latin typeface="Segoe UI"/>
                <a:ea typeface="+mn-ea"/>
                <a:cs typeface="+mn-cs"/>
              </a:rPr>
              <a:t>Untrusted Compiler</a:t>
            </a:r>
          </a:p>
        </p:txBody>
      </p:sp>
      <p:sp>
        <p:nvSpPr>
          <p:cNvPr id="29" name="Arrow: Down 28">
            <a:extLst>
              <a:ext uri="{FF2B5EF4-FFF2-40B4-BE49-F238E27FC236}">
                <a16:creationId xmlns:a16="http://schemas.microsoft.com/office/drawing/2014/main" id="{DC006D2A-E351-4114-B25E-88DBCF4486CC}"/>
              </a:ext>
            </a:extLst>
          </p:cNvPr>
          <p:cNvSpPr/>
          <p:nvPr/>
        </p:nvSpPr>
        <p:spPr bwMode="auto">
          <a:xfrm>
            <a:off x="5515632" y="3904476"/>
            <a:ext cx="903890" cy="896535"/>
          </a:xfrm>
          <a:prstGeom prst="downArrow">
            <a:avLst/>
          </a:prstGeom>
          <a:solidFill>
            <a:srgbClr val="92D05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2" name="Rectangle: Rounded Corners 31">
            <a:extLst>
              <a:ext uri="{FF2B5EF4-FFF2-40B4-BE49-F238E27FC236}">
                <a16:creationId xmlns:a16="http://schemas.microsoft.com/office/drawing/2014/main" id="{4AD289C4-9209-4103-B91A-46897ACE67FD}"/>
              </a:ext>
            </a:extLst>
          </p:cNvPr>
          <p:cNvSpPr/>
          <p:nvPr/>
        </p:nvSpPr>
        <p:spPr bwMode="auto">
          <a:xfrm>
            <a:off x="5007241" y="2250010"/>
            <a:ext cx="1949669" cy="508755"/>
          </a:xfrm>
          <a:prstGeom prst="round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Segoe UI"/>
                <a:ea typeface="+mn-ea"/>
                <a:cs typeface="+mn-cs"/>
              </a:rPr>
              <a:t>F* Spec</a:t>
            </a:r>
          </a:p>
        </p:txBody>
      </p:sp>
      <p:sp>
        <p:nvSpPr>
          <p:cNvPr id="33" name="Rectangle: Rounded Corners 32">
            <a:extLst>
              <a:ext uri="{FF2B5EF4-FFF2-40B4-BE49-F238E27FC236}">
                <a16:creationId xmlns:a16="http://schemas.microsoft.com/office/drawing/2014/main" id="{02DA3821-7D46-4C71-8143-05C9DF8B29F1}"/>
              </a:ext>
            </a:extLst>
          </p:cNvPr>
          <p:cNvSpPr/>
          <p:nvPr/>
        </p:nvSpPr>
        <p:spPr bwMode="auto">
          <a:xfrm>
            <a:off x="5007241" y="3366866"/>
            <a:ext cx="1949669" cy="468956"/>
          </a:xfrm>
          <a:prstGeom prst="round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Segoe UI"/>
                <a:ea typeface="+mn-ea"/>
                <a:cs typeface="+mn-cs"/>
              </a:rPr>
              <a:t>Low* </a:t>
            </a:r>
            <a:r>
              <a:rPr kumimoji="0" lang="en-GB" sz="2000" b="0" i="0" u="none" strike="noStrike" kern="1200" cap="none" spc="0" normalizeH="0" baseline="0" noProof="0" err="1">
                <a:ln>
                  <a:noFill/>
                </a:ln>
                <a:solidFill>
                  <a:schemeClr val="tx1"/>
                </a:solidFill>
                <a:effectLst/>
                <a:uLnTx/>
                <a:uFillTx/>
                <a:latin typeface="Segoe UI"/>
                <a:ea typeface="+mn-ea"/>
                <a:cs typeface="+mn-cs"/>
              </a:rPr>
              <a:t>Impl</a:t>
            </a:r>
            <a:endParaRPr kumimoji="0" lang="en-GB" sz="2000" b="0" i="0" u="none" strike="noStrike" kern="1200" cap="none" spc="0" normalizeH="0" baseline="0" noProof="0">
              <a:ln>
                <a:noFill/>
              </a:ln>
              <a:solidFill>
                <a:schemeClr val="tx1"/>
              </a:solidFill>
              <a:effectLst/>
              <a:uLnTx/>
              <a:uFillTx/>
              <a:latin typeface="Segoe UI"/>
              <a:ea typeface="+mn-ea"/>
              <a:cs typeface="+mn-cs"/>
            </a:endParaRPr>
          </a:p>
        </p:txBody>
      </p:sp>
      <p:sp>
        <p:nvSpPr>
          <p:cNvPr id="34" name="Left Brace 33">
            <a:extLst>
              <a:ext uri="{FF2B5EF4-FFF2-40B4-BE49-F238E27FC236}">
                <a16:creationId xmlns:a16="http://schemas.microsoft.com/office/drawing/2014/main" id="{E592001D-4F47-44C6-91CB-A39B3B7C1AAD}"/>
              </a:ext>
            </a:extLst>
          </p:cNvPr>
          <p:cNvSpPr/>
          <p:nvPr/>
        </p:nvSpPr>
        <p:spPr>
          <a:xfrm>
            <a:off x="4765503" y="2250009"/>
            <a:ext cx="63058" cy="1613337"/>
          </a:xfrm>
          <a:prstGeom prst="leftBrac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1"/>
              </a:solidFill>
              <a:effectLst/>
              <a:uLnTx/>
              <a:uFillTx/>
              <a:latin typeface="Segoe UI"/>
              <a:ea typeface="+mn-ea"/>
              <a:cs typeface="+mn-cs"/>
            </a:endParaRPr>
          </a:p>
        </p:txBody>
      </p:sp>
      <p:sp>
        <p:nvSpPr>
          <p:cNvPr id="35" name="Rectangle: Rounded Corners 34">
            <a:extLst>
              <a:ext uri="{FF2B5EF4-FFF2-40B4-BE49-F238E27FC236}">
                <a16:creationId xmlns:a16="http://schemas.microsoft.com/office/drawing/2014/main" id="{5C60FDC5-65C1-451F-8FE8-8B81B6B4DBC2}"/>
              </a:ext>
            </a:extLst>
          </p:cNvPr>
          <p:cNvSpPr/>
          <p:nvPr/>
        </p:nvSpPr>
        <p:spPr bwMode="auto">
          <a:xfrm>
            <a:off x="4049884" y="4869665"/>
            <a:ext cx="4707123" cy="899665"/>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Segoe UI"/>
                <a:ea typeface="+mn-ea"/>
                <a:cs typeface="+mn-cs"/>
              </a:rPr>
              <a:t>Memory-safe, zero-copy C code</a:t>
            </a:r>
          </a:p>
        </p:txBody>
      </p:sp>
      <p:sp>
        <p:nvSpPr>
          <p:cNvPr id="36" name="Freeform: Shape 35">
            <a:extLst>
              <a:ext uri="{FF2B5EF4-FFF2-40B4-BE49-F238E27FC236}">
                <a16:creationId xmlns:a16="http://schemas.microsoft.com/office/drawing/2014/main" id="{F29E4294-9DD6-45FD-BE74-7AF4339E3348}"/>
              </a:ext>
            </a:extLst>
          </p:cNvPr>
          <p:cNvSpPr/>
          <p:nvPr/>
        </p:nvSpPr>
        <p:spPr bwMode="auto">
          <a:xfrm>
            <a:off x="6933046" y="2519712"/>
            <a:ext cx="649319" cy="982620"/>
          </a:xfrm>
          <a:custGeom>
            <a:avLst/>
            <a:gdLst>
              <a:gd name="connsiteX0" fmla="*/ 0 w 630712"/>
              <a:gd name="connsiteY0" fmla="*/ 893380 h 893380"/>
              <a:gd name="connsiteX1" fmla="*/ 630620 w 630712"/>
              <a:gd name="connsiteY1" fmla="*/ 557049 h 893380"/>
              <a:gd name="connsiteX2" fmla="*/ 36786 w 630712"/>
              <a:gd name="connsiteY2" fmla="*/ 0 h 893380"/>
            </a:gdLst>
            <a:ahLst/>
            <a:cxnLst>
              <a:cxn ang="0">
                <a:pos x="connsiteX0" y="connsiteY0"/>
              </a:cxn>
              <a:cxn ang="0">
                <a:pos x="connsiteX1" y="connsiteY1"/>
              </a:cxn>
              <a:cxn ang="0">
                <a:pos x="connsiteX2" y="connsiteY2"/>
              </a:cxn>
            </a:cxnLst>
            <a:rect l="l" t="t" r="r" b="b"/>
            <a:pathLst>
              <a:path w="630712" h="893380">
                <a:moveTo>
                  <a:pt x="0" y="893380"/>
                </a:moveTo>
                <a:cubicBezTo>
                  <a:pt x="312244" y="799663"/>
                  <a:pt x="624489" y="705946"/>
                  <a:pt x="630620" y="557049"/>
                </a:cubicBezTo>
                <a:cubicBezTo>
                  <a:pt x="636751" y="408152"/>
                  <a:pt x="336768" y="204076"/>
                  <a:pt x="36786" y="0"/>
                </a:cubicBezTo>
              </a:path>
            </a:pathLst>
          </a:custGeom>
          <a:noFill/>
          <a:ln w="76200">
            <a:solidFill>
              <a:srgbClr val="92D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7" name="TextBox 36">
            <a:extLst>
              <a:ext uri="{FF2B5EF4-FFF2-40B4-BE49-F238E27FC236}">
                <a16:creationId xmlns:a16="http://schemas.microsoft.com/office/drawing/2014/main" id="{E757C840-47CC-4E65-B85B-9BF9264D3E3F}"/>
              </a:ext>
            </a:extLst>
          </p:cNvPr>
          <p:cNvSpPr txBox="1"/>
          <p:nvPr/>
        </p:nvSpPr>
        <p:spPr>
          <a:xfrm>
            <a:off x="7519741" y="2751222"/>
            <a:ext cx="2768194" cy="6278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a:ln>
                  <a:noFill/>
                </a:ln>
                <a:gradFill>
                  <a:gsLst>
                    <a:gs pos="2917">
                      <a:srgbClr val="525051"/>
                    </a:gs>
                    <a:gs pos="30000">
                      <a:srgbClr val="525051"/>
                    </a:gs>
                  </a:gsLst>
                  <a:lin ang="5400000" scaled="0"/>
                </a:gradFill>
                <a:effectLst/>
                <a:uLnTx/>
                <a:uFillTx/>
                <a:latin typeface="Segoe UI"/>
                <a:ea typeface="+mn-ea"/>
                <a:cs typeface="+mn-cs"/>
              </a:rPr>
              <a:t>Correctness Proof</a:t>
            </a:r>
          </a:p>
        </p:txBody>
      </p:sp>
      <p:cxnSp>
        <p:nvCxnSpPr>
          <p:cNvPr id="38" name="Straight Arrow Connector 37">
            <a:extLst>
              <a:ext uri="{FF2B5EF4-FFF2-40B4-BE49-F238E27FC236}">
                <a16:creationId xmlns:a16="http://schemas.microsoft.com/office/drawing/2014/main" id="{7F355F8E-BE5B-4136-855E-022EA5BC2EC7}"/>
              </a:ext>
            </a:extLst>
          </p:cNvPr>
          <p:cNvCxnSpPr>
            <a:cxnSpLocks/>
          </p:cNvCxnSpPr>
          <p:nvPr/>
        </p:nvCxnSpPr>
        <p:spPr>
          <a:xfrm>
            <a:off x="6951653" y="2443300"/>
            <a:ext cx="804041" cy="7759"/>
          </a:xfrm>
          <a:prstGeom prst="straightConnector1">
            <a:avLst/>
          </a:prstGeom>
          <a:ln w="762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59AAEDB-C911-4127-B50C-CFAA506786E6}"/>
              </a:ext>
            </a:extLst>
          </p:cNvPr>
          <p:cNvSpPr txBox="1"/>
          <p:nvPr/>
        </p:nvSpPr>
        <p:spPr>
          <a:xfrm>
            <a:off x="7635647" y="2131897"/>
            <a:ext cx="2260875" cy="6278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a:ln>
                  <a:noFill/>
                </a:ln>
                <a:gradFill>
                  <a:gsLst>
                    <a:gs pos="2917">
                      <a:srgbClr val="525051"/>
                    </a:gs>
                    <a:gs pos="30000">
                      <a:srgbClr val="525051"/>
                    </a:gs>
                  </a:gsLst>
                  <a:lin ang="5400000" scaled="0"/>
                </a:gradFill>
                <a:effectLst/>
                <a:uLnTx/>
                <a:uFillTx/>
                <a:latin typeface="Segoe UI"/>
                <a:ea typeface="+mn-ea"/>
                <a:cs typeface="+mn-cs"/>
              </a:rPr>
              <a:t>Security Proof</a:t>
            </a:r>
          </a:p>
        </p:txBody>
      </p:sp>
      <p:sp>
        <p:nvSpPr>
          <p:cNvPr id="40" name="TextBox 39">
            <a:extLst>
              <a:ext uri="{FF2B5EF4-FFF2-40B4-BE49-F238E27FC236}">
                <a16:creationId xmlns:a16="http://schemas.microsoft.com/office/drawing/2014/main" id="{BEF041D9-6F00-40D0-A00D-FDDCA38F6892}"/>
              </a:ext>
            </a:extLst>
          </p:cNvPr>
          <p:cNvSpPr txBox="1"/>
          <p:nvPr/>
        </p:nvSpPr>
        <p:spPr>
          <a:xfrm>
            <a:off x="6523158" y="4043825"/>
            <a:ext cx="2826158" cy="627864"/>
          </a:xfrm>
          <a:prstGeom prst="rect">
            <a:avLst/>
          </a:prstGeom>
          <a:noFill/>
        </p:spPr>
        <p:txBody>
          <a:bodyPr wrap="none" lIns="182880" tIns="146304" rIns="182880" bIns="146304"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2400" err="1">
                <a:gradFill>
                  <a:gsLst>
                    <a:gs pos="2917">
                      <a:srgbClr val="525051"/>
                    </a:gs>
                    <a:gs pos="30000">
                      <a:srgbClr val="525051"/>
                    </a:gs>
                  </a:gsLst>
                  <a:lin ang="5400000" scaled="0"/>
                </a:gradFill>
                <a:latin typeface="Segoe UI"/>
              </a:rPr>
              <a:t>KReMLin</a:t>
            </a:r>
            <a:r>
              <a:rPr kumimoji="0" lang="en-GB" sz="2400" b="0" i="0" u="none" strike="noStrike" kern="1200" cap="none" spc="0" normalizeH="0" baseline="0" noProof="0">
                <a:ln>
                  <a:noFill/>
                </a:ln>
                <a:gradFill>
                  <a:gsLst>
                    <a:gs pos="2917">
                      <a:srgbClr val="525051"/>
                    </a:gs>
                    <a:gs pos="30000">
                      <a:srgbClr val="525051"/>
                    </a:gs>
                  </a:gsLst>
                  <a:lin ang="5400000" scaled="0"/>
                </a:gradFill>
                <a:effectLst/>
                <a:uLnTx/>
                <a:uFillTx/>
                <a:latin typeface="Segoe UI"/>
                <a:ea typeface="+mn-ea"/>
                <a:cs typeface="+mn-cs"/>
              </a:rPr>
              <a:t> compiler</a:t>
            </a:r>
          </a:p>
        </p:txBody>
      </p:sp>
      <p:cxnSp>
        <p:nvCxnSpPr>
          <p:cNvPr id="41" name="Straight Arrow Connector 40">
            <a:extLst>
              <a:ext uri="{FF2B5EF4-FFF2-40B4-BE49-F238E27FC236}">
                <a16:creationId xmlns:a16="http://schemas.microsoft.com/office/drawing/2014/main" id="{53423AA8-26BC-4793-9784-6C6EF0EB16F4}"/>
              </a:ext>
            </a:extLst>
          </p:cNvPr>
          <p:cNvCxnSpPr>
            <a:cxnSpLocks/>
          </p:cNvCxnSpPr>
          <p:nvPr/>
        </p:nvCxnSpPr>
        <p:spPr>
          <a:xfrm flipV="1">
            <a:off x="6951653" y="3700308"/>
            <a:ext cx="804041" cy="7104"/>
          </a:xfrm>
          <a:prstGeom prst="straightConnector1">
            <a:avLst/>
          </a:prstGeom>
          <a:ln w="762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13A20C0-160B-4CCD-86EB-508A1D3E4915}"/>
              </a:ext>
            </a:extLst>
          </p:cNvPr>
          <p:cNvSpPr txBox="1"/>
          <p:nvPr/>
        </p:nvSpPr>
        <p:spPr>
          <a:xfrm>
            <a:off x="7653128" y="3386376"/>
            <a:ext cx="2435090" cy="6278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a:ln>
                  <a:noFill/>
                </a:ln>
                <a:gradFill>
                  <a:gsLst>
                    <a:gs pos="2917">
                      <a:srgbClr val="525051"/>
                    </a:gs>
                    <a:gs pos="30000">
                      <a:srgbClr val="525051"/>
                    </a:gs>
                  </a:gsLst>
                  <a:lin ang="5400000" scaled="0"/>
                </a:gradFill>
                <a:effectLst/>
                <a:uLnTx/>
                <a:uFillTx/>
                <a:latin typeface="Segoe UI"/>
                <a:ea typeface="+mn-ea"/>
                <a:cs typeface="+mn-cs"/>
              </a:rPr>
              <a:t>Memory Safety</a:t>
            </a:r>
          </a:p>
        </p:txBody>
      </p:sp>
      <p:cxnSp>
        <p:nvCxnSpPr>
          <p:cNvPr id="43" name="Connector: Elbow 42">
            <a:extLst>
              <a:ext uri="{FF2B5EF4-FFF2-40B4-BE49-F238E27FC236}">
                <a16:creationId xmlns:a16="http://schemas.microsoft.com/office/drawing/2014/main" id="{9C28B9F0-96AE-4AE6-8FB2-3196DB4FD7EE}"/>
              </a:ext>
            </a:extLst>
          </p:cNvPr>
          <p:cNvCxnSpPr>
            <a:cxnSpLocks/>
            <a:stCxn id="35" idx="1"/>
            <a:endCxn id="21" idx="2"/>
          </p:cNvCxnSpPr>
          <p:nvPr/>
        </p:nvCxnSpPr>
        <p:spPr>
          <a:xfrm rot="10800000">
            <a:off x="1399094" y="3863348"/>
            <a:ext cx="2650791" cy="1456151"/>
          </a:xfrm>
          <a:prstGeom prst="bentConnector2">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4E977ED-D8AC-4F53-AD35-653B271B32F5}"/>
              </a:ext>
            </a:extLst>
          </p:cNvPr>
          <p:cNvSpPr txBox="1"/>
          <p:nvPr/>
        </p:nvSpPr>
        <p:spPr>
          <a:xfrm>
            <a:off x="1596905" y="4796715"/>
            <a:ext cx="2438745" cy="1037207"/>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a:ln>
                  <a:noFill/>
                </a:ln>
                <a:gradFill>
                  <a:gsLst>
                    <a:gs pos="2917">
                      <a:srgbClr val="525051"/>
                    </a:gs>
                    <a:gs pos="30000">
                      <a:srgbClr val="525051"/>
                    </a:gs>
                  </a:gsLst>
                  <a:lin ang="5400000" scaled="0"/>
                </a:gradFill>
                <a:effectLst/>
                <a:uLnTx/>
                <a:uFillTx/>
                <a:latin typeface="Segoe UI"/>
                <a:ea typeface="+mn-ea"/>
                <a:cs typeface="+mn-cs"/>
              </a:rPr>
              <a:t>Interoperability</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a:ln>
                  <a:noFill/>
                </a:ln>
                <a:gradFill>
                  <a:gsLst>
                    <a:gs pos="2917">
                      <a:srgbClr val="525051"/>
                    </a:gs>
                    <a:gs pos="30000">
                      <a:srgbClr val="525051"/>
                    </a:gs>
                  </a:gsLst>
                  <a:lin ang="5400000" scaled="0"/>
                </a:gradFill>
                <a:effectLst/>
                <a:uLnTx/>
                <a:uFillTx/>
                <a:latin typeface="Segoe UI"/>
                <a:ea typeface="+mn-ea"/>
                <a:cs typeface="+mn-cs"/>
              </a:rPr>
              <a:t>Testing</a:t>
            </a:r>
          </a:p>
        </p:txBody>
      </p:sp>
      <p:sp>
        <p:nvSpPr>
          <p:cNvPr id="45" name="TextBox 44">
            <a:extLst>
              <a:ext uri="{FF2B5EF4-FFF2-40B4-BE49-F238E27FC236}">
                <a16:creationId xmlns:a16="http://schemas.microsoft.com/office/drawing/2014/main" id="{994F7D3E-81E1-4378-B6E4-51A4176706DA}"/>
              </a:ext>
            </a:extLst>
          </p:cNvPr>
          <p:cNvSpPr txBox="1"/>
          <p:nvPr/>
        </p:nvSpPr>
        <p:spPr>
          <a:xfrm>
            <a:off x="175036" y="1804840"/>
            <a:ext cx="2560289" cy="5447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b="0" i="0" u="none" strike="noStrike" kern="1200" cap="none" spc="0" normalizeH="0" baseline="0" noProof="0">
                <a:ln>
                  <a:noFill/>
                </a:ln>
                <a:gradFill>
                  <a:gsLst>
                    <a:gs pos="2917">
                      <a:srgbClr val="525051"/>
                    </a:gs>
                    <a:gs pos="30000">
                      <a:srgbClr val="525051"/>
                    </a:gs>
                  </a:gsLst>
                  <a:lin ang="5400000" scaled="0"/>
                </a:gradFill>
                <a:effectLst/>
                <a:uLnTx/>
                <a:uFillTx/>
                <a:latin typeface="Segoe UI"/>
                <a:ea typeface="+mn-ea"/>
                <a:cs typeface="+mn-cs"/>
              </a:rPr>
              <a:t>No formal semantics</a:t>
            </a:r>
          </a:p>
        </p:txBody>
      </p:sp>
      <p:sp>
        <p:nvSpPr>
          <p:cNvPr id="46" name="Rectangle: Rounded Corners 45">
            <a:extLst>
              <a:ext uri="{FF2B5EF4-FFF2-40B4-BE49-F238E27FC236}">
                <a16:creationId xmlns:a16="http://schemas.microsoft.com/office/drawing/2014/main" id="{995935BC-14C5-4F44-BEC0-7999760B67FD}"/>
              </a:ext>
            </a:extLst>
          </p:cNvPr>
          <p:cNvSpPr/>
          <p:nvPr/>
        </p:nvSpPr>
        <p:spPr bwMode="auto">
          <a:xfrm>
            <a:off x="5021807" y="2827418"/>
            <a:ext cx="1949669" cy="468957"/>
          </a:xfrm>
          <a:prstGeom prst="round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Segoe UI"/>
                <a:ea typeface="+mn-ea"/>
                <a:cs typeface="+mn-cs"/>
              </a:rPr>
              <a:t>F* </a:t>
            </a:r>
            <a:r>
              <a:rPr kumimoji="0" lang="en-GB" sz="2000" b="0" i="0" u="none" strike="noStrike" kern="1200" cap="none" spc="0" normalizeH="0" baseline="0" noProof="0" err="1">
                <a:ln>
                  <a:noFill/>
                </a:ln>
                <a:solidFill>
                  <a:schemeClr val="tx1"/>
                </a:solidFill>
                <a:effectLst/>
                <a:uLnTx/>
                <a:uFillTx/>
                <a:latin typeface="Segoe UI"/>
                <a:ea typeface="+mn-ea"/>
                <a:cs typeface="+mn-cs"/>
              </a:rPr>
              <a:t>Impl</a:t>
            </a:r>
            <a:endParaRPr kumimoji="0" lang="en-GB" sz="2000" b="0" i="0" u="none" strike="noStrike" kern="1200" cap="none" spc="0" normalizeH="0" baseline="0" noProof="0">
              <a:ln>
                <a:noFill/>
              </a:ln>
              <a:solidFill>
                <a:schemeClr val="tx1"/>
              </a:solidFill>
              <a:effectLst/>
              <a:uLnTx/>
              <a:uFillTx/>
              <a:latin typeface="Segoe UI"/>
              <a:ea typeface="+mn-ea"/>
              <a:cs typeface="+mn-cs"/>
            </a:endParaRPr>
          </a:p>
        </p:txBody>
      </p:sp>
      <p:sp>
        <p:nvSpPr>
          <p:cNvPr id="47" name="Freeform: Shape 46">
            <a:extLst>
              <a:ext uri="{FF2B5EF4-FFF2-40B4-BE49-F238E27FC236}">
                <a16:creationId xmlns:a16="http://schemas.microsoft.com/office/drawing/2014/main" id="{1D6167B2-341A-459E-928E-8B9E53C9401E}"/>
              </a:ext>
            </a:extLst>
          </p:cNvPr>
          <p:cNvSpPr/>
          <p:nvPr/>
        </p:nvSpPr>
        <p:spPr bwMode="auto">
          <a:xfrm>
            <a:off x="6945587" y="2529309"/>
            <a:ext cx="309889" cy="468958"/>
          </a:xfrm>
          <a:custGeom>
            <a:avLst/>
            <a:gdLst>
              <a:gd name="connsiteX0" fmla="*/ 0 w 630712"/>
              <a:gd name="connsiteY0" fmla="*/ 893380 h 893380"/>
              <a:gd name="connsiteX1" fmla="*/ 630620 w 630712"/>
              <a:gd name="connsiteY1" fmla="*/ 557049 h 893380"/>
              <a:gd name="connsiteX2" fmla="*/ 36786 w 630712"/>
              <a:gd name="connsiteY2" fmla="*/ 0 h 893380"/>
            </a:gdLst>
            <a:ahLst/>
            <a:cxnLst>
              <a:cxn ang="0">
                <a:pos x="connsiteX0" y="connsiteY0"/>
              </a:cxn>
              <a:cxn ang="0">
                <a:pos x="connsiteX1" y="connsiteY1"/>
              </a:cxn>
              <a:cxn ang="0">
                <a:pos x="connsiteX2" y="connsiteY2"/>
              </a:cxn>
            </a:cxnLst>
            <a:rect l="l" t="t" r="r" b="b"/>
            <a:pathLst>
              <a:path w="630712" h="893380">
                <a:moveTo>
                  <a:pt x="0" y="893380"/>
                </a:moveTo>
                <a:cubicBezTo>
                  <a:pt x="312244" y="799663"/>
                  <a:pt x="624489" y="705946"/>
                  <a:pt x="630620" y="557049"/>
                </a:cubicBezTo>
                <a:cubicBezTo>
                  <a:pt x="636751" y="408152"/>
                  <a:pt x="336768" y="204076"/>
                  <a:pt x="36786" y="0"/>
                </a:cubicBezTo>
              </a:path>
            </a:pathLst>
          </a:custGeom>
          <a:noFill/>
          <a:ln w="76200">
            <a:solidFill>
              <a:srgbClr val="92D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48" name="Oval 47">
            <a:extLst>
              <a:ext uri="{FF2B5EF4-FFF2-40B4-BE49-F238E27FC236}">
                <a16:creationId xmlns:a16="http://schemas.microsoft.com/office/drawing/2014/main" id="{A1E0565B-6E43-4018-B068-6217F168E702}"/>
              </a:ext>
            </a:extLst>
          </p:cNvPr>
          <p:cNvSpPr/>
          <p:nvPr/>
        </p:nvSpPr>
        <p:spPr bwMode="auto">
          <a:xfrm>
            <a:off x="5007241" y="1738911"/>
            <a:ext cx="1949669" cy="421871"/>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err="1">
                <a:solidFill>
                  <a:schemeClr val="tx1"/>
                </a:solidFill>
              </a:rPr>
              <a:t>LowParse</a:t>
            </a:r>
            <a:endParaRPr lang="en-GB" sz="2000">
              <a:solidFill>
                <a:schemeClr val="tx1"/>
              </a:solidFill>
            </a:endParaRPr>
          </a:p>
        </p:txBody>
      </p:sp>
      <p:sp>
        <p:nvSpPr>
          <p:cNvPr id="49" name="Rectangle: Rounded Corners 48">
            <a:extLst>
              <a:ext uri="{FF2B5EF4-FFF2-40B4-BE49-F238E27FC236}">
                <a16:creationId xmlns:a16="http://schemas.microsoft.com/office/drawing/2014/main" id="{81B2A5EC-0111-4ECF-B96C-3D2BAB640F2F}"/>
              </a:ext>
            </a:extLst>
          </p:cNvPr>
          <p:cNvSpPr/>
          <p:nvPr/>
        </p:nvSpPr>
        <p:spPr bwMode="auto">
          <a:xfrm>
            <a:off x="10444787" y="2250009"/>
            <a:ext cx="1179382" cy="1585813"/>
          </a:xfrm>
          <a:prstGeom prst="round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Segoe UI"/>
                <a:ea typeface="+mn-ea"/>
                <a:cs typeface="+mn-cs"/>
              </a:rPr>
              <a:t>F* App</a:t>
            </a:r>
          </a:p>
        </p:txBody>
      </p:sp>
      <p:sp>
        <p:nvSpPr>
          <p:cNvPr id="50" name="Rectangle: Rounded Corners 49">
            <a:extLst>
              <a:ext uri="{FF2B5EF4-FFF2-40B4-BE49-F238E27FC236}">
                <a16:creationId xmlns:a16="http://schemas.microsoft.com/office/drawing/2014/main" id="{4838F718-5900-4E8D-B639-650A2A0A2C32}"/>
              </a:ext>
            </a:extLst>
          </p:cNvPr>
          <p:cNvSpPr/>
          <p:nvPr/>
        </p:nvSpPr>
        <p:spPr bwMode="auto">
          <a:xfrm>
            <a:off x="10436034" y="4869664"/>
            <a:ext cx="1179382" cy="899665"/>
          </a:xfrm>
          <a:prstGeom prst="round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Segoe UI"/>
                <a:ea typeface="+mn-ea"/>
                <a:cs typeface="+mn-cs"/>
              </a:rPr>
              <a:t>C App</a:t>
            </a:r>
          </a:p>
        </p:txBody>
      </p:sp>
      <p:cxnSp>
        <p:nvCxnSpPr>
          <p:cNvPr id="51" name="Straight Arrow Connector 50">
            <a:extLst>
              <a:ext uri="{FF2B5EF4-FFF2-40B4-BE49-F238E27FC236}">
                <a16:creationId xmlns:a16="http://schemas.microsoft.com/office/drawing/2014/main" id="{3B44E1F2-1326-45D5-989B-F080C4E85289}"/>
              </a:ext>
            </a:extLst>
          </p:cNvPr>
          <p:cNvCxnSpPr>
            <a:cxnSpLocks/>
            <a:stCxn id="39" idx="3"/>
          </p:cNvCxnSpPr>
          <p:nvPr/>
        </p:nvCxnSpPr>
        <p:spPr>
          <a:xfrm>
            <a:off x="9896522" y="2445829"/>
            <a:ext cx="539512" cy="7759"/>
          </a:xfrm>
          <a:prstGeom prst="straightConnector1">
            <a:avLst/>
          </a:prstGeom>
          <a:ln w="762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Left Brace 51">
            <a:extLst>
              <a:ext uri="{FF2B5EF4-FFF2-40B4-BE49-F238E27FC236}">
                <a16:creationId xmlns:a16="http://schemas.microsoft.com/office/drawing/2014/main" id="{B91DCB85-3679-4F24-80FB-AB9C0EA42376}"/>
              </a:ext>
            </a:extLst>
          </p:cNvPr>
          <p:cNvSpPr/>
          <p:nvPr/>
        </p:nvSpPr>
        <p:spPr>
          <a:xfrm rot="10800000">
            <a:off x="10239011" y="2866711"/>
            <a:ext cx="135012" cy="969109"/>
          </a:xfrm>
          <a:prstGeom prst="leftBrace">
            <a:avLst/>
          </a:prstGeom>
          <a:ln w="38100">
            <a:solidFill>
              <a:srgbClr val="92D05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25051"/>
              </a:solidFill>
              <a:effectLst/>
              <a:uLnTx/>
              <a:uFillTx/>
              <a:latin typeface="Segoe UI"/>
              <a:ea typeface="+mn-ea"/>
              <a:cs typeface="+mn-cs"/>
            </a:endParaRPr>
          </a:p>
        </p:txBody>
      </p:sp>
      <p:cxnSp>
        <p:nvCxnSpPr>
          <p:cNvPr id="53" name="Straight Arrow Connector 52">
            <a:extLst>
              <a:ext uri="{FF2B5EF4-FFF2-40B4-BE49-F238E27FC236}">
                <a16:creationId xmlns:a16="http://schemas.microsoft.com/office/drawing/2014/main" id="{BD13E90F-1796-4E1E-B62A-C09B71D9E829}"/>
              </a:ext>
            </a:extLst>
          </p:cNvPr>
          <p:cNvCxnSpPr>
            <a:cxnSpLocks/>
            <a:stCxn id="35" idx="3"/>
            <a:endCxn id="50" idx="1"/>
          </p:cNvCxnSpPr>
          <p:nvPr/>
        </p:nvCxnSpPr>
        <p:spPr>
          <a:xfrm flipV="1">
            <a:off x="8757007" y="5319497"/>
            <a:ext cx="1679027" cy="1"/>
          </a:xfrm>
          <a:prstGeom prst="straightConnector1">
            <a:avLst/>
          </a:prstGeom>
          <a:ln w="762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9" grpId="0" animBg="1"/>
      <p:bldP spid="32" grpId="0" animBg="1"/>
      <p:bldP spid="33" grpId="0" animBg="1"/>
      <p:bldP spid="34" grpId="0" animBg="1"/>
      <p:bldP spid="35" grpId="0" animBg="1"/>
      <p:bldP spid="36" grpId="0" animBg="1"/>
      <p:bldP spid="37" grpId="0"/>
      <p:bldP spid="39" grpId="0"/>
      <p:bldP spid="40" grpId="0"/>
      <p:bldP spid="42" grpId="0"/>
      <p:bldP spid="44" grpId="0"/>
      <p:bldP spid="45" grpId="0"/>
      <p:bldP spid="46" grpId="0" animBg="1"/>
      <p:bldP spid="47" grpId="0" animBg="1"/>
      <p:bldP spid="49" grpId="0" animBg="1"/>
      <p:bldP spid="50"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0543-086D-4B9B-8A0A-0B2CB0B08A70}"/>
              </a:ext>
            </a:extLst>
          </p:cNvPr>
          <p:cNvSpPr>
            <a:spLocks noGrp="1"/>
          </p:cNvSpPr>
          <p:nvPr>
            <p:ph type="title"/>
          </p:nvPr>
        </p:nvSpPr>
        <p:spPr/>
        <p:txBody>
          <a:bodyPr/>
          <a:lstStyle/>
          <a:p>
            <a:r>
              <a:rPr lang="en-GB" err="1"/>
              <a:t>EverParse</a:t>
            </a:r>
            <a:r>
              <a:rPr lang="en-GB"/>
              <a:t> Usage</a:t>
            </a:r>
          </a:p>
        </p:txBody>
      </p:sp>
      <p:sp>
        <p:nvSpPr>
          <p:cNvPr id="3" name="Content Placeholder 2">
            <a:extLst>
              <a:ext uri="{FF2B5EF4-FFF2-40B4-BE49-F238E27FC236}">
                <a16:creationId xmlns:a16="http://schemas.microsoft.com/office/drawing/2014/main" id="{B4C2F42F-35DE-4773-9C11-21B8319D73A9}"/>
              </a:ext>
            </a:extLst>
          </p:cNvPr>
          <p:cNvSpPr>
            <a:spLocks noGrp="1"/>
          </p:cNvSpPr>
          <p:nvPr>
            <p:ph sz="quarter" idx="10"/>
          </p:nvPr>
        </p:nvSpPr>
        <p:spPr>
          <a:xfrm>
            <a:off x="271245" y="1470820"/>
            <a:ext cx="11653523" cy="4878964"/>
          </a:xfrm>
        </p:spPr>
        <p:txBody>
          <a:bodyPr/>
          <a:lstStyle/>
          <a:p>
            <a:r>
              <a:rPr lang="en-GB"/>
              <a:t>Developer writes a message format specification schema in our DSL</a:t>
            </a:r>
          </a:p>
          <a:p>
            <a:r>
              <a:rPr lang="en-GB"/>
              <a:t>We generate a formal F* specification and two correct implementations</a:t>
            </a:r>
          </a:p>
          <a:p>
            <a:pPr lvl="1"/>
            <a:r>
              <a:rPr lang="en-GB"/>
              <a:t>We prove that the specification is correct and secure</a:t>
            </a:r>
          </a:p>
          <a:p>
            <a:pPr lvl="1"/>
            <a:r>
              <a:rPr lang="en-GB"/>
              <a:t>We prove that both implementations are correct w.r.t the specification</a:t>
            </a:r>
          </a:p>
          <a:p>
            <a:pPr lvl="1"/>
            <a:r>
              <a:rPr lang="en-GB"/>
              <a:t>We prove that the low-level implementation is memory safe</a:t>
            </a:r>
          </a:p>
          <a:p>
            <a:r>
              <a:rPr lang="en-GB"/>
              <a:t>The developer can choose the F* or extracted C interface to use the generated parsers</a:t>
            </a:r>
          </a:p>
        </p:txBody>
      </p:sp>
    </p:spTree>
    <p:extLst>
      <p:ext uri="{BB962C8B-B14F-4D97-AF65-F5344CB8AC3E}">
        <p14:creationId xmlns:p14="http://schemas.microsoft.com/office/powerpoint/2010/main" val="4249918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8D9F-7F63-46EA-9FFD-22BB2AA6A428}"/>
              </a:ext>
            </a:extLst>
          </p:cNvPr>
          <p:cNvSpPr>
            <a:spLocks noGrp="1"/>
          </p:cNvSpPr>
          <p:nvPr>
            <p:ph type="title"/>
          </p:nvPr>
        </p:nvSpPr>
        <p:spPr/>
        <p:txBody>
          <a:bodyPr/>
          <a:lstStyle/>
          <a:p>
            <a:r>
              <a:rPr lang="en-GB"/>
              <a:t>Supported Formats</a:t>
            </a:r>
          </a:p>
        </p:txBody>
      </p:sp>
      <p:pic>
        <p:nvPicPr>
          <p:cNvPr id="4" name="Picture 3">
            <a:extLst>
              <a:ext uri="{FF2B5EF4-FFF2-40B4-BE49-F238E27FC236}">
                <a16:creationId xmlns:a16="http://schemas.microsoft.com/office/drawing/2014/main" id="{EE8ACF96-E034-4DB1-B414-3E0C773E84E9}"/>
              </a:ext>
            </a:extLst>
          </p:cNvPr>
          <p:cNvPicPr>
            <a:picLocks noChangeAspect="1"/>
          </p:cNvPicPr>
          <p:nvPr/>
        </p:nvPicPr>
        <p:blipFill>
          <a:blip r:embed="rId2"/>
          <a:stretch>
            <a:fillRect/>
          </a:stretch>
        </p:blipFill>
        <p:spPr>
          <a:xfrm>
            <a:off x="317927" y="1973949"/>
            <a:ext cx="11556145" cy="3496318"/>
          </a:xfrm>
          <a:prstGeom prst="rect">
            <a:avLst/>
          </a:prstGeom>
        </p:spPr>
      </p:pic>
    </p:spTree>
    <p:extLst>
      <p:ext uri="{BB962C8B-B14F-4D97-AF65-F5344CB8AC3E}">
        <p14:creationId xmlns:p14="http://schemas.microsoft.com/office/powerpoint/2010/main" val="20046389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C048-97CC-4ECB-A111-BC41A365E19E}"/>
              </a:ext>
            </a:extLst>
          </p:cNvPr>
          <p:cNvSpPr>
            <a:spLocks noGrp="1"/>
          </p:cNvSpPr>
          <p:nvPr>
            <p:ph type="title"/>
          </p:nvPr>
        </p:nvSpPr>
        <p:spPr/>
        <p:txBody>
          <a:bodyPr/>
          <a:lstStyle/>
          <a:p>
            <a:r>
              <a:rPr lang="en-GB"/>
              <a:t>Low* Implementation (Validators)</a:t>
            </a:r>
          </a:p>
        </p:txBody>
      </p:sp>
      <p:sp>
        <p:nvSpPr>
          <p:cNvPr id="4" name="Rectangle 1">
            <a:extLst>
              <a:ext uri="{FF2B5EF4-FFF2-40B4-BE49-F238E27FC236}">
                <a16:creationId xmlns:a16="http://schemas.microsoft.com/office/drawing/2014/main" id="{C14AFDF5-8404-4556-BB42-BBF06DC769A8}"/>
              </a:ext>
            </a:extLst>
          </p:cNvPr>
          <p:cNvSpPr>
            <a:spLocks noChangeArrowheads="1"/>
          </p:cNvSpPr>
          <p:nvPr/>
        </p:nvSpPr>
        <p:spPr bwMode="auto">
          <a:xfrm>
            <a:off x="799070" y="1596069"/>
            <a:ext cx="9855262"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FF"/>
                </a:solidFill>
                <a:effectLst/>
                <a:latin typeface="Consolas" panose="020B0609020204030204" pitchFamily="49" charset="0"/>
              </a:rPr>
              <a:t>let</a:t>
            </a:r>
            <a:r>
              <a:rPr kumimoji="0" lang="en-US" altLang="en-US" sz="2400" b="0" i="0" u="none" strike="noStrike" cap="none" normalizeH="0" baseline="0">
                <a:ln>
                  <a:noFill/>
                </a:ln>
                <a:solidFill>
                  <a:srgbClr val="000000"/>
                </a:solidFill>
                <a:effectLst/>
                <a:latin typeface="Consolas" panose="020B0609020204030204" pitchFamily="49" charset="0"/>
              </a:rPr>
              <a:t> validator (</a:t>
            </a:r>
            <a:r>
              <a:rPr kumimoji="0" lang="en-US" altLang="en-US" sz="2400" b="0" i="0" u="none" strike="noStrike" cap="none" normalizeH="0" baseline="0" err="1">
                <a:ln>
                  <a:noFill/>
                </a:ln>
                <a:solidFill>
                  <a:srgbClr val="000000"/>
                </a:solidFill>
                <a:effectLst/>
                <a:latin typeface="Consolas" panose="020B0609020204030204" pitchFamily="49" charset="0"/>
              </a:rPr>
              <a:t>p:parser</a:t>
            </a:r>
            <a:r>
              <a:rPr kumimoji="0" lang="en-US" altLang="en-US" sz="2400" b="0" i="0" u="none" strike="noStrike" cap="none" normalizeH="0" baseline="0">
                <a:ln>
                  <a:noFill/>
                </a:ln>
                <a:solidFill>
                  <a:srgbClr val="000000"/>
                </a:solidFill>
                <a:effectLst/>
                <a:latin typeface="Consolas" panose="020B0609020204030204" pitchFamily="49" charset="0"/>
              </a:rPr>
              <a:t> 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00"/>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err="1">
                <a:ln>
                  <a:noFill/>
                </a:ln>
                <a:solidFill>
                  <a:srgbClr val="000000"/>
                </a:solidFill>
                <a:effectLst/>
                <a:latin typeface="Consolas" panose="020B0609020204030204" pitchFamily="49" charset="0"/>
              </a:rPr>
              <a:t>bs:array</a:t>
            </a:r>
            <a:r>
              <a:rPr kumimoji="0" lang="en-US" altLang="en-US" sz="2400" b="0" i="0" u="none" strike="noStrike" cap="none" normalizeH="0" baseline="0">
                <a:ln>
                  <a:noFill/>
                </a:ln>
                <a:solidFill>
                  <a:srgbClr val="000000"/>
                </a:solidFill>
                <a:effectLst/>
                <a:latin typeface="Consolas" panose="020B0609020204030204" pitchFamily="49" charset="0"/>
              </a:rPr>
              <a:t> uint8 </a:t>
            </a:r>
            <a:r>
              <a:rPr kumimoji="0" lang="en-US" altLang="en-US" sz="2400" b="0" i="0" u="none" strike="noStrike" cap="none" normalizeH="0" baseline="0">
                <a:ln>
                  <a:noFill/>
                </a:ln>
                <a:solidFill>
                  <a:srgbClr val="0000FF"/>
                </a:solidFill>
                <a:effectLst/>
                <a:latin typeface="Consolas" panose="020B06090202040302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FF"/>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pos:u32 { pos &lt;= length bs } </a:t>
            </a:r>
            <a:r>
              <a:rPr kumimoji="0" lang="en-US" altLang="en-US" sz="2400" b="0" i="0" u="none" strike="noStrike" cap="none" normalizeH="0" baseline="0">
                <a:ln>
                  <a:noFill/>
                </a:ln>
                <a:solidFill>
                  <a:srgbClr val="0000FF"/>
                </a:solidFill>
                <a:effectLst/>
                <a:latin typeface="Consolas" panose="020B06090202040302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FF"/>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00FF"/>
                </a:solidFill>
                <a:effectLst/>
                <a:latin typeface="Consolas" panose="020B0609020204030204" pitchFamily="49" charset="0"/>
              </a:rPr>
              <a:t>ST</a:t>
            </a:r>
            <a:r>
              <a:rPr kumimoji="0" lang="en-US" altLang="en-US" sz="2400" b="0" i="0" u="none" strike="noStrike" cap="none" normalizeH="0" baseline="0">
                <a:ln>
                  <a:noFill/>
                </a:ln>
                <a:solidFill>
                  <a:srgbClr val="000000"/>
                </a:solidFill>
                <a:effectLst/>
                <a:latin typeface="Consolas" panose="020B0609020204030204" pitchFamily="49" charset="0"/>
              </a:rPr>
              <a:t> u32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00"/>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a:t>
            </a:r>
            <a:r>
              <a:rPr kumimoji="0" lang="en-US" altLang="en-US" sz="2400" b="0" i="0" u="none" strike="noStrike" cap="none" normalizeH="0" baseline="0">
                <a:ln>
                  <a:noFill/>
                </a:ln>
                <a:solidFill>
                  <a:srgbClr val="0000FF"/>
                </a:solidFill>
                <a:effectLst/>
                <a:latin typeface="Consolas" panose="020B0609020204030204" pitchFamily="49" charset="0"/>
              </a:rPr>
              <a:t>requires</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00FF"/>
                </a:solidFill>
                <a:effectLst/>
                <a:latin typeface="Consolas" panose="020B0609020204030204" pitchFamily="49" charset="0"/>
              </a:rPr>
              <a:t>fun</a:t>
            </a:r>
            <a:r>
              <a:rPr kumimoji="0" lang="en-US" altLang="en-US" sz="2400" b="0" i="0" u="none" strike="noStrike" cap="none" normalizeH="0" baseline="0">
                <a:ln>
                  <a:noFill/>
                </a:ln>
                <a:solidFill>
                  <a:srgbClr val="000000"/>
                </a:solidFill>
                <a:effectLst/>
                <a:latin typeface="Consolas" panose="020B0609020204030204" pitchFamily="49" charset="0"/>
              </a:rPr>
              <a:t> h0 </a:t>
            </a:r>
            <a:r>
              <a:rPr kumimoji="0" lang="en-US" altLang="en-US" sz="2400" b="0" i="0" u="none" strike="noStrike" cap="none" normalizeH="0" baseline="0">
                <a:ln>
                  <a:noFill/>
                </a:ln>
                <a:solidFill>
                  <a:srgbClr val="0000FF"/>
                </a:solidFill>
                <a:effectLst/>
                <a:latin typeface="Consolas" panose="020B0609020204030204" pitchFamily="49" charset="0"/>
              </a:rPr>
              <a:t>-&gt;</a:t>
            </a:r>
            <a:r>
              <a:rPr kumimoji="0" lang="en-US" altLang="en-US" sz="2400" b="0" i="0" u="none" strike="noStrike" cap="none" normalizeH="0" baseline="0">
                <a:ln>
                  <a:noFill/>
                </a:ln>
                <a:solidFill>
                  <a:srgbClr val="000000"/>
                </a:solidFill>
                <a:effectLst/>
                <a:latin typeface="Consolas" panose="020B0609020204030204" pitchFamily="49" charset="0"/>
              </a:rPr>
              <a:t> h0 `contains` bs)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00"/>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a:t>
            </a:r>
            <a:r>
              <a:rPr kumimoji="0" lang="en-US" altLang="en-US" sz="2400" b="0" i="0" u="none" strike="noStrike" cap="none" normalizeH="0" baseline="0">
                <a:ln>
                  <a:noFill/>
                </a:ln>
                <a:solidFill>
                  <a:srgbClr val="0000FF"/>
                </a:solidFill>
                <a:effectLst/>
                <a:latin typeface="Consolas" panose="020B0609020204030204" pitchFamily="49" charset="0"/>
              </a:rPr>
              <a:t>ensures</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00FF"/>
                </a:solidFill>
                <a:effectLst/>
                <a:latin typeface="Consolas" panose="020B0609020204030204" pitchFamily="49" charset="0"/>
              </a:rPr>
              <a:t>fun</a:t>
            </a:r>
            <a:r>
              <a:rPr kumimoji="0" lang="en-US" altLang="en-US" sz="2400" b="0" i="0" u="none" strike="noStrike" cap="none" normalizeH="0" baseline="0">
                <a:ln>
                  <a:noFill/>
                </a:ln>
                <a:solidFill>
                  <a:srgbClr val="000000"/>
                </a:solidFill>
                <a:effectLst/>
                <a:latin typeface="Consolas" panose="020B0609020204030204" pitchFamily="49" charset="0"/>
              </a:rPr>
              <a:t> h0 res h1 </a:t>
            </a:r>
            <a:r>
              <a:rPr kumimoji="0" lang="en-US" altLang="en-US" sz="2400" b="0" i="0" u="none" strike="noStrike" cap="none" normalizeH="0" baseline="0">
                <a:ln>
                  <a:noFill/>
                </a:ln>
                <a:solidFill>
                  <a:srgbClr val="0000FF"/>
                </a:solidFill>
                <a:effectLst/>
                <a:latin typeface="Consolas" panose="020B0609020204030204" pitchFamily="49"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FF"/>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h0 == h1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00"/>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00FF"/>
                </a:solidFill>
                <a:effectLst/>
                <a:latin typeface="Consolas" panose="020B0609020204030204" pitchFamily="49" charset="0"/>
              </a:rPr>
              <a:t>if</a:t>
            </a:r>
            <a:r>
              <a:rPr kumimoji="0" lang="en-US" altLang="en-US" sz="2400" b="0" i="0" u="none" strike="noStrike" cap="none" normalizeH="0" baseline="0">
                <a:ln>
                  <a:noFill/>
                </a:ln>
                <a:solidFill>
                  <a:srgbClr val="000000"/>
                </a:solidFill>
                <a:effectLst/>
                <a:latin typeface="Consolas" panose="020B0609020204030204" pitchFamily="49" charset="0"/>
              </a:rPr>
              <a:t> res &lt; ERROR_CODE </a:t>
            </a:r>
            <a:r>
              <a:rPr kumimoji="0" lang="en-US" altLang="en-US" sz="2400" b="0" i="0" u="none" strike="noStrike" cap="none" normalizeH="0" baseline="0">
                <a:ln>
                  <a:noFill/>
                </a:ln>
                <a:solidFill>
                  <a:srgbClr val="0000FF"/>
                </a:solidFill>
                <a:effectLst/>
                <a:latin typeface="Consolas" panose="020B0609020204030204" pitchFamily="49" charset="0"/>
              </a:rPr>
              <a:t>then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FF"/>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00FF"/>
                </a:solidFill>
                <a:effectLst/>
                <a:latin typeface="Consolas" panose="020B0609020204030204" pitchFamily="49" charset="0"/>
              </a:rPr>
              <a:t>exists</a:t>
            </a:r>
            <a:r>
              <a:rPr kumimoji="0" lang="en-US" altLang="en-US" sz="2400" b="0" i="0" u="none" strike="noStrike" cap="none" normalizeH="0" baseline="0">
                <a:ln>
                  <a:noFill/>
                </a:ln>
                <a:solidFill>
                  <a:srgbClr val="000000"/>
                </a:solidFill>
                <a:effectLst/>
                <a:latin typeface="Consolas" panose="020B0609020204030204" pitchFamily="49" charset="0"/>
              </a:rPr>
              <a:t> v. p (</a:t>
            </a:r>
            <a:r>
              <a:rPr kumimoji="0" lang="en-US" altLang="en-US" sz="2400" b="0" i="0" u="none" strike="noStrike" cap="none" normalizeH="0" baseline="0" err="1">
                <a:ln>
                  <a:noFill/>
                </a:ln>
                <a:solidFill>
                  <a:srgbClr val="000000"/>
                </a:solidFill>
                <a:effectLst/>
                <a:latin typeface="Consolas" panose="020B0609020204030204" pitchFamily="49" charset="0"/>
              </a:rPr>
              <a:t>as_bytes</a:t>
            </a:r>
            <a:r>
              <a:rPr kumimoji="0" lang="en-US" altLang="en-US" sz="2400" b="0" i="0" u="none" strike="noStrike" cap="none" normalizeH="0" baseline="0">
                <a:ln>
                  <a:noFill/>
                </a:ln>
                <a:solidFill>
                  <a:srgbClr val="000000"/>
                </a:solidFill>
                <a:effectLst/>
                <a:latin typeface="Consolas" panose="020B0609020204030204" pitchFamily="49" charset="0"/>
              </a:rPr>
              <a:t> bs h0 pos) = Some (v, res)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00"/>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6400"/>
                </a:solidFill>
                <a:effectLst/>
                <a:latin typeface="Consolas" panose="020B0609020204030204" pitchFamily="49" charset="0"/>
              </a:rPr>
              <a:t>(* parsing succeeds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6400"/>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00FF"/>
                </a:solidFill>
                <a:effectLst/>
                <a:latin typeface="Consolas" panose="020B0609020204030204" pitchFamily="49" charset="0"/>
              </a:rPr>
              <a:t>else</a:t>
            </a:r>
            <a:r>
              <a:rPr kumimoji="0" lang="en-US" altLang="en-US" sz="2400" b="0" i="0" u="none" strike="noStrike" cap="none" normalizeH="0" baseline="0">
                <a:ln>
                  <a:noFill/>
                </a:ln>
                <a:solidFill>
                  <a:srgbClr val="000000"/>
                </a:solidFill>
                <a:effectLst/>
                <a:latin typeface="Consolas" panose="020B0609020204030204" pitchFamily="49" charset="0"/>
              </a:rPr>
              <a:t> p (</a:t>
            </a:r>
            <a:r>
              <a:rPr kumimoji="0" lang="en-US" altLang="en-US" sz="2400" b="0" i="0" u="none" strike="noStrike" cap="none" normalizeH="0" baseline="0" err="1">
                <a:ln>
                  <a:noFill/>
                </a:ln>
                <a:solidFill>
                  <a:srgbClr val="000000"/>
                </a:solidFill>
                <a:effectLst/>
                <a:latin typeface="Consolas" panose="020B0609020204030204" pitchFamily="49" charset="0"/>
              </a:rPr>
              <a:t>as_bytes</a:t>
            </a:r>
            <a:r>
              <a:rPr kumimoji="0" lang="en-US" altLang="en-US" sz="2400" b="0" i="0" u="none" strike="noStrike" cap="none" normalizeH="0" baseline="0">
                <a:ln>
                  <a:noFill/>
                </a:ln>
                <a:solidFill>
                  <a:srgbClr val="000000"/>
                </a:solidFill>
                <a:effectLst/>
                <a:latin typeface="Consolas" panose="020B0609020204030204" pitchFamily="49" charset="0"/>
              </a:rPr>
              <a:t> bs h0 pos) = None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solidFill>
                  <a:srgbClr val="000000"/>
                </a:solidFill>
                <a:latin typeface="Consolas" panose="020B0609020204030204" pitchFamily="49" charset="0"/>
              </a:rPr>
              <a:t>         </a:t>
            </a:r>
            <a:r>
              <a:rPr kumimoji="0" lang="en-US" altLang="en-US" sz="2400" b="0" i="0" u="none" strike="noStrike" cap="none" normalizeH="0" baseline="0">
                <a:ln>
                  <a:noFill/>
                </a:ln>
                <a:solidFill>
                  <a:srgbClr val="000000"/>
                </a:solidFill>
                <a:effectLst/>
                <a:latin typeface="Consolas" panose="020B0609020204030204" pitchFamily="49" charset="0"/>
              </a:rPr>
              <a:t> </a:t>
            </a:r>
            <a:r>
              <a:rPr kumimoji="0" lang="en-US" altLang="en-US" sz="2400" b="0" i="0" u="none" strike="noStrike" cap="none" normalizeH="0" baseline="0">
                <a:ln>
                  <a:noFill/>
                </a:ln>
                <a:solidFill>
                  <a:srgbClr val="006400"/>
                </a:solidFill>
                <a:effectLst/>
                <a:latin typeface="Consolas" panose="020B0609020204030204" pitchFamily="49" charset="0"/>
              </a:rPr>
              <a:t>(* parsing fails *)</a:t>
            </a:r>
            <a:r>
              <a:rPr kumimoji="0" lang="en-US" altLang="en-US" sz="2400" b="0" i="0" u="none" strike="noStrike" cap="none" normalizeH="0" baseline="0">
                <a:ln>
                  <a:noFill/>
                </a:ln>
                <a:solidFill>
                  <a:srgbClr val="000000"/>
                </a:solidFill>
                <a:effectLst/>
                <a:latin typeface="Consolas" panose="020B0609020204030204" pitchFamily="49" charset="0"/>
              </a:rPr>
              <a:t>))</a:t>
            </a:r>
            <a:r>
              <a:rPr kumimoji="0" lang="en-US" altLang="en-US" sz="2400" b="0" i="0" u="none" strike="noStrike" cap="none" normalizeH="0" baseline="0">
                <a:ln>
                  <a:noFill/>
                </a:ln>
                <a:solidFill>
                  <a:schemeClr val="tx1"/>
                </a:solidFill>
                <a:effectLst/>
              </a:rPr>
              <a:t> </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E4076047-F56A-4410-AACA-2A4632FA8105}"/>
              </a:ext>
            </a:extLst>
          </p:cNvPr>
          <p:cNvSpPr/>
          <p:nvPr/>
        </p:nvSpPr>
        <p:spPr bwMode="auto">
          <a:xfrm>
            <a:off x="8011886" y="1404762"/>
            <a:ext cx="3763347" cy="1742765"/>
          </a:xfrm>
          <a:prstGeom prst="wedgeRoundRectCallout">
            <a:avLst>
              <a:gd name="adj1" fmla="val -79676"/>
              <a:gd name="adj2" fmla="val -21479"/>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a:gradFill>
                  <a:gsLst>
                    <a:gs pos="0">
                      <a:srgbClr val="FFFFFF"/>
                    </a:gs>
                    <a:gs pos="100000">
                      <a:srgbClr val="FFFFFF"/>
                    </a:gs>
                  </a:gsLst>
                  <a:lin ang="5400000" scaled="0"/>
                </a:gradFill>
              </a:rPr>
              <a:t>Higher-order type, but gets</a:t>
            </a:r>
            <a:br>
              <a:rPr lang="en-GB" sz="2000">
                <a:gradFill>
                  <a:gsLst>
                    <a:gs pos="0">
                      <a:srgbClr val="FFFFFF"/>
                    </a:gs>
                    <a:gs pos="100000">
                      <a:srgbClr val="FFFFFF"/>
                    </a:gs>
                  </a:gsLst>
                  <a:lin ang="5400000" scaled="0"/>
                </a:gradFill>
              </a:rPr>
            </a:br>
            <a:r>
              <a:rPr lang="en-GB" sz="2000">
                <a:gradFill>
                  <a:gsLst>
                    <a:gs pos="0">
                      <a:srgbClr val="FFFFFF"/>
                    </a:gs>
                    <a:gs pos="100000">
                      <a:srgbClr val="FFFFFF"/>
                    </a:gs>
                  </a:gsLst>
                  <a:lin ang="5400000" scaled="0"/>
                </a:gradFill>
              </a:rPr>
              <a:t>specialized at extraction for</a:t>
            </a:r>
            <a:br>
              <a:rPr lang="en-GB" sz="2000">
                <a:gradFill>
                  <a:gsLst>
                    <a:gs pos="0">
                      <a:srgbClr val="FFFFFF"/>
                    </a:gs>
                    <a:gs pos="100000">
                      <a:srgbClr val="FFFFFF"/>
                    </a:gs>
                  </a:gsLst>
                  <a:lin ang="5400000" scaled="0"/>
                </a:gradFill>
              </a:rPr>
            </a:br>
            <a:r>
              <a:rPr lang="en-GB" sz="2000">
                <a:gradFill>
                  <a:gsLst>
                    <a:gs pos="0">
                      <a:srgbClr val="FFFFFF"/>
                    </a:gs>
                    <a:gs pos="100000">
                      <a:srgbClr val="FFFFFF"/>
                    </a:gs>
                  </a:gsLst>
                  <a:lin ang="5400000" scaled="0"/>
                </a:gradFill>
              </a:rPr>
              <a:t>every type t. Similar for `</a:t>
            </a:r>
            <a:r>
              <a:rPr lang="en-GB" sz="2000" err="1">
                <a:gradFill>
                  <a:gsLst>
                    <a:gs pos="0">
                      <a:srgbClr val="FFFFFF"/>
                    </a:gs>
                    <a:gs pos="100000">
                      <a:srgbClr val="FFFFFF"/>
                    </a:gs>
                  </a:gsLst>
                  <a:lin ang="5400000" scaled="0"/>
                </a:gradFill>
              </a:rPr>
              <a:t>seq</a:t>
            </a:r>
            <a:r>
              <a:rPr lang="en-GB" sz="2000">
                <a:gradFill>
                  <a:gsLst>
                    <a:gs pos="0">
                      <a:srgbClr val="FFFFFF"/>
                    </a:gs>
                    <a:gs pos="100000">
                      <a:srgbClr val="FFFFFF"/>
                    </a:gs>
                  </a:gsLst>
                  <a:lin ang="5400000" scaled="0"/>
                </a:gradFill>
              </a:rPr>
              <a:t>`</a:t>
            </a:r>
          </a:p>
        </p:txBody>
      </p:sp>
    </p:spTree>
    <p:extLst>
      <p:ext uri="{BB962C8B-B14F-4D97-AF65-F5344CB8AC3E}">
        <p14:creationId xmlns:p14="http://schemas.microsoft.com/office/powerpoint/2010/main" val="1329438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A5E8-B059-4B8E-8C7F-8D7AB92DC5F5}"/>
              </a:ext>
            </a:extLst>
          </p:cNvPr>
          <p:cNvSpPr>
            <a:spLocks noGrp="1"/>
          </p:cNvSpPr>
          <p:nvPr>
            <p:ph type="title"/>
          </p:nvPr>
        </p:nvSpPr>
        <p:spPr/>
        <p:txBody>
          <a:bodyPr/>
          <a:lstStyle/>
          <a:p>
            <a:r>
              <a:rPr lang="en-GB"/>
              <a:t>Example: Bitcoin Block Parsing</a:t>
            </a:r>
          </a:p>
        </p:txBody>
      </p:sp>
      <p:pic>
        <p:nvPicPr>
          <p:cNvPr id="5" name="Picture 4">
            <a:extLst>
              <a:ext uri="{FF2B5EF4-FFF2-40B4-BE49-F238E27FC236}">
                <a16:creationId xmlns:a16="http://schemas.microsoft.com/office/drawing/2014/main" id="{4329E915-EAA4-47B6-BE4D-2C0B3F50EB6B}"/>
              </a:ext>
            </a:extLst>
          </p:cNvPr>
          <p:cNvPicPr>
            <a:picLocks noChangeAspect="1"/>
          </p:cNvPicPr>
          <p:nvPr/>
        </p:nvPicPr>
        <p:blipFill>
          <a:blip r:embed="rId2"/>
          <a:stretch>
            <a:fillRect/>
          </a:stretch>
        </p:blipFill>
        <p:spPr>
          <a:xfrm>
            <a:off x="433644" y="1573427"/>
            <a:ext cx="4480187" cy="4693893"/>
          </a:xfrm>
          <a:prstGeom prst="rect">
            <a:avLst/>
          </a:prstGeom>
        </p:spPr>
      </p:pic>
      <p:sp>
        <p:nvSpPr>
          <p:cNvPr id="3" name="Speech Bubble: Rectangle with Corners Rounded 2">
            <a:extLst>
              <a:ext uri="{FF2B5EF4-FFF2-40B4-BE49-F238E27FC236}">
                <a16:creationId xmlns:a16="http://schemas.microsoft.com/office/drawing/2014/main" id="{88984C31-AE3B-48C1-B75E-C3BFD9FD2130}"/>
              </a:ext>
            </a:extLst>
          </p:cNvPr>
          <p:cNvSpPr/>
          <p:nvPr/>
        </p:nvSpPr>
        <p:spPr bwMode="auto">
          <a:xfrm>
            <a:off x="5194041" y="1237861"/>
            <a:ext cx="6730726" cy="1268963"/>
          </a:xfrm>
          <a:prstGeom prst="wedgeRoundRectCallout">
            <a:avLst>
              <a:gd name="adj1" fmla="val -61678"/>
              <a:gd name="adj2" fmla="val 53677"/>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r>
              <a:rPr lang="en-GB" sz="1200"/>
              <a:t>uint32_t </a:t>
            </a:r>
            <a:r>
              <a:rPr lang="en-GB" sz="1200" err="1"/>
              <a:t>Txin_txin_validator</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Txin_txin_jumper</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Txin_accessor_txin_prev_hash</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Txin_accessor_txin_prev_idx</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Txin_accessor_txin_scriptSig</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Txin_accessor_txin_seq_no</a:t>
            </a:r>
            <a:r>
              <a:rPr lang="en-GB" sz="1200"/>
              <a:t>(</a:t>
            </a:r>
            <a:r>
              <a:rPr lang="en-GB" sz="1200" err="1"/>
              <a:t>LowParse_Low_Base_slice</a:t>
            </a:r>
            <a:r>
              <a:rPr lang="en-GB" sz="1200"/>
              <a:t> input, uint32_t </a:t>
            </a:r>
            <a:r>
              <a:rPr lang="en-GB" sz="1200" err="1"/>
              <a:t>pos</a:t>
            </a:r>
            <a:r>
              <a:rPr lang="en-GB" sz="1200"/>
              <a:t>);</a:t>
            </a:r>
            <a:endParaRPr lang="en-GB" sz="1200">
              <a:gradFill>
                <a:gsLst>
                  <a:gs pos="2917">
                    <a:schemeClr val="tx1"/>
                  </a:gs>
                  <a:gs pos="30000">
                    <a:schemeClr val="tx1"/>
                  </a:gs>
                </a:gsLst>
                <a:lin ang="5400000" scaled="0"/>
              </a:gradFill>
            </a:endParaRPr>
          </a:p>
        </p:txBody>
      </p:sp>
      <p:sp>
        <p:nvSpPr>
          <p:cNvPr id="11" name="Speech Bubble: Rectangle with Corners Rounded 10">
            <a:extLst>
              <a:ext uri="{FF2B5EF4-FFF2-40B4-BE49-F238E27FC236}">
                <a16:creationId xmlns:a16="http://schemas.microsoft.com/office/drawing/2014/main" id="{B9AB6151-BA68-495B-A62B-3AAEB1C5DEB1}"/>
              </a:ext>
            </a:extLst>
          </p:cNvPr>
          <p:cNvSpPr/>
          <p:nvPr/>
        </p:nvSpPr>
        <p:spPr bwMode="auto">
          <a:xfrm>
            <a:off x="5194040" y="2567751"/>
            <a:ext cx="6730727" cy="861249"/>
          </a:xfrm>
          <a:prstGeom prst="wedgeRoundRectCallout">
            <a:avLst>
              <a:gd name="adj1" fmla="val -56574"/>
              <a:gd name="adj2" fmla="val 35957"/>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r>
              <a:rPr lang="en-GB" sz="1200"/>
              <a:t>uint32_t </a:t>
            </a:r>
            <a:r>
              <a:rPr lang="en-GB" sz="1200" err="1"/>
              <a:t>Txout_txout_validator</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Txout_txout_jumper</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Txout_accessor_txout_value</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Txout_accessor_txout_scriptPubKey</a:t>
            </a:r>
            <a:r>
              <a:rPr lang="en-GB" sz="1200"/>
              <a:t>(</a:t>
            </a:r>
            <a:r>
              <a:rPr lang="en-GB" sz="1200" err="1"/>
              <a:t>LowParse_Low_Base_slice</a:t>
            </a:r>
            <a:r>
              <a:rPr lang="en-GB" sz="1200"/>
              <a:t> input, uint32_t </a:t>
            </a:r>
            <a:r>
              <a:rPr lang="en-GB" sz="1200" err="1"/>
              <a:t>pos</a:t>
            </a:r>
            <a:r>
              <a:rPr lang="en-GB" sz="1200"/>
              <a:t>);</a:t>
            </a:r>
          </a:p>
        </p:txBody>
      </p:sp>
      <p:sp>
        <p:nvSpPr>
          <p:cNvPr id="12" name="Speech Bubble: Rectangle with Corners Rounded 11">
            <a:extLst>
              <a:ext uri="{FF2B5EF4-FFF2-40B4-BE49-F238E27FC236}">
                <a16:creationId xmlns:a16="http://schemas.microsoft.com/office/drawing/2014/main" id="{6E1E9D66-02DC-4487-B8CC-19CB8028CC6D}"/>
              </a:ext>
            </a:extLst>
          </p:cNvPr>
          <p:cNvSpPr/>
          <p:nvPr/>
        </p:nvSpPr>
        <p:spPr bwMode="auto">
          <a:xfrm>
            <a:off x="5194041" y="3489928"/>
            <a:ext cx="6805126" cy="1225141"/>
          </a:xfrm>
          <a:prstGeom prst="wedgeRoundRectCallout">
            <a:avLst>
              <a:gd name="adj1" fmla="val -63560"/>
              <a:gd name="adj2" fmla="val 31652"/>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r>
              <a:rPr lang="en-GB" sz="1200"/>
              <a:t>uint32_t </a:t>
            </a:r>
            <a:r>
              <a:rPr lang="en-GB" sz="1200" err="1"/>
              <a:t>Transaction_transaction_validator</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Transaction_transaction_jumper</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Transaction_accessor_transaction_version</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Transaction_accessor_transaction_inputs</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Transaction_accessor_transaction_outputs</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Transaction_accessor_transaction_lock_time</a:t>
            </a:r>
            <a:r>
              <a:rPr lang="en-GB" sz="1200"/>
              <a:t>(</a:t>
            </a:r>
            <a:r>
              <a:rPr lang="en-GB" sz="1200" err="1"/>
              <a:t>LowParse_Low_Base_slice</a:t>
            </a:r>
            <a:r>
              <a:rPr lang="en-GB" sz="1200"/>
              <a:t> input, uint32_t </a:t>
            </a:r>
            <a:r>
              <a:rPr lang="en-GB" sz="1200" err="1"/>
              <a:t>pos</a:t>
            </a:r>
            <a:r>
              <a:rPr lang="en-GB" sz="1200"/>
              <a:t>);</a:t>
            </a:r>
          </a:p>
        </p:txBody>
      </p:sp>
      <p:sp>
        <p:nvSpPr>
          <p:cNvPr id="13" name="Speech Bubble: Rectangle with Corners Rounded 12">
            <a:extLst>
              <a:ext uri="{FF2B5EF4-FFF2-40B4-BE49-F238E27FC236}">
                <a16:creationId xmlns:a16="http://schemas.microsoft.com/office/drawing/2014/main" id="{8E1E0E7F-B592-4BA4-A9D8-99124862F74B}"/>
              </a:ext>
            </a:extLst>
          </p:cNvPr>
          <p:cNvSpPr/>
          <p:nvPr/>
        </p:nvSpPr>
        <p:spPr bwMode="auto">
          <a:xfrm>
            <a:off x="5194041" y="4775997"/>
            <a:ext cx="6805126" cy="1790901"/>
          </a:xfrm>
          <a:prstGeom prst="wedgeRoundRectCallout">
            <a:avLst>
              <a:gd name="adj1" fmla="val -59264"/>
              <a:gd name="adj2" fmla="val 22518"/>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r>
              <a:rPr lang="en-GB" sz="1200"/>
              <a:t>uint32_t </a:t>
            </a:r>
            <a:r>
              <a:rPr lang="en-GB" sz="1200" err="1"/>
              <a:t>Block_block_validator</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Block_block_jumper</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Block_accessor_block_version</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Block_accessor_block_prev_block</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Block_accessor_block_merkle_root</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Block_accessor_block_timestamp</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Block_accessor_block_bits</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Block_accessor_block_nonce</a:t>
            </a:r>
            <a:r>
              <a:rPr lang="en-GB" sz="1200"/>
              <a:t>(</a:t>
            </a:r>
            <a:r>
              <a:rPr lang="en-GB" sz="1200" err="1"/>
              <a:t>LowParse_Low_Base_slice</a:t>
            </a:r>
            <a:r>
              <a:rPr lang="en-GB" sz="1200"/>
              <a:t> input, uint32_t </a:t>
            </a:r>
            <a:r>
              <a:rPr lang="en-GB" sz="1200" err="1"/>
              <a:t>pos</a:t>
            </a:r>
            <a:r>
              <a:rPr lang="en-GB" sz="1200"/>
              <a:t>);</a:t>
            </a:r>
          </a:p>
          <a:p>
            <a:r>
              <a:rPr lang="en-GB" sz="1200"/>
              <a:t>uint32_t </a:t>
            </a:r>
            <a:r>
              <a:rPr lang="en-GB" sz="1200" err="1"/>
              <a:t>Block_accessor_block_tx</a:t>
            </a:r>
            <a:r>
              <a:rPr lang="en-GB" sz="1200"/>
              <a:t>(</a:t>
            </a:r>
            <a:r>
              <a:rPr lang="en-GB" sz="1200" err="1"/>
              <a:t>LowParse_Low_Base_slice</a:t>
            </a:r>
            <a:r>
              <a:rPr lang="en-GB" sz="1200"/>
              <a:t> input, uint32_t </a:t>
            </a:r>
            <a:r>
              <a:rPr lang="en-GB" sz="1200" err="1"/>
              <a:t>pos</a:t>
            </a:r>
            <a:r>
              <a:rPr lang="en-GB" sz="1200"/>
              <a:t>);</a:t>
            </a:r>
          </a:p>
        </p:txBody>
      </p:sp>
    </p:spTree>
    <p:extLst>
      <p:ext uri="{BB962C8B-B14F-4D97-AF65-F5344CB8AC3E}">
        <p14:creationId xmlns:p14="http://schemas.microsoft.com/office/powerpoint/2010/main" val="160573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own Arrow 17">
            <a:extLst>
              <a:ext uri="{FF2B5EF4-FFF2-40B4-BE49-F238E27FC236}">
                <a16:creationId xmlns:a16="http://schemas.microsoft.com/office/drawing/2014/main" id="{3ABBE247-4A82-431F-9B0B-53297EE1A715}"/>
              </a:ext>
            </a:extLst>
          </p:cNvPr>
          <p:cNvSpPr/>
          <p:nvPr/>
        </p:nvSpPr>
        <p:spPr bwMode="auto">
          <a:xfrm>
            <a:off x="4120247" y="2129109"/>
            <a:ext cx="213756" cy="540329"/>
          </a:xfrm>
          <a:prstGeom prst="downArrow">
            <a:avLst/>
          </a:prstGeom>
          <a:solidFill>
            <a:schemeClr val="tx2">
              <a:lumMod val="20000"/>
              <a:lumOff val="80000"/>
            </a:schemeClr>
          </a:solidFill>
          <a:ln>
            <a:solidFill>
              <a:schemeClr val="accent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41" name="Down Arrow 18">
            <a:extLst>
              <a:ext uri="{FF2B5EF4-FFF2-40B4-BE49-F238E27FC236}">
                <a16:creationId xmlns:a16="http://schemas.microsoft.com/office/drawing/2014/main" id="{69632F45-C60F-44E1-9D3E-4EFA3B263B42}"/>
              </a:ext>
            </a:extLst>
          </p:cNvPr>
          <p:cNvSpPr/>
          <p:nvPr/>
        </p:nvSpPr>
        <p:spPr bwMode="auto">
          <a:xfrm>
            <a:off x="7559873" y="2235389"/>
            <a:ext cx="213755" cy="457617"/>
          </a:xfrm>
          <a:prstGeom prst="downArrow">
            <a:avLst/>
          </a:prstGeom>
          <a:solidFill>
            <a:schemeClr val="tx2">
              <a:lumMod val="20000"/>
              <a:lumOff val="80000"/>
            </a:schemeClr>
          </a:solidFill>
          <a:ln>
            <a:solidFill>
              <a:schemeClr val="accent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39" name="Down Arrow 18">
            <a:extLst>
              <a:ext uri="{FF2B5EF4-FFF2-40B4-BE49-F238E27FC236}">
                <a16:creationId xmlns:a16="http://schemas.microsoft.com/office/drawing/2014/main" id="{CACC7409-669F-4678-8EA5-14A68C4E7249}"/>
              </a:ext>
            </a:extLst>
          </p:cNvPr>
          <p:cNvSpPr/>
          <p:nvPr/>
        </p:nvSpPr>
        <p:spPr bwMode="auto">
          <a:xfrm>
            <a:off x="5668072" y="2242785"/>
            <a:ext cx="213755" cy="1619128"/>
          </a:xfrm>
          <a:prstGeom prst="downArrow">
            <a:avLst/>
          </a:prstGeom>
          <a:solidFill>
            <a:schemeClr val="tx2">
              <a:lumMod val="20000"/>
              <a:lumOff val="80000"/>
            </a:schemeClr>
          </a:solidFill>
          <a:ln>
            <a:solidFill>
              <a:schemeClr val="accent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12" name="Rectangle 11">
            <a:extLst>
              <a:ext uri="{FF2B5EF4-FFF2-40B4-BE49-F238E27FC236}">
                <a16:creationId xmlns:a16="http://schemas.microsoft.com/office/drawing/2014/main" id="{9C7DB754-3433-BD43-8EAB-B85DED681FF2}"/>
              </a:ext>
            </a:extLst>
          </p:cNvPr>
          <p:cNvSpPr/>
          <p:nvPr/>
        </p:nvSpPr>
        <p:spPr bwMode="auto">
          <a:xfrm>
            <a:off x="3214635" y="3879080"/>
            <a:ext cx="3938331" cy="671225"/>
          </a:xfrm>
          <a:prstGeom prst="rect">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BCF2">
                    <a:lumMod val="50000"/>
                  </a:srgbClr>
                </a:solidFill>
                <a:effectLst/>
                <a:uLnTx/>
                <a:uFillTx/>
                <a:latin typeface="Segoe UI"/>
                <a:ea typeface="+mn-ea"/>
                <a:cs typeface="+mn-cs"/>
              </a:rPr>
              <a:t>EverCrypt</a:t>
            </a:r>
            <a:endPar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endParaRPr>
          </a:p>
        </p:txBody>
      </p:sp>
      <p:sp>
        <p:nvSpPr>
          <p:cNvPr id="13" name="Rectangle 12">
            <a:extLst>
              <a:ext uri="{FF2B5EF4-FFF2-40B4-BE49-F238E27FC236}">
                <a16:creationId xmlns:a16="http://schemas.microsoft.com/office/drawing/2014/main" id="{5D6202CB-C73D-9F4B-AF87-D3A549225A2B}"/>
              </a:ext>
            </a:extLst>
          </p:cNvPr>
          <p:cNvSpPr/>
          <p:nvPr/>
        </p:nvSpPr>
        <p:spPr bwMode="auto">
          <a:xfrm>
            <a:off x="3214634" y="4845953"/>
            <a:ext cx="1848593" cy="671225"/>
          </a:xfrm>
          <a:prstGeom prst="rect">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t>HACL*</a:t>
            </a:r>
            <a:b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br>
            <a:r>
              <a:rPr kumimoji="0" lang="en-US" sz="1100" b="0" i="0" u="none" strike="noStrike" kern="1200" cap="none" spc="0" normalizeH="0" baseline="0" noProof="0" dirty="0">
                <a:ln>
                  <a:noFill/>
                </a:ln>
                <a:solidFill>
                  <a:srgbClr val="00BCF2">
                    <a:lumMod val="50000"/>
                  </a:srgbClr>
                </a:solidFill>
                <a:effectLst/>
                <a:uLnTx/>
                <a:uFillTx/>
                <a:latin typeface="Segoe UI"/>
                <a:ea typeface="+mn-ea"/>
                <a:cs typeface="+mn-cs"/>
              </a:rPr>
              <a:t>(Poly1305, Curve25519, Chacha20, SHA, etc.)</a:t>
            </a:r>
            <a:endPar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endParaRPr>
          </a:p>
        </p:txBody>
      </p:sp>
      <p:sp>
        <p:nvSpPr>
          <p:cNvPr id="14" name="Rectangle 13">
            <a:extLst>
              <a:ext uri="{FF2B5EF4-FFF2-40B4-BE49-F238E27FC236}">
                <a16:creationId xmlns:a16="http://schemas.microsoft.com/office/drawing/2014/main" id="{6E6ABF6A-D8EE-1C44-BDE6-4A441D151F81}"/>
              </a:ext>
            </a:extLst>
          </p:cNvPr>
          <p:cNvSpPr/>
          <p:nvPr/>
        </p:nvSpPr>
        <p:spPr bwMode="auto">
          <a:xfrm>
            <a:off x="5304373" y="4845953"/>
            <a:ext cx="1848593" cy="671225"/>
          </a:xfrm>
          <a:prstGeom prst="rect">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t>Vale</a:t>
            </a:r>
            <a:b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br>
            <a:r>
              <a:rPr kumimoji="0" lang="en-US" sz="1000" b="0" i="0" u="none" strike="noStrike" kern="1200" cap="none" spc="0" normalizeH="0" baseline="0" noProof="0" dirty="0">
                <a:ln>
                  <a:noFill/>
                </a:ln>
                <a:solidFill>
                  <a:srgbClr val="00BCF2">
                    <a:lumMod val="50000"/>
                  </a:srgbClr>
                </a:solidFill>
                <a:effectLst/>
                <a:uLnTx/>
                <a:uFillTx/>
                <a:latin typeface="Segoe UI"/>
                <a:ea typeface="+mn-ea"/>
                <a:cs typeface="+mn-cs"/>
              </a:rPr>
              <a:t>(Poly1305, Curve25519, AES-GCM, SHA2, etc.)</a:t>
            </a:r>
            <a:endPar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197CCACB-EF35-2440-8C48-755DC8B1EC08}"/>
              </a:ext>
            </a:extLst>
          </p:cNvPr>
          <p:cNvSpPr/>
          <p:nvPr/>
        </p:nvSpPr>
        <p:spPr bwMode="auto">
          <a:xfrm>
            <a:off x="7301374" y="3879081"/>
            <a:ext cx="2169516" cy="671225"/>
          </a:xfrm>
          <a:prstGeom prst="rect">
            <a:avLst/>
          </a:prstGeom>
          <a:solidFill>
            <a:schemeClr val="accent2">
              <a:lumMod val="20000"/>
              <a:lumOff val="80000"/>
            </a:schemeClr>
          </a:solidFill>
          <a:ln>
            <a:solidFill>
              <a:schemeClr val="accent4">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err="1">
                <a:ln>
                  <a:noFill/>
                </a:ln>
                <a:solidFill>
                  <a:schemeClr val="tx2">
                    <a:lumMod val="50000"/>
                  </a:schemeClr>
                </a:solidFill>
                <a:effectLst/>
                <a:uLnTx/>
                <a:uFillTx/>
                <a:latin typeface="Segoe UI"/>
                <a:ea typeface="+mn-ea"/>
                <a:cs typeface="+mn-cs"/>
              </a:rPr>
              <a:t>EverParse</a:t>
            </a:r>
            <a:endParaRPr kumimoji="0" lang="en-US" sz="2000" b="0" i="0" u="none" strike="noStrike" kern="1200" cap="none" spc="0" normalizeH="0" baseline="0" noProof="0">
              <a:ln>
                <a:noFill/>
              </a:ln>
              <a:solidFill>
                <a:schemeClr val="tx2">
                  <a:lumMod val="50000"/>
                </a:schemeClr>
              </a:solidFill>
              <a:effectLst/>
              <a:uLnTx/>
              <a:uFillTx/>
              <a:latin typeface="Segoe UI"/>
              <a:ea typeface="+mn-ea"/>
              <a:cs typeface="+mn-cs"/>
            </a:endParaRPr>
          </a:p>
        </p:txBody>
      </p:sp>
      <p:sp>
        <p:nvSpPr>
          <p:cNvPr id="18" name="Down Arrow 17">
            <a:extLst>
              <a:ext uri="{FF2B5EF4-FFF2-40B4-BE49-F238E27FC236}">
                <a16:creationId xmlns:a16="http://schemas.microsoft.com/office/drawing/2014/main" id="{FCB2415A-4502-8647-8952-089933EA1788}"/>
              </a:ext>
            </a:extLst>
          </p:cNvPr>
          <p:cNvSpPr/>
          <p:nvPr/>
        </p:nvSpPr>
        <p:spPr bwMode="auto">
          <a:xfrm>
            <a:off x="4124796" y="3338750"/>
            <a:ext cx="213756" cy="540329"/>
          </a:xfrm>
          <a:prstGeom prst="downArrow">
            <a:avLst/>
          </a:prstGeom>
          <a:solidFill>
            <a:schemeClr val="tx2">
              <a:lumMod val="20000"/>
              <a:lumOff val="80000"/>
            </a:schemeClr>
          </a:solidFill>
          <a:ln>
            <a:solidFill>
              <a:schemeClr val="accent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19" name="Down Arrow 18">
            <a:extLst>
              <a:ext uri="{FF2B5EF4-FFF2-40B4-BE49-F238E27FC236}">
                <a16:creationId xmlns:a16="http://schemas.microsoft.com/office/drawing/2014/main" id="{A805ECC8-4F74-CF48-8EA1-3E4D728FB088}"/>
              </a:ext>
            </a:extLst>
          </p:cNvPr>
          <p:cNvSpPr/>
          <p:nvPr/>
        </p:nvSpPr>
        <p:spPr bwMode="auto">
          <a:xfrm>
            <a:off x="8246947" y="3338750"/>
            <a:ext cx="213756" cy="540329"/>
          </a:xfrm>
          <a:prstGeom prst="downArrow">
            <a:avLst/>
          </a:prstGeom>
          <a:solidFill>
            <a:schemeClr val="tx2">
              <a:lumMod val="20000"/>
              <a:lumOff val="80000"/>
            </a:schemeClr>
          </a:solidFill>
          <a:ln>
            <a:solidFill>
              <a:schemeClr val="accent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20" name="Down Arrow 19">
            <a:extLst>
              <a:ext uri="{FF2B5EF4-FFF2-40B4-BE49-F238E27FC236}">
                <a16:creationId xmlns:a16="http://schemas.microsoft.com/office/drawing/2014/main" id="{B48207D2-244F-BB4C-8851-64766D9FA6BF}"/>
              </a:ext>
            </a:extLst>
          </p:cNvPr>
          <p:cNvSpPr/>
          <p:nvPr/>
        </p:nvSpPr>
        <p:spPr bwMode="auto">
          <a:xfrm>
            <a:off x="6189033" y="3338750"/>
            <a:ext cx="213756" cy="540329"/>
          </a:xfrm>
          <a:prstGeom prst="downArrow">
            <a:avLst/>
          </a:prstGeom>
          <a:solidFill>
            <a:schemeClr val="tx2">
              <a:lumMod val="20000"/>
              <a:lumOff val="80000"/>
            </a:schemeClr>
          </a:solidFill>
          <a:ln>
            <a:solidFill>
              <a:schemeClr val="accent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21" name="TextBox 20">
            <a:extLst>
              <a:ext uri="{FF2B5EF4-FFF2-40B4-BE49-F238E27FC236}">
                <a16:creationId xmlns:a16="http://schemas.microsoft.com/office/drawing/2014/main" id="{CF8C4052-584B-6E40-BEBF-A9951E119ADC}"/>
              </a:ext>
            </a:extLst>
          </p:cNvPr>
          <p:cNvSpPr txBox="1"/>
          <p:nvPr/>
        </p:nvSpPr>
        <p:spPr>
          <a:xfrm>
            <a:off x="3408055" y="3348119"/>
            <a:ext cx="819070" cy="489365"/>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AEAD</a:t>
            </a:r>
          </a:p>
        </p:txBody>
      </p:sp>
      <p:sp>
        <p:nvSpPr>
          <p:cNvPr id="23" name="TextBox 22">
            <a:extLst>
              <a:ext uri="{FF2B5EF4-FFF2-40B4-BE49-F238E27FC236}">
                <a16:creationId xmlns:a16="http://schemas.microsoft.com/office/drawing/2014/main" id="{E7BEB46D-232D-B741-B46A-C4BD0357955E}"/>
              </a:ext>
            </a:extLst>
          </p:cNvPr>
          <p:cNvSpPr txBox="1"/>
          <p:nvPr/>
        </p:nvSpPr>
        <p:spPr>
          <a:xfrm>
            <a:off x="8386132" y="3264441"/>
            <a:ext cx="1736950" cy="683264"/>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message parsing &amp;</a:t>
            </a:r>
            <a:br>
              <a:rPr kumimoji="0" lang="en-US" sz="1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br>
            <a:r>
              <a:rPr kumimoji="0" lang="en-US" sz="1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formatting</a:t>
            </a:r>
          </a:p>
        </p:txBody>
      </p:sp>
      <p:sp>
        <p:nvSpPr>
          <p:cNvPr id="27" name="Down Arrow 26">
            <a:extLst>
              <a:ext uri="{FF2B5EF4-FFF2-40B4-BE49-F238E27FC236}">
                <a16:creationId xmlns:a16="http://schemas.microsoft.com/office/drawing/2014/main" id="{CBA44494-1035-D448-B011-6184F0478160}"/>
              </a:ext>
            </a:extLst>
          </p:cNvPr>
          <p:cNvSpPr/>
          <p:nvPr/>
        </p:nvSpPr>
        <p:spPr bwMode="auto">
          <a:xfrm>
            <a:off x="4163061" y="4550305"/>
            <a:ext cx="213756" cy="295649"/>
          </a:xfrm>
          <a:prstGeom prst="downArrow">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28" name="Down Arrow 27">
            <a:extLst>
              <a:ext uri="{FF2B5EF4-FFF2-40B4-BE49-F238E27FC236}">
                <a16:creationId xmlns:a16="http://schemas.microsoft.com/office/drawing/2014/main" id="{47C880C3-A157-DD4C-AF0B-86AD4A20354B}"/>
              </a:ext>
            </a:extLst>
          </p:cNvPr>
          <p:cNvSpPr/>
          <p:nvPr/>
        </p:nvSpPr>
        <p:spPr bwMode="auto">
          <a:xfrm>
            <a:off x="6157417" y="4550305"/>
            <a:ext cx="213756" cy="295648"/>
          </a:xfrm>
          <a:prstGeom prst="downArrow">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29" name="Down Arrow 28">
            <a:extLst>
              <a:ext uri="{FF2B5EF4-FFF2-40B4-BE49-F238E27FC236}">
                <a16:creationId xmlns:a16="http://schemas.microsoft.com/office/drawing/2014/main" id="{E7AC5BD8-B27F-8447-BFE8-3499C54EF0A9}"/>
              </a:ext>
            </a:extLst>
          </p:cNvPr>
          <p:cNvSpPr/>
          <p:nvPr/>
        </p:nvSpPr>
        <p:spPr bwMode="auto">
          <a:xfrm rot="16200000">
            <a:off x="5076924" y="5076939"/>
            <a:ext cx="213756" cy="241145"/>
          </a:xfrm>
          <a:prstGeom prst="downArrow">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9E49">
                  <a:lumMod val="50000"/>
                </a:srgbClr>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D22D7837-73E0-2C48-B411-51E44B313EFC}"/>
              </a:ext>
            </a:extLst>
          </p:cNvPr>
          <p:cNvSpPr txBox="1"/>
          <p:nvPr/>
        </p:nvSpPr>
        <p:spPr>
          <a:xfrm>
            <a:off x="9440231" y="3687172"/>
            <a:ext cx="2761343" cy="1120307"/>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parser security,</a:t>
            </a:r>
            <a:br>
              <a:rPr kumimoji="0" lang="en-US" sz="1800" b="1"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br>
            <a:r>
              <a:rPr kumimoji="0" lang="en-US" sz="1800" b="1"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memory safety,</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b="1" dirty="0">
                <a:gradFill>
                  <a:gsLst>
                    <a:gs pos="2917">
                      <a:srgbClr val="525051"/>
                    </a:gs>
                    <a:gs pos="30000">
                      <a:srgbClr val="525051"/>
                    </a:gs>
                  </a:gsLst>
                  <a:lin ang="5400000" scaled="0"/>
                </a:gradFill>
                <a:latin typeface="Segoe UI"/>
              </a:rPr>
              <a:t>functional correctness</a:t>
            </a:r>
            <a:endParaRPr kumimoji="0" lang="en-US" sz="1800" b="1"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endParaRPr>
          </a:p>
        </p:txBody>
      </p:sp>
      <p:sp>
        <p:nvSpPr>
          <p:cNvPr id="32" name="TextBox 31">
            <a:extLst>
              <a:ext uri="{FF2B5EF4-FFF2-40B4-BE49-F238E27FC236}">
                <a16:creationId xmlns:a16="http://schemas.microsoft.com/office/drawing/2014/main" id="{BD68D34A-A111-9544-B4E6-E8AE941FC1E0}"/>
              </a:ext>
            </a:extLst>
          </p:cNvPr>
          <p:cNvSpPr txBox="1"/>
          <p:nvPr/>
        </p:nvSpPr>
        <p:spPr>
          <a:xfrm>
            <a:off x="222161" y="3648701"/>
            <a:ext cx="2994320" cy="1197251"/>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side-channel resistance,</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b="1" dirty="0">
                <a:gradFill>
                  <a:gsLst>
                    <a:gs pos="2917">
                      <a:srgbClr val="525051"/>
                    </a:gs>
                    <a:gs pos="30000">
                      <a:srgbClr val="525051"/>
                    </a:gs>
                  </a:gsLst>
                  <a:lin ang="5400000" scaled="0"/>
                </a:gradFill>
                <a:latin typeface="Segoe UI"/>
              </a:rPr>
              <a:t>memory safety,</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functional correctness</a:t>
            </a:r>
          </a:p>
        </p:txBody>
      </p:sp>
      <p:sp>
        <p:nvSpPr>
          <p:cNvPr id="24" name="Rectangle 23">
            <a:extLst>
              <a:ext uri="{FF2B5EF4-FFF2-40B4-BE49-F238E27FC236}">
                <a16:creationId xmlns:a16="http://schemas.microsoft.com/office/drawing/2014/main" id="{578C3368-616C-4D58-84E9-BE16462C25C3}"/>
              </a:ext>
            </a:extLst>
          </p:cNvPr>
          <p:cNvSpPr/>
          <p:nvPr/>
        </p:nvSpPr>
        <p:spPr bwMode="auto">
          <a:xfrm>
            <a:off x="6057900" y="2693006"/>
            <a:ext cx="3412989" cy="671225"/>
          </a:xfrm>
          <a:prstGeom prst="rect">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BCF2">
                    <a:lumMod val="50000"/>
                  </a:srgbClr>
                </a:solidFill>
                <a:effectLst/>
                <a:uLnTx/>
                <a:uFillTx/>
                <a:latin typeface="Segoe UI"/>
                <a:ea typeface="+mn-ea"/>
                <a:cs typeface="+mn-cs"/>
              </a:rPr>
              <a:t>miTLS</a:t>
            </a:r>
            <a: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t> Handshake</a:t>
            </a:r>
          </a:p>
        </p:txBody>
      </p:sp>
      <p:sp>
        <p:nvSpPr>
          <p:cNvPr id="25" name="Rectangle 24">
            <a:extLst>
              <a:ext uri="{FF2B5EF4-FFF2-40B4-BE49-F238E27FC236}">
                <a16:creationId xmlns:a16="http://schemas.microsoft.com/office/drawing/2014/main" id="{5E6013B4-3B63-4F57-B452-A2A542B224A3}"/>
              </a:ext>
            </a:extLst>
          </p:cNvPr>
          <p:cNvSpPr/>
          <p:nvPr/>
        </p:nvSpPr>
        <p:spPr bwMode="auto">
          <a:xfrm>
            <a:off x="3214633" y="2676894"/>
            <a:ext cx="2063607" cy="671225"/>
          </a:xfrm>
          <a:prstGeom prst="rect">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BCF2">
                    <a:lumMod val="50000"/>
                  </a:srgbClr>
                </a:solidFill>
                <a:effectLst/>
                <a:uLnTx/>
                <a:uFillTx/>
                <a:latin typeface="Segoe UI"/>
                <a:ea typeface="+mn-ea"/>
                <a:cs typeface="+mn-cs"/>
              </a:rPr>
              <a:t>miTLS</a:t>
            </a:r>
            <a: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t> Record</a:t>
            </a:r>
          </a:p>
        </p:txBody>
      </p:sp>
      <p:sp>
        <p:nvSpPr>
          <p:cNvPr id="26" name="Down Arrow 28">
            <a:extLst>
              <a:ext uri="{FF2B5EF4-FFF2-40B4-BE49-F238E27FC236}">
                <a16:creationId xmlns:a16="http://schemas.microsoft.com/office/drawing/2014/main" id="{63FAF680-1D9E-46BD-8D3E-446A5B615561}"/>
              </a:ext>
            </a:extLst>
          </p:cNvPr>
          <p:cNvSpPr/>
          <p:nvPr/>
        </p:nvSpPr>
        <p:spPr bwMode="auto">
          <a:xfrm rot="16200000">
            <a:off x="5545895" y="2653604"/>
            <a:ext cx="244356" cy="779661"/>
          </a:xfrm>
          <a:prstGeom prst="downArrow">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9E49">
                  <a:lumMod val="50000"/>
                </a:srgbClr>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30BC6C71-8EC9-40DD-88D6-142605BC9580}"/>
              </a:ext>
            </a:extLst>
          </p:cNvPr>
          <p:cNvSpPr/>
          <p:nvPr/>
        </p:nvSpPr>
        <p:spPr bwMode="auto">
          <a:xfrm>
            <a:off x="5532558" y="1571560"/>
            <a:ext cx="3938331" cy="671225"/>
          </a:xfrm>
          <a:prstGeom prst="rect">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t>QUIC Transport</a:t>
            </a:r>
          </a:p>
        </p:txBody>
      </p:sp>
      <p:sp>
        <p:nvSpPr>
          <p:cNvPr id="35" name="TextBox 34">
            <a:extLst>
              <a:ext uri="{FF2B5EF4-FFF2-40B4-BE49-F238E27FC236}">
                <a16:creationId xmlns:a16="http://schemas.microsoft.com/office/drawing/2014/main" id="{A62085F5-750A-41C6-9A4E-87CB34C795D8}"/>
              </a:ext>
            </a:extLst>
          </p:cNvPr>
          <p:cNvSpPr txBox="1"/>
          <p:nvPr/>
        </p:nvSpPr>
        <p:spPr>
          <a:xfrm>
            <a:off x="6253923" y="3264441"/>
            <a:ext cx="1981248" cy="747384"/>
          </a:xfrm>
          <a:prstGeom prst="rect">
            <a:avLst/>
          </a:prstGeom>
          <a:noFill/>
        </p:spPr>
        <p:txBody>
          <a:bodyPr wrap="none" lIns="182880" tIns="146304" rIns="182880" bIns="146304" rtlCol="0">
            <a:spAutoFit/>
          </a:bodyPr>
          <a:lstStyle/>
          <a:p>
            <a:pPr lvl="0">
              <a:lnSpc>
                <a:spcPct val="90000"/>
              </a:lnSpc>
              <a:spcAft>
                <a:spcPts val="500"/>
              </a:spcAft>
              <a:defRPr/>
            </a:pPr>
            <a:r>
              <a:rPr lang="en-US" sz="1400" dirty="0">
                <a:gradFill>
                  <a:gsLst>
                    <a:gs pos="2917">
                      <a:srgbClr val="525051"/>
                    </a:gs>
                    <a:gs pos="30000">
                      <a:srgbClr val="525051"/>
                    </a:gs>
                  </a:gsLst>
                  <a:lin ang="5400000" scaled="0"/>
                </a:gradFill>
              </a:rPr>
              <a:t>(EC)DH, Hash, HKDF,</a:t>
            </a:r>
          </a:p>
          <a:p>
            <a:pPr lvl="0">
              <a:lnSpc>
                <a:spcPct val="90000"/>
              </a:lnSpc>
              <a:spcAft>
                <a:spcPts val="500"/>
              </a:spcAft>
              <a:defRPr/>
            </a:pPr>
            <a:r>
              <a:rPr lang="en-US" sz="1400" dirty="0">
                <a:gradFill>
                  <a:gsLst>
                    <a:gs pos="2917">
                      <a:srgbClr val="525051"/>
                    </a:gs>
                    <a:gs pos="30000">
                      <a:srgbClr val="525051"/>
                    </a:gs>
                  </a:gsLst>
                  <a:lin ang="5400000" scaled="0"/>
                </a:gradFill>
              </a:rPr>
              <a:t>HMAC, AEAD, RNG</a:t>
            </a:r>
          </a:p>
        </p:txBody>
      </p:sp>
      <p:sp>
        <p:nvSpPr>
          <p:cNvPr id="36" name="Rectangle 35">
            <a:extLst>
              <a:ext uri="{FF2B5EF4-FFF2-40B4-BE49-F238E27FC236}">
                <a16:creationId xmlns:a16="http://schemas.microsoft.com/office/drawing/2014/main" id="{84853BE5-B949-444D-BB16-9323B0A20EB8}"/>
              </a:ext>
            </a:extLst>
          </p:cNvPr>
          <p:cNvSpPr/>
          <p:nvPr/>
        </p:nvSpPr>
        <p:spPr bwMode="auto">
          <a:xfrm>
            <a:off x="3199870" y="5855972"/>
            <a:ext cx="3953096" cy="671225"/>
          </a:xfrm>
          <a:prstGeom prst="rect">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t>Crypto specs / </a:t>
            </a:r>
            <a:r>
              <a:rPr kumimoji="0" lang="en-US" sz="2000" b="0" i="0" u="none" strike="noStrike" kern="1200" cap="none" spc="0" normalizeH="0" baseline="0" noProof="0" dirty="0" err="1">
                <a:ln>
                  <a:noFill/>
                </a:ln>
                <a:solidFill>
                  <a:srgbClr val="00BCF2">
                    <a:lumMod val="50000"/>
                  </a:srgbClr>
                </a:solidFill>
                <a:effectLst/>
                <a:uLnTx/>
                <a:uFillTx/>
                <a:latin typeface="Segoe UI"/>
                <a:ea typeface="+mn-ea"/>
                <a:cs typeface="+mn-cs"/>
              </a:rPr>
              <a:t>Hacspec</a:t>
            </a:r>
            <a:endPar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endParaRPr>
          </a:p>
        </p:txBody>
      </p:sp>
      <p:sp>
        <p:nvSpPr>
          <p:cNvPr id="37" name="Down Arrow 26">
            <a:extLst>
              <a:ext uri="{FF2B5EF4-FFF2-40B4-BE49-F238E27FC236}">
                <a16:creationId xmlns:a16="http://schemas.microsoft.com/office/drawing/2014/main" id="{F022E098-2E3B-41BF-948A-86EA707D5508}"/>
              </a:ext>
            </a:extLst>
          </p:cNvPr>
          <p:cNvSpPr/>
          <p:nvPr/>
        </p:nvSpPr>
        <p:spPr bwMode="auto">
          <a:xfrm>
            <a:off x="4139558" y="5517179"/>
            <a:ext cx="198994" cy="312816"/>
          </a:xfrm>
          <a:prstGeom prst="downArrow">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38" name="Down Arrow 26">
            <a:extLst>
              <a:ext uri="{FF2B5EF4-FFF2-40B4-BE49-F238E27FC236}">
                <a16:creationId xmlns:a16="http://schemas.microsoft.com/office/drawing/2014/main" id="{C874EB62-88FF-4CEC-9C7D-03455419936B}"/>
              </a:ext>
            </a:extLst>
          </p:cNvPr>
          <p:cNvSpPr/>
          <p:nvPr/>
        </p:nvSpPr>
        <p:spPr bwMode="auto">
          <a:xfrm>
            <a:off x="6157415" y="5517178"/>
            <a:ext cx="245373" cy="321627"/>
          </a:xfrm>
          <a:prstGeom prst="downArrow">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9E49">
                  <a:lumMod val="50000"/>
                </a:srgbClr>
              </a:solidFill>
              <a:effectLst/>
              <a:uLnTx/>
              <a:uFillTx/>
              <a:latin typeface="Segoe UI"/>
              <a:ea typeface="+mn-ea"/>
              <a:cs typeface="+mn-cs"/>
            </a:endParaRPr>
          </a:p>
        </p:txBody>
      </p:sp>
      <p:sp>
        <p:nvSpPr>
          <p:cNvPr id="40" name="TextBox 39">
            <a:extLst>
              <a:ext uri="{FF2B5EF4-FFF2-40B4-BE49-F238E27FC236}">
                <a16:creationId xmlns:a16="http://schemas.microsoft.com/office/drawing/2014/main" id="{2C9AEB78-FB97-4C27-B2F1-FC96D9F06966}"/>
              </a:ext>
            </a:extLst>
          </p:cNvPr>
          <p:cNvSpPr txBox="1"/>
          <p:nvPr/>
        </p:nvSpPr>
        <p:spPr>
          <a:xfrm>
            <a:off x="5716458" y="2224703"/>
            <a:ext cx="1782604" cy="489365"/>
          </a:xfrm>
          <a:prstGeom prst="rect">
            <a:avLst/>
          </a:prstGeom>
          <a:noFill/>
        </p:spPr>
        <p:txBody>
          <a:bodyPr wrap="none" lIns="182880" tIns="146304" rIns="182880" bIns="146304" rtlCol="0">
            <a:sp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Packet encryption</a:t>
            </a:r>
          </a:p>
        </p:txBody>
      </p:sp>
      <p:sp>
        <p:nvSpPr>
          <p:cNvPr id="42" name="Rectangle 41">
            <a:extLst>
              <a:ext uri="{FF2B5EF4-FFF2-40B4-BE49-F238E27FC236}">
                <a16:creationId xmlns:a16="http://schemas.microsoft.com/office/drawing/2014/main" id="{B1385B3A-FD9F-44BF-BDFD-888B28BDBB53}"/>
              </a:ext>
            </a:extLst>
          </p:cNvPr>
          <p:cNvSpPr/>
          <p:nvPr/>
        </p:nvSpPr>
        <p:spPr bwMode="auto">
          <a:xfrm>
            <a:off x="3199792" y="1570285"/>
            <a:ext cx="2104582" cy="671225"/>
          </a:xfrm>
          <a:prstGeom prst="rect">
            <a:avLst/>
          </a:prstGeom>
          <a:solidFill>
            <a:schemeClr val="tx2">
              <a:lumMod val="20000"/>
              <a:lumOff val="80000"/>
            </a:schemeClr>
          </a:solidFill>
          <a:ln>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CF2">
                    <a:lumMod val="50000"/>
                  </a:srgbClr>
                </a:solidFill>
                <a:effectLst/>
                <a:uLnTx/>
                <a:uFillTx/>
                <a:latin typeface="Segoe UI"/>
                <a:ea typeface="+mn-ea"/>
                <a:cs typeface="+mn-cs"/>
              </a:rPr>
              <a:t>TLS Transport</a:t>
            </a:r>
          </a:p>
        </p:txBody>
      </p:sp>
      <p:sp>
        <p:nvSpPr>
          <p:cNvPr id="2" name="Title 1">
            <a:extLst>
              <a:ext uri="{FF2B5EF4-FFF2-40B4-BE49-F238E27FC236}">
                <a16:creationId xmlns:a16="http://schemas.microsoft.com/office/drawing/2014/main" id="{D2822CD7-487E-4E2D-B2D4-8A44B31DE977}"/>
              </a:ext>
            </a:extLst>
          </p:cNvPr>
          <p:cNvSpPr>
            <a:spLocks noGrp="1"/>
          </p:cNvSpPr>
          <p:nvPr>
            <p:ph type="title"/>
          </p:nvPr>
        </p:nvSpPr>
        <p:spPr/>
        <p:txBody>
          <a:bodyPr/>
          <a:lstStyle/>
          <a:p>
            <a:r>
              <a:rPr lang="en-GB" dirty="0" err="1"/>
              <a:t>EverParse</a:t>
            </a:r>
            <a:r>
              <a:rPr lang="en-GB" dirty="0"/>
              <a:t> in Everest</a:t>
            </a:r>
          </a:p>
        </p:txBody>
      </p:sp>
      <p:sp>
        <p:nvSpPr>
          <p:cNvPr id="44" name="TextBox 43">
            <a:extLst>
              <a:ext uri="{FF2B5EF4-FFF2-40B4-BE49-F238E27FC236}">
                <a16:creationId xmlns:a16="http://schemas.microsoft.com/office/drawing/2014/main" id="{A36DB0D5-F106-42FE-B70B-D341A88512C5}"/>
              </a:ext>
            </a:extLst>
          </p:cNvPr>
          <p:cNvSpPr txBox="1"/>
          <p:nvPr/>
        </p:nvSpPr>
        <p:spPr>
          <a:xfrm>
            <a:off x="7666750" y="2218165"/>
            <a:ext cx="1590564" cy="489365"/>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CRYPTO frames</a:t>
            </a:r>
          </a:p>
        </p:txBody>
      </p:sp>
      <p:sp>
        <p:nvSpPr>
          <p:cNvPr id="45" name="TextBox 44">
            <a:extLst>
              <a:ext uri="{FF2B5EF4-FFF2-40B4-BE49-F238E27FC236}">
                <a16:creationId xmlns:a16="http://schemas.microsoft.com/office/drawing/2014/main" id="{93E7B1CD-8C7D-4637-AEAC-BD5527B44D80}"/>
              </a:ext>
            </a:extLst>
          </p:cNvPr>
          <p:cNvSpPr txBox="1"/>
          <p:nvPr/>
        </p:nvSpPr>
        <p:spPr>
          <a:xfrm>
            <a:off x="360659" y="1486617"/>
            <a:ext cx="2972353" cy="7940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Data stream/multi-stream security, …</a:t>
            </a:r>
          </a:p>
        </p:txBody>
      </p:sp>
      <p:sp>
        <p:nvSpPr>
          <p:cNvPr id="46" name="TextBox 45">
            <a:extLst>
              <a:ext uri="{FF2B5EF4-FFF2-40B4-BE49-F238E27FC236}">
                <a16:creationId xmlns:a16="http://schemas.microsoft.com/office/drawing/2014/main" id="{CD2844A1-081B-4F0E-8895-43FE4C1BB2F9}"/>
              </a:ext>
            </a:extLst>
          </p:cNvPr>
          <p:cNvSpPr txBox="1"/>
          <p:nvPr/>
        </p:nvSpPr>
        <p:spPr>
          <a:xfrm>
            <a:off x="9470889" y="2713603"/>
            <a:ext cx="2972353" cy="544765"/>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gradFill>
                  <a:gsLst>
                    <a:gs pos="2917">
                      <a:srgbClr val="525051"/>
                    </a:gs>
                    <a:gs pos="30000">
                      <a:srgbClr val="525051"/>
                    </a:gs>
                  </a:gsLst>
                  <a:lin ang="5400000" scaled="0"/>
                </a:gradFill>
                <a:effectLst/>
                <a:uLnTx/>
                <a:uFillTx/>
                <a:latin typeface="Segoe UI"/>
                <a:ea typeface="+mn-ea"/>
                <a:cs typeface="+mn-cs"/>
              </a:rPr>
              <a:t>Key exchange security</a:t>
            </a:r>
          </a:p>
        </p:txBody>
      </p:sp>
    </p:spTree>
    <p:extLst>
      <p:ext uri="{BB962C8B-B14F-4D97-AF65-F5344CB8AC3E}">
        <p14:creationId xmlns:p14="http://schemas.microsoft.com/office/powerpoint/2010/main" val="29618589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BF52D6-9452-46FD-B76B-CB92680A8285}"/>
              </a:ext>
            </a:extLst>
          </p:cNvPr>
          <p:cNvSpPr/>
          <p:nvPr/>
        </p:nvSpPr>
        <p:spPr>
          <a:xfrm>
            <a:off x="1153297" y="1021662"/>
            <a:ext cx="9885405" cy="1200329"/>
          </a:xfrm>
          <a:prstGeom prst="rect">
            <a:avLst/>
          </a:prstGeom>
        </p:spPr>
        <p:txBody>
          <a:bodyPr wrap="square">
            <a:spAutoFit/>
          </a:bodyPr>
          <a:lstStyle/>
          <a:p>
            <a:pPr algn="ctr"/>
            <a:r>
              <a:rPr lang="en-GB" sz="3600" b="1">
                <a:solidFill>
                  <a:srgbClr val="FF0000"/>
                </a:solidFill>
              </a:rPr>
              <a:t>Verified</a:t>
            </a:r>
            <a:r>
              <a:rPr lang="en-GB" sz="3600"/>
              <a:t> Secure Zero-Copy Parsers for Authenticated Message Formats</a:t>
            </a:r>
          </a:p>
        </p:txBody>
      </p:sp>
      <p:sp>
        <p:nvSpPr>
          <p:cNvPr id="5" name="Oval 4">
            <a:extLst>
              <a:ext uri="{FF2B5EF4-FFF2-40B4-BE49-F238E27FC236}">
                <a16:creationId xmlns:a16="http://schemas.microsoft.com/office/drawing/2014/main" id="{58669CD0-A67A-4E35-9D5B-38456C1D3910}"/>
              </a:ext>
            </a:extLst>
          </p:cNvPr>
          <p:cNvSpPr/>
          <p:nvPr/>
        </p:nvSpPr>
        <p:spPr>
          <a:xfrm>
            <a:off x="864323" y="3737129"/>
            <a:ext cx="1307431" cy="19112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7980F12-D475-486C-97AA-67307BAE0173}"/>
              </a:ext>
            </a:extLst>
          </p:cNvPr>
          <p:cNvSpPr/>
          <p:nvPr/>
        </p:nvSpPr>
        <p:spPr>
          <a:xfrm>
            <a:off x="3141498" y="3129730"/>
            <a:ext cx="2013283"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B34D41C-9D34-407A-B4FD-FD00CD32C9BF}"/>
              </a:ext>
            </a:extLst>
          </p:cNvPr>
          <p:cNvSpPr/>
          <p:nvPr/>
        </p:nvSpPr>
        <p:spPr>
          <a:xfrm>
            <a:off x="3735404" y="4115161"/>
            <a:ext cx="825475" cy="1396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8A5292E-21CD-4837-A629-163D29A6266C}"/>
              </a:ext>
            </a:extLst>
          </p:cNvPr>
          <p:cNvSpPr/>
          <p:nvPr/>
        </p:nvSpPr>
        <p:spPr>
          <a:xfrm>
            <a:off x="3404360" y="3655339"/>
            <a:ext cx="1487561" cy="19930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B001588-DD5E-430D-AB17-DB47EA48E4D7}"/>
              </a:ext>
            </a:extLst>
          </p:cNvPr>
          <p:cNvSpPr/>
          <p:nvPr/>
        </p:nvSpPr>
        <p:spPr>
          <a:xfrm>
            <a:off x="1298543" y="3230223"/>
            <a:ext cx="465220" cy="4251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0EBB8D5-FD0E-417E-A181-D842366276A0}"/>
              </a:ext>
            </a:extLst>
          </p:cNvPr>
          <p:cNvSpPr/>
          <p:nvPr/>
        </p:nvSpPr>
        <p:spPr>
          <a:xfrm>
            <a:off x="1086108" y="4115161"/>
            <a:ext cx="863859" cy="1396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FFD5DB90-000D-4922-8794-8AB775A6C1E3}"/>
              </a:ext>
            </a:extLst>
          </p:cNvPr>
          <p:cNvCxnSpPr>
            <a:cxnSpLocks/>
            <a:endCxn id="7" idx="2"/>
          </p:cNvCxnSpPr>
          <p:nvPr/>
        </p:nvCxnSpPr>
        <p:spPr>
          <a:xfrm>
            <a:off x="2171754" y="4804973"/>
            <a:ext cx="1563650" cy="85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5DACA87-9107-44B6-88FD-7465DA74810C}"/>
              </a:ext>
            </a:extLst>
          </p:cNvPr>
          <p:cNvCxnSpPr>
            <a:cxnSpLocks/>
            <a:stCxn id="6" idx="2"/>
            <a:endCxn id="20" idx="6"/>
          </p:cNvCxnSpPr>
          <p:nvPr/>
        </p:nvCxnSpPr>
        <p:spPr>
          <a:xfrm flipH="1">
            <a:off x="2502676" y="4437162"/>
            <a:ext cx="6388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7BF049A-E3D6-4741-A79C-AB9480C82D5C}"/>
              </a:ext>
            </a:extLst>
          </p:cNvPr>
          <p:cNvSpPr txBox="1"/>
          <p:nvPr/>
        </p:nvSpPr>
        <p:spPr>
          <a:xfrm>
            <a:off x="3703115" y="3244334"/>
            <a:ext cx="968535" cy="369332"/>
          </a:xfrm>
          <a:prstGeom prst="rect">
            <a:avLst/>
          </a:prstGeom>
          <a:noFill/>
        </p:spPr>
        <p:txBody>
          <a:bodyPr wrap="none" rtlCol="0">
            <a:spAutoFit/>
          </a:bodyPr>
          <a:lstStyle/>
          <a:p>
            <a:r>
              <a:rPr lang="en-GB"/>
              <a:t>{0,255}*</a:t>
            </a:r>
          </a:p>
        </p:txBody>
      </p:sp>
      <p:sp>
        <p:nvSpPr>
          <p:cNvPr id="14" name="TextBox 13">
            <a:extLst>
              <a:ext uri="{FF2B5EF4-FFF2-40B4-BE49-F238E27FC236}">
                <a16:creationId xmlns:a16="http://schemas.microsoft.com/office/drawing/2014/main" id="{AB629D67-1C43-4DB7-902D-77ADD69FFD93}"/>
              </a:ext>
            </a:extLst>
          </p:cNvPr>
          <p:cNvSpPr txBox="1"/>
          <p:nvPr/>
        </p:nvSpPr>
        <p:spPr>
          <a:xfrm>
            <a:off x="3891815" y="4610115"/>
            <a:ext cx="696419" cy="369332"/>
          </a:xfrm>
          <a:prstGeom prst="rect">
            <a:avLst/>
          </a:prstGeom>
          <a:noFill/>
        </p:spPr>
        <p:txBody>
          <a:bodyPr wrap="square" rtlCol="0">
            <a:spAutoFit/>
          </a:bodyPr>
          <a:lstStyle/>
          <a:p>
            <a:r>
              <a:rPr lang="en-GB"/>
              <a:t>s(V)</a:t>
            </a:r>
          </a:p>
        </p:txBody>
      </p:sp>
      <p:sp>
        <p:nvSpPr>
          <p:cNvPr id="15" name="TextBox 14">
            <a:extLst>
              <a:ext uri="{FF2B5EF4-FFF2-40B4-BE49-F238E27FC236}">
                <a16:creationId xmlns:a16="http://schemas.microsoft.com/office/drawing/2014/main" id="{4442B212-DADA-4A9A-A460-DA4B9D683B40}"/>
              </a:ext>
            </a:extLst>
          </p:cNvPr>
          <p:cNvSpPr txBox="1"/>
          <p:nvPr/>
        </p:nvSpPr>
        <p:spPr>
          <a:xfrm>
            <a:off x="1368903" y="3765232"/>
            <a:ext cx="298268" cy="369332"/>
          </a:xfrm>
          <a:prstGeom prst="rect">
            <a:avLst/>
          </a:prstGeom>
          <a:noFill/>
        </p:spPr>
        <p:txBody>
          <a:bodyPr wrap="square" rtlCol="0">
            <a:spAutoFit/>
          </a:bodyPr>
          <a:lstStyle/>
          <a:p>
            <a:r>
              <a:rPr lang="en-GB"/>
              <a:t>V</a:t>
            </a:r>
          </a:p>
        </p:txBody>
      </p:sp>
      <p:sp>
        <p:nvSpPr>
          <p:cNvPr id="16" name="TextBox 15">
            <a:extLst>
              <a:ext uri="{FF2B5EF4-FFF2-40B4-BE49-F238E27FC236}">
                <a16:creationId xmlns:a16="http://schemas.microsoft.com/office/drawing/2014/main" id="{ADDD9121-CFC9-4F89-A1AA-01B4FDA49C53}"/>
              </a:ext>
            </a:extLst>
          </p:cNvPr>
          <p:cNvSpPr txBox="1"/>
          <p:nvPr/>
        </p:nvSpPr>
        <p:spPr>
          <a:xfrm>
            <a:off x="1377157" y="3258115"/>
            <a:ext cx="307992" cy="369332"/>
          </a:xfrm>
          <a:prstGeom prst="rect">
            <a:avLst/>
          </a:prstGeom>
          <a:noFill/>
        </p:spPr>
        <p:txBody>
          <a:bodyPr wrap="square" rtlCol="0">
            <a:spAutoFit/>
          </a:bodyPr>
          <a:lstStyle/>
          <a:p>
            <a:r>
              <a:rPr lang="en-GB"/>
              <a:t>⊥</a:t>
            </a:r>
          </a:p>
        </p:txBody>
      </p:sp>
      <p:sp>
        <p:nvSpPr>
          <p:cNvPr id="17" name="TextBox 16">
            <a:extLst>
              <a:ext uri="{FF2B5EF4-FFF2-40B4-BE49-F238E27FC236}">
                <a16:creationId xmlns:a16="http://schemas.microsoft.com/office/drawing/2014/main" id="{EA5E509B-1ADB-43AE-8EEE-147FD254525C}"/>
              </a:ext>
            </a:extLst>
          </p:cNvPr>
          <p:cNvSpPr txBox="1"/>
          <p:nvPr/>
        </p:nvSpPr>
        <p:spPr>
          <a:xfrm>
            <a:off x="2682580" y="4467174"/>
            <a:ext cx="298268" cy="369332"/>
          </a:xfrm>
          <a:prstGeom prst="rect">
            <a:avLst/>
          </a:prstGeom>
          <a:noFill/>
        </p:spPr>
        <p:txBody>
          <a:bodyPr wrap="square" rtlCol="0">
            <a:spAutoFit/>
          </a:bodyPr>
          <a:lstStyle/>
          <a:p>
            <a:r>
              <a:rPr lang="en-GB"/>
              <a:t>s</a:t>
            </a:r>
          </a:p>
        </p:txBody>
      </p:sp>
      <p:sp>
        <p:nvSpPr>
          <p:cNvPr id="18" name="TextBox 17">
            <a:extLst>
              <a:ext uri="{FF2B5EF4-FFF2-40B4-BE49-F238E27FC236}">
                <a16:creationId xmlns:a16="http://schemas.microsoft.com/office/drawing/2014/main" id="{C901EA67-E028-46B1-947A-170F7AD1DD8E}"/>
              </a:ext>
            </a:extLst>
          </p:cNvPr>
          <p:cNvSpPr txBox="1"/>
          <p:nvPr/>
        </p:nvSpPr>
        <p:spPr>
          <a:xfrm>
            <a:off x="2686848" y="4068363"/>
            <a:ext cx="348169" cy="369332"/>
          </a:xfrm>
          <a:prstGeom prst="rect">
            <a:avLst/>
          </a:prstGeom>
          <a:noFill/>
        </p:spPr>
        <p:txBody>
          <a:bodyPr wrap="square" rtlCol="0">
            <a:spAutoFit/>
          </a:bodyPr>
          <a:lstStyle/>
          <a:p>
            <a:r>
              <a:rPr lang="en-GB"/>
              <a:t>p</a:t>
            </a:r>
          </a:p>
        </p:txBody>
      </p:sp>
      <p:sp>
        <p:nvSpPr>
          <p:cNvPr id="19" name="TextBox 18">
            <a:extLst>
              <a:ext uri="{FF2B5EF4-FFF2-40B4-BE49-F238E27FC236}">
                <a16:creationId xmlns:a16="http://schemas.microsoft.com/office/drawing/2014/main" id="{2B54D35B-EC10-4D8C-B502-CB18972A93AF}"/>
              </a:ext>
            </a:extLst>
          </p:cNvPr>
          <p:cNvSpPr txBox="1"/>
          <p:nvPr/>
        </p:nvSpPr>
        <p:spPr>
          <a:xfrm>
            <a:off x="3775504" y="3737129"/>
            <a:ext cx="823758" cy="369332"/>
          </a:xfrm>
          <a:prstGeom prst="rect">
            <a:avLst/>
          </a:prstGeom>
          <a:noFill/>
        </p:spPr>
        <p:txBody>
          <a:bodyPr wrap="square" rtlCol="0">
            <a:spAutoFit/>
          </a:bodyPr>
          <a:lstStyle/>
          <a:p>
            <a:r>
              <a:rPr lang="en-GB"/>
              <a:t>p⁻¹(V)</a:t>
            </a:r>
          </a:p>
        </p:txBody>
      </p:sp>
      <p:sp>
        <p:nvSpPr>
          <p:cNvPr id="20" name="Oval 19">
            <a:extLst>
              <a:ext uri="{FF2B5EF4-FFF2-40B4-BE49-F238E27FC236}">
                <a16:creationId xmlns:a16="http://schemas.microsoft.com/office/drawing/2014/main" id="{E228CF64-56CE-40A9-B874-0FA2F1914B76}"/>
              </a:ext>
            </a:extLst>
          </p:cNvPr>
          <p:cNvSpPr/>
          <p:nvPr/>
        </p:nvSpPr>
        <p:spPr>
          <a:xfrm>
            <a:off x="559631" y="3129730"/>
            <a:ext cx="1943045"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FB13162-C8F9-4D56-9027-E5E7A598768A}"/>
              </a:ext>
            </a:extLst>
          </p:cNvPr>
          <p:cNvSpPr txBox="1"/>
          <p:nvPr/>
        </p:nvSpPr>
        <p:spPr>
          <a:xfrm>
            <a:off x="1049104" y="4598150"/>
            <a:ext cx="1012281" cy="369332"/>
          </a:xfrm>
          <a:prstGeom prst="rect">
            <a:avLst/>
          </a:prstGeom>
          <a:noFill/>
        </p:spPr>
        <p:txBody>
          <a:bodyPr wrap="square" rtlCol="0">
            <a:spAutoFit/>
          </a:bodyPr>
          <a:lstStyle/>
          <a:p>
            <a:r>
              <a:rPr lang="en-GB"/>
              <a:t>p·p⁻¹(V)</a:t>
            </a:r>
          </a:p>
        </p:txBody>
      </p:sp>
      <p:sp>
        <p:nvSpPr>
          <p:cNvPr id="22" name="TextBox 21">
            <a:extLst>
              <a:ext uri="{FF2B5EF4-FFF2-40B4-BE49-F238E27FC236}">
                <a16:creationId xmlns:a16="http://schemas.microsoft.com/office/drawing/2014/main" id="{DE1D03D9-86EC-4DDC-9278-FF6B23E10AB1}"/>
              </a:ext>
            </a:extLst>
          </p:cNvPr>
          <p:cNvSpPr txBox="1"/>
          <p:nvPr/>
        </p:nvSpPr>
        <p:spPr>
          <a:xfrm>
            <a:off x="5485825" y="2991293"/>
            <a:ext cx="6441989" cy="2520690"/>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rPr>
              <a:t>A serializer s maps a message m in V into a sequence of bytes</a:t>
            </a:r>
          </a:p>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rPr>
              <a:t>A parser p maps a sequence of bytes to either a message in V, or to an error </a:t>
            </a:r>
            <a:r>
              <a:rPr lang="en-GB" sz="2400" dirty="0"/>
              <a:t>⊥</a:t>
            </a:r>
          </a:p>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rPr>
              <a:t>Applications rely on </a:t>
            </a:r>
            <a:r>
              <a:rPr lang="en-GB" sz="2400" b="1" dirty="0">
                <a:gradFill>
                  <a:gsLst>
                    <a:gs pos="2917">
                      <a:schemeClr val="tx1"/>
                    </a:gs>
                    <a:gs pos="30000">
                      <a:schemeClr val="tx1"/>
                    </a:gs>
                  </a:gsLst>
                  <a:lin ang="5400000" scaled="0"/>
                </a:gradFill>
              </a:rPr>
              <a:t>parser correctness</a:t>
            </a:r>
            <a:r>
              <a:rPr lang="en-GB" sz="2400" dirty="0">
                <a:gradFill>
                  <a:gsLst>
                    <a:gs pos="2917">
                      <a:schemeClr val="tx1"/>
                    </a:gs>
                    <a:gs pos="30000">
                      <a:schemeClr val="tx1"/>
                    </a:gs>
                  </a:gsLst>
                  <a:lin ang="5400000" scaled="0"/>
                </a:gradFill>
              </a:rPr>
              <a:t>:</a:t>
            </a:r>
          </a:p>
          <a:p>
            <a:pPr algn="ctr">
              <a:lnSpc>
                <a:spcPct val="90000"/>
              </a:lnSpc>
              <a:spcAft>
                <a:spcPts val="600"/>
              </a:spcAft>
            </a:pPr>
            <a:r>
              <a:rPr lang="en-GB" dirty="0"/>
              <a:t>∀ </a:t>
            </a:r>
            <a:r>
              <a:rPr lang="en-GB" sz="2400" dirty="0">
                <a:gradFill>
                  <a:gsLst>
                    <a:gs pos="2917">
                      <a:schemeClr val="tx1"/>
                    </a:gs>
                    <a:gs pos="30000">
                      <a:schemeClr val="tx1"/>
                    </a:gs>
                  </a:gsLst>
                  <a:lin ang="5400000" scaled="0"/>
                </a:gradFill>
              </a:rPr>
              <a:t>m </a:t>
            </a:r>
            <a:r>
              <a:rPr lang="en-GB" dirty="0"/>
              <a:t>∈ </a:t>
            </a:r>
            <a:r>
              <a:rPr lang="en-GB" sz="2400" dirty="0">
                <a:gradFill>
                  <a:gsLst>
                    <a:gs pos="2917">
                      <a:schemeClr val="tx1"/>
                    </a:gs>
                    <a:gs pos="30000">
                      <a:schemeClr val="tx1"/>
                    </a:gs>
                  </a:gsLst>
                  <a:lin ang="5400000" scaled="0"/>
                </a:gradFill>
              </a:rPr>
              <a:t>V, p(s(m)) = m</a:t>
            </a:r>
          </a:p>
        </p:txBody>
      </p:sp>
    </p:spTree>
    <p:extLst>
      <p:ext uri="{BB962C8B-B14F-4D97-AF65-F5344CB8AC3E}">
        <p14:creationId xmlns:p14="http://schemas.microsoft.com/office/powerpoint/2010/main" val="3546553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B290E-E546-4794-A69A-D0D2821019EE}"/>
              </a:ext>
            </a:extLst>
          </p:cNvPr>
          <p:cNvSpPr>
            <a:spLocks noGrp="1"/>
          </p:cNvSpPr>
          <p:nvPr>
            <p:ph type="title"/>
          </p:nvPr>
        </p:nvSpPr>
        <p:spPr/>
        <p:txBody>
          <a:bodyPr/>
          <a:lstStyle/>
          <a:p>
            <a:r>
              <a:rPr lang="en-GB" dirty="0" err="1"/>
              <a:t>EverParse</a:t>
            </a:r>
            <a:r>
              <a:rPr lang="en-GB" dirty="0"/>
              <a:t> in Everest</a:t>
            </a:r>
          </a:p>
        </p:txBody>
      </p:sp>
      <p:sp>
        <p:nvSpPr>
          <p:cNvPr id="5" name="Content Placeholder 4">
            <a:extLst>
              <a:ext uri="{FF2B5EF4-FFF2-40B4-BE49-F238E27FC236}">
                <a16:creationId xmlns:a16="http://schemas.microsoft.com/office/drawing/2014/main" id="{085A1CB1-5110-4801-8AF6-486DC1608CBA}"/>
              </a:ext>
            </a:extLst>
          </p:cNvPr>
          <p:cNvSpPr>
            <a:spLocks noGrp="1"/>
          </p:cNvSpPr>
          <p:nvPr>
            <p:ph sz="quarter" idx="10"/>
          </p:nvPr>
        </p:nvSpPr>
        <p:spPr>
          <a:xfrm>
            <a:off x="164135" y="1624947"/>
            <a:ext cx="7271933" cy="4890954"/>
          </a:xfrm>
        </p:spPr>
        <p:txBody>
          <a:bodyPr/>
          <a:lstStyle/>
          <a:p>
            <a:r>
              <a:rPr lang="en-GB" dirty="0"/>
              <a:t>Message processing is a large portion of the </a:t>
            </a:r>
            <a:r>
              <a:rPr lang="en-GB" dirty="0" err="1"/>
              <a:t>miTLS</a:t>
            </a:r>
            <a:r>
              <a:rPr lang="en-GB" dirty="0"/>
              <a:t> codebase</a:t>
            </a:r>
          </a:p>
          <a:p>
            <a:r>
              <a:rPr lang="en-GB" dirty="0"/>
              <a:t>This code is repetitive and incredibly tedious to verify</a:t>
            </a:r>
          </a:p>
          <a:p>
            <a:r>
              <a:rPr lang="en-GB" dirty="0"/>
              <a:t>Inefficient heap allocations during parsing is a major obstacle to deployment </a:t>
            </a:r>
          </a:p>
          <a:p>
            <a:endParaRPr lang="en-GB" dirty="0"/>
          </a:p>
        </p:txBody>
      </p:sp>
      <p:graphicFrame>
        <p:nvGraphicFramePr>
          <p:cNvPr id="6" name="Chart 5">
            <a:extLst>
              <a:ext uri="{FF2B5EF4-FFF2-40B4-BE49-F238E27FC236}">
                <a16:creationId xmlns:a16="http://schemas.microsoft.com/office/drawing/2014/main" id="{9F8C2946-90F7-4912-BF29-FCBE8D5D115B}"/>
              </a:ext>
            </a:extLst>
          </p:cNvPr>
          <p:cNvGraphicFramePr>
            <a:graphicFrameLocks/>
          </p:cNvGraphicFramePr>
          <p:nvPr>
            <p:extLst>
              <p:ext uri="{D42A27DB-BD31-4B8C-83A1-F6EECF244321}">
                <p14:modId xmlns:p14="http://schemas.microsoft.com/office/powerpoint/2010/main" val="380569367"/>
              </p:ext>
            </p:extLst>
          </p:nvPr>
        </p:nvGraphicFramePr>
        <p:xfrm>
          <a:off x="6374524" y="630621"/>
          <a:ext cx="6153807" cy="302172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C9F01A2E-2BD9-4047-9C0C-1714DBD7E3D2}"/>
              </a:ext>
            </a:extLst>
          </p:cNvPr>
          <p:cNvPicPr>
            <a:picLocks noChangeAspect="1"/>
          </p:cNvPicPr>
          <p:nvPr/>
        </p:nvPicPr>
        <p:blipFill>
          <a:blip r:embed="rId3"/>
          <a:stretch>
            <a:fillRect/>
          </a:stretch>
        </p:blipFill>
        <p:spPr>
          <a:xfrm>
            <a:off x="7605033" y="3652345"/>
            <a:ext cx="4120924" cy="2863556"/>
          </a:xfrm>
          <a:prstGeom prst="rect">
            <a:avLst/>
          </a:prstGeom>
        </p:spPr>
      </p:pic>
    </p:spTree>
    <p:extLst>
      <p:ext uri="{BB962C8B-B14F-4D97-AF65-F5344CB8AC3E}">
        <p14:creationId xmlns:p14="http://schemas.microsoft.com/office/powerpoint/2010/main" val="1327936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6FBE-729B-4C5F-82D3-7809E5FFD5B9}"/>
              </a:ext>
            </a:extLst>
          </p:cNvPr>
          <p:cNvSpPr>
            <a:spLocks noGrp="1"/>
          </p:cNvSpPr>
          <p:nvPr>
            <p:ph type="title"/>
          </p:nvPr>
        </p:nvSpPr>
        <p:spPr/>
        <p:txBody>
          <a:bodyPr/>
          <a:lstStyle/>
          <a:p>
            <a:r>
              <a:rPr lang="en-GB"/>
              <a:t>TLS Difficulties</a:t>
            </a:r>
          </a:p>
        </p:txBody>
      </p:sp>
      <p:sp>
        <p:nvSpPr>
          <p:cNvPr id="6" name="TextBox 5">
            <a:extLst>
              <a:ext uri="{FF2B5EF4-FFF2-40B4-BE49-F238E27FC236}">
                <a16:creationId xmlns:a16="http://schemas.microsoft.com/office/drawing/2014/main" id="{9F3A6FE9-493E-4AD8-A545-5F73FA344C5D}"/>
              </a:ext>
            </a:extLst>
          </p:cNvPr>
          <p:cNvSpPr txBox="1"/>
          <p:nvPr/>
        </p:nvSpPr>
        <p:spPr>
          <a:xfrm>
            <a:off x="945502" y="1635967"/>
            <a:ext cx="9917395" cy="3902607"/>
          </a:xfrm>
          <a:prstGeom prst="rect">
            <a:avLst/>
          </a:prstGeom>
          <a:noFill/>
        </p:spPr>
        <p:txBody>
          <a:bodyPr wrap="none" lIns="182880" tIns="146304" rIns="182880" bIns="146304" rtlCol="0">
            <a:spAutoFit/>
          </a:bodyPr>
          <a:lstStyle/>
          <a:p>
            <a:pPr>
              <a:lnSpc>
                <a:spcPct val="90000"/>
              </a:lnSpc>
              <a:spcAft>
                <a:spcPts val="600"/>
              </a:spcAft>
            </a:pPr>
            <a:r>
              <a:rPr lang="en-GB" sz="2400">
                <a:gradFill>
                  <a:gsLst>
                    <a:gs pos="2917">
                      <a:schemeClr val="tx1"/>
                    </a:gs>
                    <a:gs pos="30000">
                      <a:schemeClr val="tx1"/>
                    </a:gs>
                  </a:gsLst>
                  <a:lin ang="5400000" scaled="0"/>
                </a:gradFill>
              </a:rPr>
              <a:t>struct {</a:t>
            </a:r>
          </a:p>
          <a:p>
            <a:pPr>
              <a:lnSpc>
                <a:spcPct val="90000"/>
              </a:lnSpc>
              <a:spcAft>
                <a:spcPts val="600"/>
              </a:spcAft>
            </a:pPr>
            <a:r>
              <a:rPr lang="en-GB" sz="2400">
                <a:gradFill>
                  <a:gsLst>
                    <a:gs pos="2917">
                      <a:schemeClr val="tx1"/>
                    </a:gs>
                    <a:gs pos="30000">
                      <a:schemeClr val="tx1"/>
                    </a:gs>
                  </a:gsLst>
                  <a:lin ang="5400000" scaled="0"/>
                </a:gradFill>
              </a:rPr>
              <a:t>  select (</a:t>
            </a:r>
            <a:r>
              <a:rPr lang="en-GB" sz="2400" err="1">
                <a:gradFill>
                  <a:gsLst>
                    <a:gs pos="2917">
                      <a:schemeClr val="tx1"/>
                    </a:gs>
                    <a:gs pos="30000">
                      <a:schemeClr val="tx1"/>
                    </a:gs>
                  </a:gsLst>
                  <a:lin ang="5400000" scaled="0"/>
                </a:gradFill>
              </a:rPr>
              <a:t>kex</a:t>
            </a:r>
            <a:r>
              <a:rPr lang="en-GB" sz="2400">
                <a:gradFill>
                  <a:gsLst>
                    <a:gs pos="2917">
                      <a:schemeClr val="tx1"/>
                    </a:gs>
                    <a:gs pos="30000">
                      <a:schemeClr val="tx1"/>
                    </a:gs>
                  </a:gsLst>
                  <a:lin ang="5400000" scaled="0"/>
                </a:gradFill>
              </a:rPr>
              <a:t>) {</a:t>
            </a:r>
          </a:p>
          <a:p>
            <a:pPr>
              <a:lnSpc>
                <a:spcPct val="90000"/>
              </a:lnSpc>
              <a:spcAft>
                <a:spcPts val="600"/>
              </a:spcAft>
            </a:pPr>
            <a:r>
              <a:rPr lang="en-GB" sz="2400">
                <a:gradFill>
                  <a:gsLst>
                    <a:gs pos="2917">
                      <a:schemeClr val="tx1"/>
                    </a:gs>
                    <a:gs pos="30000">
                      <a:schemeClr val="tx1"/>
                    </a:gs>
                  </a:gsLst>
                  <a:lin ang="5400000" scaled="0"/>
                </a:gradFill>
              </a:rPr>
              <a:t>    case </a:t>
            </a:r>
            <a:r>
              <a:rPr lang="en-GB" sz="2400" err="1">
                <a:gradFill>
                  <a:gsLst>
                    <a:gs pos="2917">
                      <a:schemeClr val="tx1"/>
                    </a:gs>
                    <a:gs pos="30000">
                      <a:schemeClr val="tx1"/>
                    </a:gs>
                  </a:gsLst>
                  <a:lin ang="5400000" scaled="0"/>
                </a:gradFill>
              </a:rPr>
              <a:t>dh_anon</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DHAnonServerKeyExchange</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case </a:t>
            </a:r>
            <a:r>
              <a:rPr lang="en-GB" sz="2400" err="1">
                <a:gradFill>
                  <a:gsLst>
                    <a:gs pos="2917">
                      <a:schemeClr val="tx1"/>
                    </a:gs>
                    <a:gs pos="30000">
                      <a:schemeClr val="tx1"/>
                    </a:gs>
                  </a:gsLst>
                  <a:lin ang="5400000" scaled="0"/>
                </a:gradFill>
              </a:rPr>
              <a:t>dhe</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SignedDHKeyExchange</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case </a:t>
            </a:r>
            <a:r>
              <a:rPr lang="en-GB" sz="2400" err="1">
                <a:gradFill>
                  <a:gsLst>
                    <a:gs pos="2917">
                      <a:schemeClr val="tx1"/>
                    </a:gs>
                    <a:gs pos="30000">
                      <a:schemeClr val="tx1"/>
                    </a:gs>
                  </a:gsLst>
                  <a:lin ang="5400000" scaled="0"/>
                </a:gradFill>
              </a:rPr>
              <a:t>ecdhe</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SignedECDHKeyExchange</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 Force a parsing error if handshake tries to parse SKE in RSA </a:t>
            </a:r>
            <a:r>
              <a:rPr lang="en-GB" sz="2400" err="1">
                <a:gradFill>
                  <a:gsLst>
                    <a:gs pos="2917">
                      <a:schemeClr val="tx1"/>
                    </a:gs>
                    <a:gs pos="30000">
                      <a:schemeClr val="tx1"/>
                    </a:gs>
                  </a:gsLst>
                  <a:lin ang="5400000" scaled="0"/>
                </a:gradFill>
              </a:rPr>
              <a:t>kex</a:t>
            </a:r>
            <a:r>
              <a:rPr lang="en-GB" sz="2400">
                <a:gradFill>
                  <a:gsLst>
                    <a:gs pos="2917">
                      <a:schemeClr val="tx1"/>
                    </a:gs>
                    <a:gs pos="30000">
                      <a:schemeClr val="tx1"/>
                    </a:gs>
                  </a:gsLst>
                  <a:lin ang="5400000" scaled="0"/>
                </a:gradFill>
              </a:rPr>
              <a:t> */</a:t>
            </a:r>
          </a:p>
          <a:p>
            <a:pPr>
              <a:lnSpc>
                <a:spcPct val="90000"/>
              </a:lnSpc>
              <a:spcAft>
                <a:spcPts val="600"/>
              </a:spcAft>
            </a:pPr>
            <a:r>
              <a:rPr lang="en-GB" sz="2400">
                <a:gradFill>
                  <a:gsLst>
                    <a:gs pos="2917">
                      <a:schemeClr val="tx1"/>
                    </a:gs>
                    <a:gs pos="30000">
                      <a:schemeClr val="tx1"/>
                    </a:gs>
                  </a:gsLst>
                  <a:lin ang="5400000" scaled="0"/>
                </a:gradFill>
              </a:rPr>
              <a:t>    case </a:t>
            </a:r>
            <a:r>
              <a:rPr lang="en-GB" sz="2400" err="1">
                <a:gradFill>
                  <a:gsLst>
                    <a:gs pos="2917">
                      <a:schemeClr val="tx1"/>
                    </a:gs>
                    <a:gs pos="30000">
                      <a:schemeClr val="tx1"/>
                    </a:gs>
                  </a:gsLst>
                  <a:lin ang="5400000" scaled="0"/>
                </a:gradFill>
              </a:rPr>
              <a:t>rsa</a:t>
            </a:r>
            <a:r>
              <a:rPr lang="en-GB" sz="2400">
                <a:gradFill>
                  <a:gsLst>
                    <a:gs pos="2917">
                      <a:schemeClr val="tx1"/>
                    </a:gs>
                    <a:gs pos="30000">
                      <a:schemeClr val="tx1"/>
                    </a:gs>
                  </a:gsLst>
                  <a:lin ang="5400000" scaled="0"/>
                </a:gradFill>
              </a:rPr>
              <a:t>: Fail;</a:t>
            </a:r>
          </a:p>
          <a:p>
            <a:pPr>
              <a:lnSpc>
                <a:spcPct val="90000"/>
              </a:lnSpc>
              <a:spcAft>
                <a:spcPts val="600"/>
              </a:spcAft>
            </a:pPr>
            <a:r>
              <a:rPr lang="en-GB" sz="2400">
                <a:gradFill>
                  <a:gsLst>
                    <a:gs pos="2917">
                      <a:schemeClr val="tx1"/>
                    </a:gs>
                    <a:gs pos="30000">
                      <a:schemeClr val="tx1"/>
                    </a:gs>
                  </a:gsLst>
                  <a:lin ang="5400000" scaled="0"/>
                </a:gradFill>
              </a:rPr>
              <a:t>  } </a:t>
            </a:r>
            <a:r>
              <a:rPr lang="en-GB" sz="2400" err="1">
                <a:gradFill>
                  <a:gsLst>
                    <a:gs pos="2917">
                      <a:schemeClr val="tx1"/>
                    </a:gs>
                    <a:gs pos="30000">
                      <a:schemeClr val="tx1"/>
                    </a:gs>
                  </a:gsLst>
                  <a:lin ang="5400000" scaled="0"/>
                </a:gradFill>
              </a:rPr>
              <a:t>ske</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key_exchange</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ServerKeyExchange</a:t>
            </a:r>
            <a:r>
              <a:rPr lang="en-GB" sz="240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41936819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6FBE-729B-4C5F-82D3-7809E5FFD5B9}"/>
              </a:ext>
            </a:extLst>
          </p:cNvPr>
          <p:cNvSpPr>
            <a:spLocks noGrp="1"/>
          </p:cNvSpPr>
          <p:nvPr>
            <p:ph type="title"/>
          </p:nvPr>
        </p:nvSpPr>
        <p:spPr/>
        <p:txBody>
          <a:bodyPr/>
          <a:lstStyle/>
          <a:p>
            <a:r>
              <a:rPr lang="en-GB"/>
              <a:t>TLS Difficulties</a:t>
            </a:r>
          </a:p>
        </p:txBody>
      </p:sp>
      <p:sp>
        <p:nvSpPr>
          <p:cNvPr id="6" name="TextBox 5">
            <a:extLst>
              <a:ext uri="{FF2B5EF4-FFF2-40B4-BE49-F238E27FC236}">
                <a16:creationId xmlns:a16="http://schemas.microsoft.com/office/drawing/2014/main" id="{9F3A6FE9-493E-4AD8-A545-5F73FA344C5D}"/>
              </a:ext>
            </a:extLst>
          </p:cNvPr>
          <p:cNvSpPr txBox="1"/>
          <p:nvPr/>
        </p:nvSpPr>
        <p:spPr>
          <a:xfrm>
            <a:off x="945502" y="1635967"/>
            <a:ext cx="9917395" cy="4311950"/>
          </a:xfrm>
          <a:prstGeom prst="rect">
            <a:avLst/>
          </a:prstGeom>
          <a:noFill/>
        </p:spPr>
        <p:txBody>
          <a:bodyPr wrap="none" lIns="182880" tIns="146304" rIns="182880" bIns="146304" rtlCol="0">
            <a:spAutoFit/>
          </a:bodyPr>
          <a:lstStyle/>
          <a:p>
            <a:pPr>
              <a:lnSpc>
                <a:spcPct val="90000"/>
              </a:lnSpc>
              <a:spcAft>
                <a:spcPts val="600"/>
              </a:spcAft>
            </a:pPr>
            <a:r>
              <a:rPr lang="en-GB" sz="2400">
                <a:gradFill>
                  <a:gsLst>
                    <a:gs pos="2917">
                      <a:schemeClr val="tx1"/>
                    </a:gs>
                    <a:gs pos="30000">
                      <a:schemeClr val="tx1"/>
                    </a:gs>
                  </a:gsLst>
                  <a:lin ang="5400000" scaled="0"/>
                </a:gradFill>
              </a:rPr>
              <a:t>struct {</a:t>
            </a:r>
          </a:p>
          <a:p>
            <a:pPr>
              <a:lnSpc>
                <a:spcPct val="90000"/>
              </a:lnSpc>
              <a:spcAft>
                <a:spcPts val="600"/>
              </a:spcAft>
            </a:pPr>
            <a:r>
              <a:rPr lang="en-GB" sz="2400">
                <a:gradFill>
                  <a:gsLst>
                    <a:gs pos="2917">
                      <a:schemeClr val="tx1"/>
                    </a:gs>
                    <a:gs pos="30000">
                      <a:schemeClr val="tx1"/>
                    </a:gs>
                  </a:gsLst>
                  <a:lin ang="5400000" scaled="0"/>
                </a:gradFill>
              </a:rPr>
              <a:t>  </a:t>
            </a:r>
            <a:r>
              <a:rPr lang="en-GB" sz="2400" b="1">
                <a:solidFill>
                  <a:srgbClr val="FF0000"/>
                </a:solidFill>
              </a:rPr>
              <a:t>/*@implicit*/ </a:t>
            </a:r>
            <a:r>
              <a:rPr lang="en-GB" sz="2400" err="1">
                <a:gradFill>
                  <a:gsLst>
                    <a:gs pos="2917">
                      <a:schemeClr val="tx1"/>
                    </a:gs>
                    <a:gs pos="30000">
                      <a:schemeClr val="tx1"/>
                    </a:gs>
                  </a:gsLst>
                  <a:lin ang="5400000" scaled="0"/>
                </a:gradFill>
              </a:rPr>
              <a:t>KeyExchangeAlgorithm</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kex</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select (</a:t>
            </a:r>
            <a:r>
              <a:rPr lang="en-GB" sz="2400" err="1">
                <a:gradFill>
                  <a:gsLst>
                    <a:gs pos="2917">
                      <a:schemeClr val="tx1"/>
                    </a:gs>
                    <a:gs pos="30000">
                      <a:schemeClr val="tx1"/>
                    </a:gs>
                  </a:gsLst>
                  <a:lin ang="5400000" scaled="0"/>
                </a:gradFill>
              </a:rPr>
              <a:t>kex</a:t>
            </a:r>
            <a:r>
              <a:rPr lang="en-GB" sz="2400">
                <a:gradFill>
                  <a:gsLst>
                    <a:gs pos="2917">
                      <a:schemeClr val="tx1"/>
                    </a:gs>
                    <a:gs pos="30000">
                      <a:schemeClr val="tx1"/>
                    </a:gs>
                  </a:gsLst>
                  <a:lin ang="5400000" scaled="0"/>
                </a:gradFill>
              </a:rPr>
              <a:t>) {</a:t>
            </a:r>
          </a:p>
          <a:p>
            <a:pPr>
              <a:lnSpc>
                <a:spcPct val="90000"/>
              </a:lnSpc>
              <a:spcAft>
                <a:spcPts val="600"/>
              </a:spcAft>
            </a:pPr>
            <a:r>
              <a:rPr lang="en-GB" sz="2400">
                <a:gradFill>
                  <a:gsLst>
                    <a:gs pos="2917">
                      <a:schemeClr val="tx1"/>
                    </a:gs>
                    <a:gs pos="30000">
                      <a:schemeClr val="tx1"/>
                    </a:gs>
                  </a:gsLst>
                  <a:lin ang="5400000" scaled="0"/>
                </a:gradFill>
              </a:rPr>
              <a:t>    case </a:t>
            </a:r>
            <a:r>
              <a:rPr lang="en-GB" sz="2400" err="1">
                <a:gradFill>
                  <a:gsLst>
                    <a:gs pos="2917">
                      <a:schemeClr val="tx1"/>
                    </a:gs>
                    <a:gs pos="30000">
                      <a:schemeClr val="tx1"/>
                    </a:gs>
                  </a:gsLst>
                  <a:lin ang="5400000" scaled="0"/>
                </a:gradFill>
              </a:rPr>
              <a:t>dh_anon</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DHAnonServerKeyExchange</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case </a:t>
            </a:r>
            <a:r>
              <a:rPr lang="en-GB" sz="2400" err="1">
                <a:gradFill>
                  <a:gsLst>
                    <a:gs pos="2917">
                      <a:schemeClr val="tx1"/>
                    </a:gs>
                    <a:gs pos="30000">
                      <a:schemeClr val="tx1"/>
                    </a:gs>
                  </a:gsLst>
                  <a:lin ang="5400000" scaled="0"/>
                </a:gradFill>
              </a:rPr>
              <a:t>dhe</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SignedDHKeyExchange</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case </a:t>
            </a:r>
            <a:r>
              <a:rPr lang="en-GB" sz="2400" err="1">
                <a:gradFill>
                  <a:gsLst>
                    <a:gs pos="2917">
                      <a:schemeClr val="tx1"/>
                    </a:gs>
                    <a:gs pos="30000">
                      <a:schemeClr val="tx1"/>
                    </a:gs>
                  </a:gsLst>
                  <a:lin ang="5400000" scaled="0"/>
                </a:gradFill>
              </a:rPr>
              <a:t>ecdhe</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SignedECDHKeyExchange</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 Force a parsing error if handshake tries to parse SKE in RSA </a:t>
            </a:r>
            <a:r>
              <a:rPr lang="en-GB" sz="2400" err="1">
                <a:gradFill>
                  <a:gsLst>
                    <a:gs pos="2917">
                      <a:schemeClr val="tx1"/>
                    </a:gs>
                    <a:gs pos="30000">
                      <a:schemeClr val="tx1"/>
                    </a:gs>
                  </a:gsLst>
                  <a:lin ang="5400000" scaled="0"/>
                </a:gradFill>
              </a:rPr>
              <a:t>kex</a:t>
            </a:r>
            <a:r>
              <a:rPr lang="en-GB" sz="2400">
                <a:gradFill>
                  <a:gsLst>
                    <a:gs pos="2917">
                      <a:schemeClr val="tx1"/>
                    </a:gs>
                    <a:gs pos="30000">
                      <a:schemeClr val="tx1"/>
                    </a:gs>
                  </a:gsLst>
                  <a:lin ang="5400000" scaled="0"/>
                </a:gradFill>
              </a:rPr>
              <a:t> */</a:t>
            </a:r>
          </a:p>
          <a:p>
            <a:pPr>
              <a:lnSpc>
                <a:spcPct val="90000"/>
              </a:lnSpc>
              <a:spcAft>
                <a:spcPts val="600"/>
              </a:spcAft>
            </a:pPr>
            <a:r>
              <a:rPr lang="en-GB" sz="2400">
                <a:gradFill>
                  <a:gsLst>
                    <a:gs pos="2917">
                      <a:schemeClr val="tx1"/>
                    </a:gs>
                    <a:gs pos="30000">
                      <a:schemeClr val="tx1"/>
                    </a:gs>
                  </a:gsLst>
                  <a:lin ang="5400000" scaled="0"/>
                </a:gradFill>
              </a:rPr>
              <a:t>    case </a:t>
            </a:r>
            <a:r>
              <a:rPr lang="en-GB" sz="2400" err="1">
                <a:gradFill>
                  <a:gsLst>
                    <a:gs pos="2917">
                      <a:schemeClr val="tx1"/>
                    </a:gs>
                    <a:gs pos="30000">
                      <a:schemeClr val="tx1"/>
                    </a:gs>
                  </a:gsLst>
                  <a:lin ang="5400000" scaled="0"/>
                </a:gradFill>
              </a:rPr>
              <a:t>rsa</a:t>
            </a:r>
            <a:r>
              <a:rPr lang="en-GB" sz="2400">
                <a:gradFill>
                  <a:gsLst>
                    <a:gs pos="2917">
                      <a:schemeClr val="tx1"/>
                    </a:gs>
                    <a:gs pos="30000">
                      <a:schemeClr val="tx1"/>
                    </a:gs>
                  </a:gsLst>
                  <a:lin ang="5400000" scaled="0"/>
                </a:gradFill>
              </a:rPr>
              <a:t>: Fail;</a:t>
            </a:r>
          </a:p>
          <a:p>
            <a:pPr>
              <a:lnSpc>
                <a:spcPct val="90000"/>
              </a:lnSpc>
              <a:spcAft>
                <a:spcPts val="600"/>
              </a:spcAft>
            </a:pPr>
            <a:r>
              <a:rPr lang="en-GB" sz="2400">
                <a:gradFill>
                  <a:gsLst>
                    <a:gs pos="2917">
                      <a:schemeClr val="tx1"/>
                    </a:gs>
                    <a:gs pos="30000">
                      <a:schemeClr val="tx1"/>
                    </a:gs>
                  </a:gsLst>
                  <a:lin ang="5400000" scaled="0"/>
                </a:gradFill>
              </a:rPr>
              <a:t>  } </a:t>
            </a:r>
            <a:r>
              <a:rPr lang="en-GB" sz="2400" err="1">
                <a:gradFill>
                  <a:gsLst>
                    <a:gs pos="2917">
                      <a:schemeClr val="tx1"/>
                    </a:gs>
                    <a:gs pos="30000">
                      <a:schemeClr val="tx1"/>
                    </a:gs>
                  </a:gsLst>
                  <a:lin ang="5400000" scaled="0"/>
                </a:gradFill>
              </a:rPr>
              <a:t>ske</a:t>
            </a: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key_exchange</a:t>
            </a:r>
            <a:r>
              <a:rPr lang="en-GB" sz="2400">
                <a:gradFill>
                  <a:gsLst>
                    <a:gs pos="2917">
                      <a:schemeClr val="tx1"/>
                    </a:gs>
                    <a:gs pos="30000">
                      <a:schemeClr val="tx1"/>
                    </a:gs>
                  </a:gsLst>
                  <a:lin ang="5400000" scaled="0"/>
                </a:gradFill>
              </a:rPr>
              <a:t>*/</a:t>
            </a:r>
          </a:p>
          <a:p>
            <a:pPr>
              <a:lnSpc>
                <a:spcPct val="90000"/>
              </a:lnSpc>
              <a:spcAft>
                <a:spcPts val="600"/>
              </a:spcAft>
            </a:pPr>
            <a:r>
              <a:rPr lang="en-GB" sz="2400">
                <a:gradFill>
                  <a:gsLst>
                    <a:gs pos="2917">
                      <a:schemeClr val="tx1"/>
                    </a:gs>
                    <a:gs pos="30000">
                      <a:schemeClr val="tx1"/>
                    </a:gs>
                  </a:gsLst>
                  <a:lin ang="5400000" scaled="0"/>
                </a:gradFill>
              </a:rPr>
              <a:t>} </a:t>
            </a:r>
            <a:r>
              <a:rPr lang="en-GB" sz="2400" err="1">
                <a:gradFill>
                  <a:gsLst>
                    <a:gs pos="2917">
                      <a:schemeClr val="tx1"/>
                    </a:gs>
                    <a:gs pos="30000">
                      <a:schemeClr val="tx1"/>
                    </a:gs>
                  </a:gsLst>
                  <a:lin ang="5400000" scaled="0"/>
                </a:gradFill>
              </a:rPr>
              <a:t>ServerKeyExchange</a:t>
            </a:r>
            <a:r>
              <a:rPr lang="en-GB" sz="2400">
                <a:gradFill>
                  <a:gsLst>
                    <a:gs pos="2917">
                      <a:schemeClr val="tx1"/>
                    </a:gs>
                    <a:gs pos="30000">
                      <a:schemeClr val="tx1"/>
                    </a:gs>
                  </a:gsLst>
                  <a:lin ang="5400000" scaled="0"/>
                </a:gradFill>
              </a:rPr>
              <a:t>;</a:t>
            </a:r>
          </a:p>
        </p:txBody>
      </p:sp>
      <p:sp>
        <p:nvSpPr>
          <p:cNvPr id="3" name="Speech Bubble: Rectangle with Corners Rounded 2">
            <a:extLst>
              <a:ext uri="{FF2B5EF4-FFF2-40B4-BE49-F238E27FC236}">
                <a16:creationId xmlns:a16="http://schemas.microsoft.com/office/drawing/2014/main" id="{820CEE02-A4D1-4ACC-A85C-62B856E3602E}"/>
              </a:ext>
            </a:extLst>
          </p:cNvPr>
          <p:cNvSpPr/>
          <p:nvPr/>
        </p:nvSpPr>
        <p:spPr bwMode="auto">
          <a:xfrm>
            <a:off x="3334139" y="1329643"/>
            <a:ext cx="8570517" cy="612648"/>
          </a:xfrm>
          <a:prstGeom prst="wedgeRoundRectCallout">
            <a:avLst>
              <a:gd name="adj1" fmla="val -22121"/>
              <a:gd name="adj2" fmla="val 79761"/>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err="1">
                <a:gradFill>
                  <a:gsLst>
                    <a:gs pos="0">
                      <a:srgbClr val="FFFFFF"/>
                    </a:gs>
                    <a:gs pos="100000">
                      <a:srgbClr val="FFFFFF"/>
                    </a:gs>
                  </a:gsLst>
                  <a:lin ang="5400000" scaled="0"/>
                </a:gradFill>
              </a:rPr>
              <a:t>ServerKeyExchange</a:t>
            </a:r>
            <a:r>
              <a:rPr lang="en-GB" sz="2000">
                <a:gradFill>
                  <a:gsLst>
                    <a:gs pos="0">
                      <a:srgbClr val="FFFFFF"/>
                    </a:gs>
                    <a:gs pos="100000">
                      <a:srgbClr val="FFFFFF"/>
                    </a:gs>
                  </a:gsLst>
                  <a:lin ang="5400000" scaled="0"/>
                </a:gradFill>
              </a:rPr>
              <a:t> parser requires an extra </a:t>
            </a:r>
            <a:r>
              <a:rPr lang="en-GB" sz="2000" err="1">
                <a:gradFill>
                  <a:gsLst>
                    <a:gs pos="0">
                      <a:srgbClr val="FFFFFF"/>
                    </a:gs>
                    <a:gs pos="100000">
                      <a:srgbClr val="FFFFFF"/>
                    </a:gs>
                  </a:gsLst>
                  <a:lin ang="5400000" scaled="0"/>
                </a:gradFill>
              </a:rPr>
              <a:t>KeyExchangeAlg</a:t>
            </a:r>
            <a:r>
              <a:rPr lang="en-GB" sz="2000">
                <a:gradFill>
                  <a:gsLst>
                    <a:gs pos="0">
                      <a:srgbClr val="FFFFFF"/>
                    </a:gs>
                    <a:gs pos="100000">
                      <a:srgbClr val="FFFFFF"/>
                    </a:gs>
                  </a:gsLst>
                  <a:lin ang="5400000" scaled="0"/>
                </a:gradFill>
              </a:rPr>
              <a:t> argument</a:t>
            </a:r>
          </a:p>
        </p:txBody>
      </p:sp>
    </p:spTree>
    <p:extLst>
      <p:ext uri="{BB962C8B-B14F-4D97-AF65-F5344CB8AC3E}">
        <p14:creationId xmlns:p14="http://schemas.microsoft.com/office/powerpoint/2010/main" val="79062432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6FBE-729B-4C5F-82D3-7809E5FFD5B9}"/>
              </a:ext>
            </a:extLst>
          </p:cNvPr>
          <p:cNvSpPr>
            <a:spLocks noGrp="1"/>
          </p:cNvSpPr>
          <p:nvPr>
            <p:ph type="title"/>
          </p:nvPr>
        </p:nvSpPr>
        <p:spPr/>
        <p:txBody>
          <a:bodyPr/>
          <a:lstStyle/>
          <a:p>
            <a:r>
              <a:rPr lang="en-GB"/>
              <a:t>TLS Difficulties</a:t>
            </a:r>
          </a:p>
        </p:txBody>
      </p:sp>
      <p:sp>
        <p:nvSpPr>
          <p:cNvPr id="4" name="TextBox 3">
            <a:extLst>
              <a:ext uri="{FF2B5EF4-FFF2-40B4-BE49-F238E27FC236}">
                <a16:creationId xmlns:a16="http://schemas.microsoft.com/office/drawing/2014/main" id="{C2585BF6-EF1B-4D72-8100-A9C3263A6109}"/>
              </a:ext>
            </a:extLst>
          </p:cNvPr>
          <p:cNvSpPr txBox="1"/>
          <p:nvPr/>
        </p:nvSpPr>
        <p:spPr>
          <a:xfrm>
            <a:off x="3327918" y="2091711"/>
            <a:ext cx="5301901" cy="2674578"/>
          </a:xfrm>
          <a:prstGeom prst="rect">
            <a:avLst/>
          </a:prstGeom>
          <a:noFill/>
        </p:spPr>
        <p:txBody>
          <a:bodyPr wrap="none" lIns="182880" tIns="146304" rIns="182880" bIns="146304" rtlCol="0">
            <a:spAutoFit/>
          </a:bodyPr>
          <a:lstStyle/>
          <a:p>
            <a:pPr>
              <a:lnSpc>
                <a:spcPct val="90000"/>
              </a:lnSpc>
              <a:spcAft>
                <a:spcPts val="600"/>
              </a:spcAft>
            </a:pPr>
            <a:r>
              <a:rPr lang="en-GB" sz="2400"/>
              <a:t>struct {</a:t>
            </a:r>
          </a:p>
          <a:p>
            <a:pPr>
              <a:lnSpc>
                <a:spcPct val="90000"/>
              </a:lnSpc>
              <a:spcAft>
                <a:spcPts val="600"/>
              </a:spcAft>
            </a:pPr>
            <a:r>
              <a:rPr lang="en-GB" sz="2400"/>
              <a:t>  </a:t>
            </a:r>
            <a:r>
              <a:rPr lang="en-GB" sz="2400" err="1"/>
              <a:t>HeartbeatMessageType</a:t>
            </a:r>
            <a:r>
              <a:rPr lang="en-GB" sz="2400"/>
              <a:t> type;</a:t>
            </a:r>
          </a:p>
          <a:p>
            <a:pPr>
              <a:lnSpc>
                <a:spcPct val="90000"/>
              </a:lnSpc>
              <a:spcAft>
                <a:spcPts val="600"/>
              </a:spcAft>
            </a:pPr>
            <a:r>
              <a:rPr lang="en-GB" sz="2400"/>
              <a:t>  uint16 </a:t>
            </a:r>
            <a:r>
              <a:rPr lang="en-GB" sz="2400" err="1"/>
              <a:t>payload_length</a:t>
            </a:r>
            <a:r>
              <a:rPr lang="en-GB" sz="2400"/>
              <a:t>;</a:t>
            </a:r>
          </a:p>
          <a:p>
            <a:pPr>
              <a:lnSpc>
                <a:spcPct val="90000"/>
              </a:lnSpc>
              <a:spcAft>
                <a:spcPts val="600"/>
              </a:spcAft>
            </a:pPr>
            <a:r>
              <a:rPr lang="en-GB" sz="2400"/>
              <a:t>  opaque payload[</a:t>
            </a:r>
            <a:r>
              <a:rPr lang="en-GB" sz="2400" err="1"/>
              <a:t>payload_length</a:t>
            </a:r>
            <a:r>
              <a:rPr lang="en-GB" sz="2400"/>
              <a:t>];</a:t>
            </a:r>
          </a:p>
          <a:p>
            <a:pPr>
              <a:lnSpc>
                <a:spcPct val="90000"/>
              </a:lnSpc>
              <a:spcAft>
                <a:spcPts val="600"/>
              </a:spcAft>
            </a:pPr>
            <a:r>
              <a:rPr lang="en-GB" sz="2400"/>
              <a:t>  opaque padding[</a:t>
            </a:r>
            <a:r>
              <a:rPr lang="en-GB" sz="2400" b="1" err="1">
                <a:solidFill>
                  <a:srgbClr val="FF0000"/>
                </a:solidFill>
              </a:rPr>
              <a:t>padding_length</a:t>
            </a:r>
            <a:r>
              <a:rPr lang="en-GB" sz="2400"/>
              <a:t>];</a:t>
            </a:r>
          </a:p>
          <a:p>
            <a:pPr>
              <a:lnSpc>
                <a:spcPct val="90000"/>
              </a:lnSpc>
              <a:spcAft>
                <a:spcPts val="600"/>
              </a:spcAft>
            </a:pPr>
            <a:r>
              <a:rPr lang="en-GB" sz="2400"/>
              <a:t>} </a:t>
            </a:r>
            <a:r>
              <a:rPr lang="en-GB" sz="2400" err="1"/>
              <a:t>HeartbeatMessage</a:t>
            </a:r>
            <a:r>
              <a:rPr lang="en-GB" sz="2400"/>
              <a:t>;</a:t>
            </a:r>
          </a:p>
        </p:txBody>
      </p:sp>
      <p:sp>
        <p:nvSpPr>
          <p:cNvPr id="5" name="TextBox 4">
            <a:extLst>
              <a:ext uri="{FF2B5EF4-FFF2-40B4-BE49-F238E27FC236}">
                <a16:creationId xmlns:a16="http://schemas.microsoft.com/office/drawing/2014/main" id="{F3B68DA6-A8CD-4F94-9ED8-66BBEA293442}"/>
              </a:ext>
            </a:extLst>
          </p:cNvPr>
          <p:cNvSpPr txBox="1"/>
          <p:nvPr/>
        </p:nvSpPr>
        <p:spPr>
          <a:xfrm>
            <a:off x="2599949" y="5085823"/>
            <a:ext cx="7162795" cy="960263"/>
          </a:xfrm>
          <a:prstGeom prst="rect">
            <a:avLst/>
          </a:prstGeom>
          <a:noFill/>
        </p:spPr>
        <p:txBody>
          <a:bodyPr wrap="none" lIns="182880" tIns="146304" rIns="182880" bIns="146304" rtlCol="0">
            <a:spAutoFit/>
          </a:bodyPr>
          <a:lstStyle/>
          <a:p>
            <a:pPr>
              <a:lnSpc>
                <a:spcPct val="90000"/>
              </a:lnSpc>
              <a:spcAft>
                <a:spcPts val="600"/>
              </a:spcAft>
            </a:pPr>
            <a:r>
              <a:rPr lang="en-GB" sz="2400" err="1"/>
              <a:t>padding_length</a:t>
            </a:r>
            <a:r>
              <a:rPr lang="en-GB" sz="2400"/>
              <a:t> MUST be at least 16, and equal to</a:t>
            </a:r>
            <a:br>
              <a:rPr lang="en-GB" sz="2400"/>
            </a:br>
            <a:r>
              <a:rPr lang="en-GB" sz="2400"/>
              <a:t>TLSPlaintext.length-payload_length-3</a:t>
            </a:r>
            <a:endParaRPr lang="en-GB" sz="2400">
              <a:gradFill>
                <a:gsLst>
                  <a:gs pos="2917">
                    <a:schemeClr val="tx1"/>
                  </a:gs>
                  <a:gs pos="30000">
                    <a:schemeClr val="tx1"/>
                  </a:gs>
                </a:gsLst>
                <a:lin ang="5400000" scaled="0"/>
              </a:gradFill>
            </a:endParaRPr>
          </a:p>
        </p:txBody>
      </p:sp>
      <p:pic>
        <p:nvPicPr>
          <p:cNvPr id="7" name="Picture 2" descr="Heartbleed Bug">
            <a:extLst>
              <a:ext uri="{FF2B5EF4-FFF2-40B4-BE49-F238E27FC236}">
                <a16:creationId xmlns:a16="http://schemas.microsoft.com/office/drawing/2014/main" id="{B70123FF-DE73-473D-BAA7-B9F49EED4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39" y="2275621"/>
            <a:ext cx="2056460" cy="249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779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6FBE-729B-4C5F-82D3-7809E5FFD5B9}"/>
              </a:ext>
            </a:extLst>
          </p:cNvPr>
          <p:cNvSpPr>
            <a:spLocks noGrp="1"/>
          </p:cNvSpPr>
          <p:nvPr>
            <p:ph type="title"/>
          </p:nvPr>
        </p:nvSpPr>
        <p:spPr/>
        <p:txBody>
          <a:bodyPr/>
          <a:lstStyle/>
          <a:p>
            <a:r>
              <a:rPr lang="en-GB"/>
              <a:t>TLS Difficulties</a:t>
            </a:r>
          </a:p>
        </p:txBody>
      </p:sp>
      <p:sp>
        <p:nvSpPr>
          <p:cNvPr id="4" name="TextBox 3">
            <a:extLst>
              <a:ext uri="{FF2B5EF4-FFF2-40B4-BE49-F238E27FC236}">
                <a16:creationId xmlns:a16="http://schemas.microsoft.com/office/drawing/2014/main" id="{C2585BF6-EF1B-4D72-8100-A9C3263A6109}"/>
              </a:ext>
            </a:extLst>
          </p:cNvPr>
          <p:cNvSpPr txBox="1"/>
          <p:nvPr/>
        </p:nvSpPr>
        <p:spPr>
          <a:xfrm>
            <a:off x="3327918" y="2091711"/>
            <a:ext cx="4854470" cy="2265236"/>
          </a:xfrm>
          <a:prstGeom prst="rect">
            <a:avLst/>
          </a:prstGeom>
          <a:noFill/>
        </p:spPr>
        <p:txBody>
          <a:bodyPr wrap="none" lIns="182880" tIns="146304" rIns="182880" bIns="146304" rtlCol="0">
            <a:spAutoFit/>
          </a:bodyPr>
          <a:lstStyle/>
          <a:p>
            <a:pPr>
              <a:lnSpc>
                <a:spcPct val="90000"/>
              </a:lnSpc>
              <a:spcAft>
                <a:spcPts val="600"/>
              </a:spcAft>
            </a:pPr>
            <a:r>
              <a:rPr lang="en-GB" sz="2400"/>
              <a:t>struct {</a:t>
            </a:r>
          </a:p>
          <a:p>
            <a:pPr>
              <a:lnSpc>
                <a:spcPct val="90000"/>
              </a:lnSpc>
              <a:spcAft>
                <a:spcPts val="600"/>
              </a:spcAft>
            </a:pPr>
            <a:r>
              <a:rPr lang="en-GB" sz="2400"/>
              <a:t>  </a:t>
            </a:r>
            <a:r>
              <a:rPr lang="en-GB" sz="2400" err="1"/>
              <a:t>HeartbeatMessageType</a:t>
            </a:r>
            <a:r>
              <a:rPr lang="en-GB" sz="2400"/>
              <a:t> type;</a:t>
            </a:r>
          </a:p>
          <a:p>
            <a:pPr>
              <a:lnSpc>
                <a:spcPct val="90000"/>
              </a:lnSpc>
              <a:spcAft>
                <a:spcPts val="600"/>
              </a:spcAft>
            </a:pPr>
            <a:r>
              <a:rPr lang="en-GB" sz="2400"/>
              <a:t>  opaque payload</a:t>
            </a:r>
            <a:r>
              <a:rPr lang="en-GB" sz="2400" b="1">
                <a:solidFill>
                  <a:schemeClr val="accent2">
                    <a:lumMod val="50000"/>
                  </a:schemeClr>
                </a:solidFill>
              </a:rPr>
              <a:t>&lt;0..2^14-21&gt;</a:t>
            </a:r>
            <a:r>
              <a:rPr lang="en-GB" sz="2400"/>
              <a:t>;</a:t>
            </a:r>
          </a:p>
          <a:p>
            <a:pPr>
              <a:lnSpc>
                <a:spcPct val="90000"/>
              </a:lnSpc>
              <a:spcAft>
                <a:spcPts val="600"/>
              </a:spcAft>
            </a:pPr>
            <a:r>
              <a:rPr lang="en-GB" sz="2400"/>
              <a:t>  opaque padding</a:t>
            </a:r>
            <a:r>
              <a:rPr lang="en-GB" sz="2400" b="1">
                <a:solidFill>
                  <a:schemeClr val="accent2">
                    <a:lumMod val="50000"/>
                  </a:schemeClr>
                </a:solidFill>
              </a:rPr>
              <a:t>&lt;16..2^14-3&gt;</a:t>
            </a:r>
            <a:r>
              <a:rPr lang="en-GB" sz="2400"/>
              <a:t>;</a:t>
            </a:r>
          </a:p>
          <a:p>
            <a:pPr>
              <a:lnSpc>
                <a:spcPct val="90000"/>
              </a:lnSpc>
              <a:spcAft>
                <a:spcPts val="600"/>
              </a:spcAft>
            </a:pPr>
            <a:r>
              <a:rPr lang="en-GB" sz="2400"/>
              <a:t>} </a:t>
            </a:r>
            <a:r>
              <a:rPr lang="en-GB" sz="2400" err="1"/>
              <a:t>HeartbeatMessage</a:t>
            </a:r>
            <a:r>
              <a:rPr lang="en-GB" sz="2400"/>
              <a:t>;</a:t>
            </a:r>
          </a:p>
        </p:txBody>
      </p:sp>
    </p:spTree>
    <p:extLst>
      <p:ext uri="{BB962C8B-B14F-4D97-AF65-F5344CB8AC3E}">
        <p14:creationId xmlns:p14="http://schemas.microsoft.com/office/powerpoint/2010/main" val="395665531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6FBE-729B-4C5F-82D3-7809E5FFD5B9}"/>
              </a:ext>
            </a:extLst>
          </p:cNvPr>
          <p:cNvSpPr>
            <a:spLocks noGrp="1"/>
          </p:cNvSpPr>
          <p:nvPr>
            <p:ph type="title"/>
          </p:nvPr>
        </p:nvSpPr>
        <p:spPr/>
        <p:txBody>
          <a:bodyPr/>
          <a:lstStyle/>
          <a:p>
            <a:r>
              <a:rPr lang="en-GB"/>
              <a:t>TLS Difficulties</a:t>
            </a:r>
          </a:p>
        </p:txBody>
      </p:sp>
      <p:sp>
        <p:nvSpPr>
          <p:cNvPr id="4" name="TextBox 3">
            <a:extLst>
              <a:ext uri="{FF2B5EF4-FFF2-40B4-BE49-F238E27FC236}">
                <a16:creationId xmlns:a16="http://schemas.microsoft.com/office/drawing/2014/main" id="{C2585BF6-EF1B-4D72-8100-A9C3263A6109}"/>
              </a:ext>
            </a:extLst>
          </p:cNvPr>
          <p:cNvSpPr txBox="1"/>
          <p:nvPr/>
        </p:nvSpPr>
        <p:spPr>
          <a:xfrm>
            <a:off x="2633578" y="1929980"/>
            <a:ext cx="6924844" cy="3493264"/>
          </a:xfrm>
          <a:prstGeom prst="rect">
            <a:avLst/>
          </a:prstGeom>
          <a:noFill/>
        </p:spPr>
        <p:txBody>
          <a:bodyPr wrap="none" lIns="182880" tIns="146304" rIns="182880" bIns="146304" rtlCol="0">
            <a:spAutoFit/>
          </a:bodyPr>
          <a:lstStyle/>
          <a:p>
            <a:pPr>
              <a:lnSpc>
                <a:spcPct val="90000"/>
              </a:lnSpc>
              <a:spcAft>
                <a:spcPts val="600"/>
              </a:spcAft>
            </a:pPr>
            <a:r>
              <a:rPr lang="en-GB" sz="2400"/>
              <a:t>struct {</a:t>
            </a:r>
          </a:p>
          <a:p>
            <a:pPr>
              <a:lnSpc>
                <a:spcPct val="90000"/>
              </a:lnSpc>
              <a:spcAft>
                <a:spcPts val="600"/>
              </a:spcAft>
            </a:pPr>
            <a:r>
              <a:rPr lang="en-GB" sz="2400"/>
              <a:t>  </a:t>
            </a:r>
            <a:r>
              <a:rPr lang="en-GB" sz="2400" b="1">
                <a:solidFill>
                  <a:srgbClr val="C00000"/>
                </a:solidFill>
              </a:rPr>
              <a:t>select (</a:t>
            </a:r>
            <a:r>
              <a:rPr lang="en-GB" sz="2400" b="1" err="1">
                <a:solidFill>
                  <a:srgbClr val="C00000"/>
                </a:solidFill>
              </a:rPr>
              <a:t>Handshake.msg_type</a:t>
            </a:r>
            <a:r>
              <a:rPr lang="en-GB" sz="2400"/>
              <a:t>) {</a:t>
            </a:r>
          </a:p>
          <a:p>
            <a:pPr>
              <a:lnSpc>
                <a:spcPct val="90000"/>
              </a:lnSpc>
              <a:spcAft>
                <a:spcPts val="600"/>
              </a:spcAft>
            </a:pPr>
            <a:r>
              <a:rPr lang="en-GB" sz="2400"/>
              <a:t>    case </a:t>
            </a:r>
            <a:r>
              <a:rPr lang="en-GB" sz="2400" err="1"/>
              <a:t>client_hello</a:t>
            </a:r>
            <a:r>
              <a:rPr lang="en-GB" sz="2400"/>
              <a:t>:</a:t>
            </a:r>
          </a:p>
          <a:p>
            <a:pPr>
              <a:lnSpc>
                <a:spcPct val="90000"/>
              </a:lnSpc>
              <a:spcAft>
                <a:spcPts val="600"/>
              </a:spcAft>
            </a:pPr>
            <a:r>
              <a:rPr lang="en-GB" sz="2400"/>
              <a:t>      </a:t>
            </a:r>
            <a:r>
              <a:rPr lang="en-GB" sz="2400" err="1"/>
              <a:t>ProtocolVersion</a:t>
            </a:r>
            <a:r>
              <a:rPr lang="en-GB" sz="2400"/>
              <a:t> versions&lt;2..254&gt;;</a:t>
            </a:r>
          </a:p>
          <a:p>
            <a:pPr>
              <a:lnSpc>
                <a:spcPct val="90000"/>
              </a:lnSpc>
              <a:spcAft>
                <a:spcPts val="600"/>
              </a:spcAft>
            </a:pPr>
            <a:r>
              <a:rPr lang="en-GB" sz="2400"/>
              <a:t>    case </a:t>
            </a:r>
            <a:r>
              <a:rPr lang="en-GB" sz="2400" err="1"/>
              <a:t>server_hello</a:t>
            </a:r>
            <a:r>
              <a:rPr lang="en-GB" sz="2400"/>
              <a:t>: /* and </a:t>
            </a:r>
            <a:r>
              <a:rPr lang="en-GB" sz="2400" err="1"/>
              <a:t>HelloRetryRequest</a:t>
            </a:r>
            <a:r>
              <a:rPr lang="en-GB" sz="2400"/>
              <a:t> */</a:t>
            </a:r>
          </a:p>
          <a:p>
            <a:pPr>
              <a:lnSpc>
                <a:spcPct val="90000"/>
              </a:lnSpc>
              <a:spcAft>
                <a:spcPts val="600"/>
              </a:spcAft>
            </a:pPr>
            <a:r>
              <a:rPr lang="en-GB" sz="2400"/>
              <a:t>      </a:t>
            </a:r>
            <a:r>
              <a:rPr lang="en-GB" sz="2400" err="1"/>
              <a:t>ProtocolVersion</a:t>
            </a:r>
            <a:r>
              <a:rPr lang="en-GB" sz="2400"/>
              <a:t> </a:t>
            </a:r>
            <a:r>
              <a:rPr lang="en-GB" sz="2400" err="1"/>
              <a:t>selected_version</a:t>
            </a:r>
            <a:r>
              <a:rPr lang="en-GB" sz="2400"/>
              <a:t>;</a:t>
            </a:r>
          </a:p>
          <a:p>
            <a:pPr>
              <a:lnSpc>
                <a:spcPct val="90000"/>
              </a:lnSpc>
              <a:spcAft>
                <a:spcPts val="600"/>
              </a:spcAft>
            </a:pPr>
            <a:r>
              <a:rPr lang="en-GB" sz="2400"/>
              <a:t>  };</a:t>
            </a:r>
          </a:p>
          <a:p>
            <a:pPr>
              <a:lnSpc>
                <a:spcPct val="90000"/>
              </a:lnSpc>
              <a:spcAft>
                <a:spcPts val="600"/>
              </a:spcAft>
            </a:pPr>
            <a:r>
              <a:rPr lang="en-GB" sz="2400"/>
              <a:t>} </a:t>
            </a:r>
            <a:r>
              <a:rPr lang="en-GB" sz="2400" err="1"/>
              <a:t>SupportedVersions</a:t>
            </a:r>
            <a:r>
              <a:rPr lang="en-GB" sz="2400"/>
              <a:t>;</a:t>
            </a:r>
          </a:p>
        </p:txBody>
      </p:sp>
      <p:sp>
        <p:nvSpPr>
          <p:cNvPr id="5" name="Speech Bubble: Rectangle with Corners Rounded 4">
            <a:extLst>
              <a:ext uri="{FF2B5EF4-FFF2-40B4-BE49-F238E27FC236}">
                <a16:creationId xmlns:a16="http://schemas.microsoft.com/office/drawing/2014/main" id="{7E49E724-0557-4309-880A-6A9C0F11CDE7}"/>
              </a:ext>
            </a:extLst>
          </p:cNvPr>
          <p:cNvSpPr/>
          <p:nvPr/>
        </p:nvSpPr>
        <p:spPr bwMode="auto">
          <a:xfrm>
            <a:off x="4702628" y="1623656"/>
            <a:ext cx="4111689" cy="612648"/>
          </a:xfrm>
          <a:prstGeom prst="wedgeRoundRectCallou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a:gradFill>
                  <a:gsLst>
                    <a:gs pos="0">
                      <a:srgbClr val="FFFFFF"/>
                    </a:gs>
                    <a:gs pos="100000">
                      <a:srgbClr val="FFFFFF"/>
                    </a:gs>
                  </a:gsLst>
                  <a:lin ang="5400000" scaled="0"/>
                </a:gradFill>
              </a:rPr>
              <a:t>Dependency on a parent type</a:t>
            </a:r>
          </a:p>
        </p:txBody>
      </p:sp>
    </p:spTree>
    <p:extLst>
      <p:ext uri="{BB962C8B-B14F-4D97-AF65-F5344CB8AC3E}">
        <p14:creationId xmlns:p14="http://schemas.microsoft.com/office/powerpoint/2010/main" val="4434420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6FBE-729B-4C5F-82D3-7809E5FFD5B9}"/>
              </a:ext>
            </a:extLst>
          </p:cNvPr>
          <p:cNvSpPr>
            <a:spLocks noGrp="1"/>
          </p:cNvSpPr>
          <p:nvPr>
            <p:ph type="title"/>
          </p:nvPr>
        </p:nvSpPr>
        <p:spPr/>
        <p:txBody>
          <a:bodyPr/>
          <a:lstStyle/>
          <a:p>
            <a:r>
              <a:rPr lang="en-GB"/>
              <a:t>TLS Difficulties</a:t>
            </a:r>
          </a:p>
        </p:txBody>
      </p:sp>
      <p:sp>
        <p:nvSpPr>
          <p:cNvPr id="6" name="TextBox 5">
            <a:extLst>
              <a:ext uri="{FF2B5EF4-FFF2-40B4-BE49-F238E27FC236}">
                <a16:creationId xmlns:a16="http://schemas.microsoft.com/office/drawing/2014/main" id="{6243F686-054F-450F-9A3E-552D19C2516F}"/>
              </a:ext>
            </a:extLst>
          </p:cNvPr>
          <p:cNvSpPr txBox="1"/>
          <p:nvPr/>
        </p:nvSpPr>
        <p:spPr>
          <a:xfrm>
            <a:off x="268928" y="1324505"/>
            <a:ext cx="5595699" cy="5463034"/>
          </a:xfrm>
          <a:prstGeom prst="rect">
            <a:avLst/>
          </a:prstGeom>
          <a:noFill/>
        </p:spPr>
        <p:txBody>
          <a:bodyPr wrap="none" lIns="182880" tIns="146304" rIns="182880" bIns="146304" rtlCol="0">
            <a:spAutoFit/>
          </a:bodyPr>
          <a:lstStyle/>
          <a:p>
            <a:pPr>
              <a:lnSpc>
                <a:spcPct val="90000"/>
              </a:lnSpc>
              <a:spcAft>
                <a:spcPts val="600"/>
              </a:spcAft>
            </a:pPr>
            <a:r>
              <a:rPr lang="en-GB" sz="2400" dirty="0"/>
              <a:t>struct {</a:t>
            </a:r>
          </a:p>
          <a:p>
            <a:pPr>
              <a:lnSpc>
                <a:spcPct val="90000"/>
              </a:lnSpc>
              <a:spcAft>
                <a:spcPts val="600"/>
              </a:spcAft>
            </a:pPr>
            <a:r>
              <a:rPr lang="en-GB" sz="2400" dirty="0"/>
              <a:t>  </a:t>
            </a:r>
            <a:r>
              <a:rPr lang="en-GB" sz="2400" dirty="0" err="1"/>
              <a:t>ExtensionType</a:t>
            </a:r>
            <a:r>
              <a:rPr lang="en-GB" sz="2400" dirty="0"/>
              <a:t> type;</a:t>
            </a:r>
          </a:p>
          <a:p>
            <a:pPr>
              <a:lnSpc>
                <a:spcPct val="90000"/>
              </a:lnSpc>
              <a:spcAft>
                <a:spcPts val="600"/>
              </a:spcAft>
            </a:pPr>
            <a:r>
              <a:rPr lang="en-GB" sz="2400" dirty="0"/>
              <a:t>  uint16 </a:t>
            </a:r>
            <a:r>
              <a:rPr lang="en-GB" sz="2400" dirty="0" err="1"/>
              <a:t>len</a:t>
            </a:r>
            <a:r>
              <a:rPr lang="en-GB" sz="2400" dirty="0"/>
              <a:t>;</a:t>
            </a:r>
          </a:p>
          <a:p>
            <a:pPr>
              <a:lnSpc>
                <a:spcPct val="90000"/>
              </a:lnSpc>
              <a:spcAft>
                <a:spcPts val="600"/>
              </a:spcAft>
            </a:pPr>
            <a:r>
              <a:rPr lang="en-GB" sz="2400" dirty="0"/>
              <a:t>  select(type)</a:t>
            </a:r>
          </a:p>
          <a:p>
            <a:pPr>
              <a:lnSpc>
                <a:spcPct val="90000"/>
              </a:lnSpc>
              <a:spcAft>
                <a:spcPts val="600"/>
              </a:spcAft>
            </a:pPr>
            <a:r>
              <a:rPr lang="en-GB" sz="2400" dirty="0"/>
              <a:t>  {</a:t>
            </a:r>
          </a:p>
          <a:p>
            <a:pPr>
              <a:lnSpc>
                <a:spcPct val="90000"/>
              </a:lnSpc>
              <a:spcAft>
                <a:spcPts val="600"/>
              </a:spcAft>
            </a:pPr>
            <a:r>
              <a:rPr lang="en-GB" sz="2400" dirty="0"/>
              <a:t>    case </a:t>
            </a:r>
            <a:r>
              <a:rPr lang="en-GB" sz="2400" dirty="0" err="1"/>
              <a:t>server_name</a:t>
            </a:r>
            <a:r>
              <a:rPr lang="en-GB" sz="2400" dirty="0"/>
              <a:t>: </a:t>
            </a:r>
            <a:r>
              <a:rPr lang="en-GB" sz="2400" b="1" dirty="0" err="1">
                <a:solidFill>
                  <a:schemeClr val="accent2">
                    <a:lumMod val="50000"/>
                  </a:schemeClr>
                </a:solidFill>
              </a:rPr>
              <a:t>ServerNameList</a:t>
            </a:r>
            <a:r>
              <a:rPr lang="en-GB" sz="2400" dirty="0"/>
              <a:t>;</a:t>
            </a:r>
          </a:p>
          <a:p>
            <a:pPr>
              <a:lnSpc>
                <a:spcPct val="90000"/>
              </a:lnSpc>
              <a:spcAft>
                <a:spcPts val="600"/>
              </a:spcAft>
            </a:pPr>
            <a:r>
              <a:rPr lang="en-GB" sz="2400" dirty="0"/>
              <a:t>    // ...</a:t>
            </a:r>
          </a:p>
          <a:p>
            <a:pPr>
              <a:lnSpc>
                <a:spcPct val="90000"/>
              </a:lnSpc>
              <a:spcAft>
                <a:spcPts val="600"/>
              </a:spcAft>
            </a:pPr>
            <a:r>
              <a:rPr lang="en-GB" sz="2400" dirty="0">
                <a:solidFill>
                  <a:schemeClr val="accent2">
                    <a:lumMod val="50000"/>
                  </a:schemeClr>
                </a:solidFill>
                <a:effectLst>
                  <a:outerShdw blurRad="38100" dist="38100" dir="2700000" algn="tl">
                    <a:srgbClr val="000000">
                      <a:alpha val="43137"/>
                    </a:srgbClr>
                  </a:outerShdw>
                </a:effectLst>
              </a:rPr>
              <a:t>    case </a:t>
            </a:r>
            <a:r>
              <a:rPr lang="en-GB" sz="2400" dirty="0" err="1">
                <a:solidFill>
                  <a:schemeClr val="accent2">
                    <a:lumMod val="50000"/>
                  </a:schemeClr>
                </a:solidFill>
                <a:effectLst>
                  <a:outerShdw blurRad="38100" dist="38100" dir="2700000" algn="tl">
                    <a:srgbClr val="000000">
                      <a:alpha val="43137"/>
                    </a:srgbClr>
                  </a:outerShdw>
                </a:effectLst>
              </a:rPr>
              <a:t>supported_versions</a:t>
            </a:r>
            <a:r>
              <a:rPr lang="en-GB" sz="2400" dirty="0">
                <a:solidFill>
                  <a:schemeClr val="accent2">
                    <a:lumMod val="50000"/>
                  </a:schemeClr>
                </a:solidFill>
                <a:effectLst>
                  <a:outerShdw blurRad="38100" dist="38100" dir="2700000" algn="tl">
                    <a:srgbClr val="000000">
                      <a:alpha val="43137"/>
                    </a:srgbClr>
                  </a:outerShdw>
                </a:effectLst>
              </a:rPr>
              <a:t>:</a:t>
            </a:r>
            <a:br>
              <a:rPr lang="en-GB" sz="2400" dirty="0">
                <a:solidFill>
                  <a:schemeClr val="accent2">
                    <a:lumMod val="50000"/>
                  </a:schemeClr>
                </a:solidFill>
                <a:effectLst>
                  <a:outerShdw blurRad="38100" dist="38100" dir="2700000" algn="tl">
                    <a:srgbClr val="000000">
                      <a:alpha val="43137"/>
                    </a:srgbClr>
                  </a:outerShdw>
                </a:effectLst>
              </a:rPr>
            </a:br>
            <a:r>
              <a:rPr lang="en-GB" sz="2400" dirty="0">
                <a:solidFill>
                  <a:schemeClr val="accent2">
                    <a:lumMod val="50000"/>
                  </a:schemeClr>
                </a:solidFill>
                <a:effectLst>
                  <a:outerShdw blurRad="38100" dist="38100" dir="2700000" algn="tl">
                    <a:srgbClr val="000000">
                      <a:alpha val="43137"/>
                    </a:srgbClr>
                  </a:outerShdw>
                </a:effectLst>
              </a:rPr>
              <a:t>      </a:t>
            </a:r>
            <a:r>
              <a:rPr lang="en-GB" sz="2400" b="1" dirty="0" err="1">
                <a:solidFill>
                  <a:schemeClr val="accent2">
                    <a:lumMod val="50000"/>
                  </a:schemeClr>
                </a:solidFill>
                <a:effectLst>
                  <a:outerShdw blurRad="38100" dist="38100" dir="2700000" algn="tl">
                    <a:srgbClr val="000000">
                      <a:alpha val="43137"/>
                    </a:srgbClr>
                  </a:outerShdw>
                </a:effectLst>
              </a:rPr>
              <a:t>SupportedVersions</a:t>
            </a:r>
            <a:r>
              <a:rPr lang="en-GB" sz="2400" dirty="0">
                <a:solidFill>
                  <a:schemeClr val="accent2">
                    <a:lumMod val="50000"/>
                  </a:schemeClr>
                </a:solidFill>
                <a:effectLst>
                  <a:outerShdw blurRad="38100" dist="38100" dir="2700000" algn="tl">
                    <a:srgbClr val="000000">
                      <a:alpha val="43137"/>
                    </a:srgbClr>
                  </a:outerShdw>
                </a:effectLst>
              </a:rPr>
              <a:t>;</a:t>
            </a:r>
          </a:p>
          <a:p>
            <a:pPr>
              <a:lnSpc>
                <a:spcPct val="90000"/>
              </a:lnSpc>
              <a:spcAft>
                <a:spcPts val="600"/>
              </a:spcAft>
            </a:pPr>
            <a:r>
              <a:rPr lang="en-GB" sz="2400" dirty="0"/>
              <a:t>    // ...</a:t>
            </a:r>
          </a:p>
          <a:p>
            <a:pPr>
              <a:lnSpc>
                <a:spcPct val="90000"/>
              </a:lnSpc>
              <a:spcAft>
                <a:spcPts val="600"/>
              </a:spcAft>
            </a:pPr>
            <a:r>
              <a:rPr lang="en-GB" sz="2400" dirty="0"/>
              <a:t>    default: opaque;</a:t>
            </a:r>
          </a:p>
          <a:p>
            <a:pPr>
              <a:lnSpc>
                <a:spcPct val="90000"/>
              </a:lnSpc>
              <a:spcAft>
                <a:spcPts val="600"/>
              </a:spcAft>
            </a:pPr>
            <a:r>
              <a:rPr lang="en-GB" sz="2400" dirty="0"/>
              <a:t>  } CHE[</a:t>
            </a:r>
            <a:r>
              <a:rPr lang="en-GB" sz="2400" dirty="0" err="1"/>
              <a:t>len</a:t>
            </a:r>
            <a:r>
              <a:rPr lang="en-GB" sz="2400" dirty="0"/>
              <a:t>]; /*</a:t>
            </a:r>
            <a:r>
              <a:rPr lang="en-GB" sz="2400" dirty="0" err="1"/>
              <a:t>extension_data</a:t>
            </a:r>
            <a:r>
              <a:rPr lang="en-GB" sz="2400" dirty="0"/>
              <a:t>*/</a:t>
            </a:r>
          </a:p>
          <a:p>
            <a:pPr>
              <a:lnSpc>
                <a:spcPct val="90000"/>
              </a:lnSpc>
              <a:spcAft>
                <a:spcPts val="600"/>
              </a:spcAft>
            </a:pPr>
            <a:r>
              <a:rPr lang="en-GB" sz="2400" dirty="0"/>
              <a:t>} </a:t>
            </a:r>
            <a:r>
              <a:rPr lang="en-GB" sz="2400" dirty="0" err="1"/>
              <a:t>ClientHelloExtension</a:t>
            </a:r>
            <a:r>
              <a:rPr lang="en-GB" sz="2400" dirty="0"/>
              <a:t>;</a:t>
            </a:r>
          </a:p>
        </p:txBody>
      </p:sp>
      <p:sp>
        <p:nvSpPr>
          <p:cNvPr id="7" name="TextBox 6">
            <a:extLst>
              <a:ext uri="{FF2B5EF4-FFF2-40B4-BE49-F238E27FC236}">
                <a16:creationId xmlns:a16="http://schemas.microsoft.com/office/drawing/2014/main" id="{5434D96B-9224-4C5C-9120-8A8BA5C81E32}"/>
              </a:ext>
            </a:extLst>
          </p:cNvPr>
          <p:cNvSpPr txBox="1"/>
          <p:nvPr/>
        </p:nvSpPr>
        <p:spPr>
          <a:xfrm>
            <a:off x="5857964" y="1271631"/>
            <a:ext cx="4511363" cy="5463034"/>
          </a:xfrm>
          <a:prstGeom prst="rect">
            <a:avLst/>
          </a:prstGeom>
          <a:noFill/>
        </p:spPr>
        <p:txBody>
          <a:bodyPr wrap="none" lIns="182880" tIns="146304" rIns="182880" bIns="146304" rtlCol="0">
            <a:spAutoFit/>
          </a:bodyPr>
          <a:lstStyle/>
          <a:p>
            <a:pPr>
              <a:lnSpc>
                <a:spcPct val="90000"/>
              </a:lnSpc>
              <a:spcAft>
                <a:spcPts val="600"/>
              </a:spcAft>
            </a:pPr>
            <a:r>
              <a:rPr lang="en-GB" sz="2400" dirty="0"/>
              <a:t>struct {</a:t>
            </a:r>
          </a:p>
          <a:p>
            <a:pPr>
              <a:lnSpc>
                <a:spcPct val="90000"/>
              </a:lnSpc>
              <a:spcAft>
                <a:spcPts val="600"/>
              </a:spcAft>
            </a:pPr>
            <a:r>
              <a:rPr lang="en-GB" sz="2400" dirty="0"/>
              <a:t>  </a:t>
            </a:r>
            <a:r>
              <a:rPr lang="en-GB" sz="2400" dirty="0" err="1"/>
              <a:t>ExtensionType</a:t>
            </a:r>
            <a:r>
              <a:rPr lang="en-GB" sz="2400" dirty="0"/>
              <a:t> type;</a:t>
            </a:r>
          </a:p>
          <a:p>
            <a:pPr>
              <a:lnSpc>
                <a:spcPct val="90000"/>
              </a:lnSpc>
              <a:spcAft>
                <a:spcPts val="600"/>
              </a:spcAft>
            </a:pPr>
            <a:r>
              <a:rPr lang="en-GB" sz="2400" dirty="0"/>
              <a:t>  uint16 </a:t>
            </a:r>
            <a:r>
              <a:rPr lang="en-GB" sz="2400" dirty="0" err="1"/>
              <a:t>len</a:t>
            </a:r>
            <a:r>
              <a:rPr lang="en-GB" sz="2400" dirty="0"/>
              <a:t>;</a:t>
            </a:r>
          </a:p>
          <a:p>
            <a:pPr>
              <a:lnSpc>
                <a:spcPct val="90000"/>
              </a:lnSpc>
              <a:spcAft>
                <a:spcPts val="600"/>
              </a:spcAft>
            </a:pPr>
            <a:r>
              <a:rPr lang="en-GB" sz="2400" dirty="0"/>
              <a:t>  select(type)</a:t>
            </a:r>
          </a:p>
          <a:p>
            <a:pPr>
              <a:lnSpc>
                <a:spcPct val="90000"/>
              </a:lnSpc>
              <a:spcAft>
                <a:spcPts val="600"/>
              </a:spcAft>
            </a:pPr>
            <a:r>
              <a:rPr lang="en-GB" sz="2400" dirty="0"/>
              <a:t>  {</a:t>
            </a:r>
          </a:p>
          <a:p>
            <a:pPr>
              <a:lnSpc>
                <a:spcPct val="90000"/>
              </a:lnSpc>
              <a:spcAft>
                <a:spcPts val="600"/>
              </a:spcAft>
            </a:pPr>
            <a:r>
              <a:rPr lang="en-GB" sz="2400" dirty="0"/>
              <a:t>    case </a:t>
            </a:r>
            <a:r>
              <a:rPr lang="en-GB" sz="2400" dirty="0" err="1"/>
              <a:t>server_name</a:t>
            </a:r>
            <a:r>
              <a:rPr lang="en-GB" sz="2400" dirty="0"/>
              <a:t>: </a:t>
            </a:r>
            <a:r>
              <a:rPr lang="en-GB" sz="2400" b="1" dirty="0">
                <a:solidFill>
                  <a:schemeClr val="accent2">
                    <a:lumMod val="50000"/>
                  </a:schemeClr>
                </a:solidFill>
              </a:rPr>
              <a:t>Empty</a:t>
            </a:r>
            <a:r>
              <a:rPr lang="en-GB" sz="2400" dirty="0"/>
              <a:t>;</a:t>
            </a:r>
          </a:p>
          <a:p>
            <a:pPr>
              <a:lnSpc>
                <a:spcPct val="90000"/>
              </a:lnSpc>
              <a:spcAft>
                <a:spcPts val="600"/>
              </a:spcAft>
            </a:pPr>
            <a:r>
              <a:rPr lang="en-GB" sz="2400" dirty="0"/>
              <a:t>    // ...</a:t>
            </a:r>
          </a:p>
          <a:p>
            <a:pPr>
              <a:lnSpc>
                <a:spcPct val="90000"/>
              </a:lnSpc>
              <a:spcAft>
                <a:spcPts val="600"/>
              </a:spcAft>
            </a:pPr>
            <a:r>
              <a:rPr lang="en-GB" sz="2400" dirty="0">
                <a:solidFill>
                  <a:schemeClr val="accent2">
                    <a:lumMod val="50000"/>
                  </a:schemeClr>
                </a:solidFill>
              </a:rPr>
              <a:t>    case </a:t>
            </a:r>
            <a:r>
              <a:rPr lang="en-GB" sz="2400" dirty="0" err="1">
                <a:solidFill>
                  <a:schemeClr val="accent2">
                    <a:lumMod val="50000"/>
                  </a:schemeClr>
                </a:solidFill>
              </a:rPr>
              <a:t>supported_versions</a:t>
            </a:r>
            <a:r>
              <a:rPr lang="en-GB" sz="2400" dirty="0">
                <a:solidFill>
                  <a:schemeClr val="accent2">
                    <a:lumMod val="50000"/>
                  </a:schemeClr>
                </a:solidFill>
              </a:rPr>
              <a:t>:</a:t>
            </a:r>
            <a:br>
              <a:rPr lang="en-GB" sz="2400" b="1" dirty="0">
                <a:solidFill>
                  <a:schemeClr val="accent2">
                    <a:lumMod val="50000"/>
                  </a:schemeClr>
                </a:solidFill>
              </a:rPr>
            </a:br>
            <a:r>
              <a:rPr lang="en-GB" sz="2400" b="1" dirty="0">
                <a:solidFill>
                  <a:schemeClr val="accent2">
                    <a:lumMod val="50000"/>
                  </a:schemeClr>
                </a:solidFill>
              </a:rPr>
              <a:t>      </a:t>
            </a:r>
            <a:r>
              <a:rPr lang="en-GB" sz="2400" b="1" dirty="0" err="1">
                <a:solidFill>
                  <a:schemeClr val="accent2">
                    <a:lumMod val="50000"/>
                  </a:schemeClr>
                </a:solidFill>
              </a:rPr>
              <a:t>ProtocolVersion</a:t>
            </a:r>
            <a:r>
              <a:rPr lang="en-GB" sz="2400" b="1" dirty="0">
                <a:solidFill>
                  <a:schemeClr val="accent2">
                    <a:lumMod val="50000"/>
                  </a:schemeClr>
                </a:solidFill>
              </a:rPr>
              <a:t>;</a:t>
            </a:r>
          </a:p>
          <a:p>
            <a:pPr>
              <a:lnSpc>
                <a:spcPct val="90000"/>
              </a:lnSpc>
              <a:spcAft>
                <a:spcPts val="600"/>
              </a:spcAft>
            </a:pPr>
            <a:r>
              <a:rPr lang="en-GB" sz="2400" dirty="0"/>
              <a:t>    // ...</a:t>
            </a:r>
          </a:p>
          <a:p>
            <a:pPr>
              <a:lnSpc>
                <a:spcPct val="90000"/>
              </a:lnSpc>
              <a:spcAft>
                <a:spcPts val="600"/>
              </a:spcAft>
            </a:pPr>
            <a:r>
              <a:rPr lang="en-GB" sz="2400" dirty="0"/>
              <a:t>    default: opaque;</a:t>
            </a:r>
          </a:p>
          <a:p>
            <a:pPr>
              <a:lnSpc>
                <a:spcPct val="90000"/>
              </a:lnSpc>
              <a:spcAft>
                <a:spcPts val="600"/>
              </a:spcAft>
            </a:pPr>
            <a:r>
              <a:rPr lang="en-GB" sz="2400" dirty="0"/>
              <a:t>  } SHE[</a:t>
            </a:r>
            <a:r>
              <a:rPr lang="en-GB" sz="2400" dirty="0" err="1"/>
              <a:t>len</a:t>
            </a:r>
            <a:r>
              <a:rPr lang="en-GB" sz="2400" dirty="0"/>
              <a:t>]; /*</a:t>
            </a:r>
            <a:r>
              <a:rPr lang="en-GB" sz="2400" dirty="0" err="1"/>
              <a:t>extension_data</a:t>
            </a:r>
            <a:r>
              <a:rPr lang="en-GB" sz="2400" dirty="0"/>
              <a:t>*/</a:t>
            </a:r>
          </a:p>
          <a:p>
            <a:pPr>
              <a:lnSpc>
                <a:spcPct val="90000"/>
              </a:lnSpc>
              <a:spcAft>
                <a:spcPts val="600"/>
              </a:spcAft>
            </a:pPr>
            <a:r>
              <a:rPr lang="en-GB" sz="2400" dirty="0"/>
              <a:t>} </a:t>
            </a:r>
            <a:r>
              <a:rPr lang="en-GB" sz="2400" dirty="0" err="1"/>
              <a:t>ServerHelloExtension</a:t>
            </a:r>
            <a:r>
              <a:rPr lang="en-GB" sz="2400" dirty="0"/>
              <a:t>;</a:t>
            </a:r>
          </a:p>
        </p:txBody>
      </p:sp>
    </p:spTree>
    <p:extLst>
      <p:ext uri="{BB962C8B-B14F-4D97-AF65-F5344CB8AC3E}">
        <p14:creationId xmlns:p14="http://schemas.microsoft.com/office/powerpoint/2010/main" val="13032426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2C30-FAC4-445A-BF06-3CA4873A164E}"/>
              </a:ext>
            </a:extLst>
          </p:cNvPr>
          <p:cNvSpPr>
            <a:spLocks noGrp="1"/>
          </p:cNvSpPr>
          <p:nvPr>
            <p:ph type="title"/>
          </p:nvPr>
        </p:nvSpPr>
        <p:spPr/>
        <p:txBody>
          <a:bodyPr/>
          <a:lstStyle/>
          <a:p>
            <a:r>
              <a:rPr lang="en-GB"/>
              <a:t>Evaluation</a:t>
            </a:r>
          </a:p>
        </p:txBody>
      </p:sp>
      <p:pic>
        <p:nvPicPr>
          <p:cNvPr id="4" name="Picture 3">
            <a:extLst>
              <a:ext uri="{FF2B5EF4-FFF2-40B4-BE49-F238E27FC236}">
                <a16:creationId xmlns:a16="http://schemas.microsoft.com/office/drawing/2014/main" id="{4631267D-AB7E-4472-A8CE-50487F8348BD}"/>
              </a:ext>
            </a:extLst>
          </p:cNvPr>
          <p:cNvPicPr>
            <a:picLocks noChangeAspect="1"/>
          </p:cNvPicPr>
          <p:nvPr/>
        </p:nvPicPr>
        <p:blipFill>
          <a:blip r:embed="rId2"/>
          <a:stretch>
            <a:fillRect/>
          </a:stretch>
        </p:blipFill>
        <p:spPr>
          <a:xfrm>
            <a:off x="0" y="1190767"/>
            <a:ext cx="12192000" cy="2637112"/>
          </a:xfrm>
          <a:prstGeom prst="rect">
            <a:avLst/>
          </a:prstGeom>
        </p:spPr>
      </p:pic>
      <p:pic>
        <p:nvPicPr>
          <p:cNvPr id="5" name="Picture 4">
            <a:extLst>
              <a:ext uri="{FF2B5EF4-FFF2-40B4-BE49-F238E27FC236}">
                <a16:creationId xmlns:a16="http://schemas.microsoft.com/office/drawing/2014/main" id="{7CB39D10-0647-4C7D-923D-788633E9E1F6}"/>
              </a:ext>
            </a:extLst>
          </p:cNvPr>
          <p:cNvPicPr>
            <a:picLocks noChangeAspect="1"/>
          </p:cNvPicPr>
          <p:nvPr/>
        </p:nvPicPr>
        <p:blipFill>
          <a:blip r:embed="rId3"/>
          <a:stretch>
            <a:fillRect/>
          </a:stretch>
        </p:blipFill>
        <p:spPr>
          <a:xfrm>
            <a:off x="6635564" y="3754707"/>
            <a:ext cx="5132945" cy="3059750"/>
          </a:xfrm>
          <a:prstGeom prst="rect">
            <a:avLst/>
          </a:prstGeom>
        </p:spPr>
      </p:pic>
      <p:sp>
        <p:nvSpPr>
          <p:cNvPr id="6" name="TextBox 5">
            <a:extLst>
              <a:ext uri="{FF2B5EF4-FFF2-40B4-BE49-F238E27FC236}">
                <a16:creationId xmlns:a16="http://schemas.microsoft.com/office/drawing/2014/main" id="{AE8D9220-49E0-4BD0-8AE4-5A45C70DDCDC}"/>
              </a:ext>
            </a:extLst>
          </p:cNvPr>
          <p:cNvSpPr txBox="1"/>
          <p:nvPr/>
        </p:nvSpPr>
        <p:spPr>
          <a:xfrm>
            <a:off x="149291" y="4619664"/>
            <a:ext cx="6185608" cy="1855893"/>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a:gradFill>
                  <a:gsLst>
                    <a:gs pos="2917">
                      <a:schemeClr val="tx1"/>
                    </a:gs>
                    <a:gs pos="30000">
                      <a:schemeClr val="tx1"/>
                    </a:gs>
                  </a:gsLst>
                  <a:lin ang="5400000" scaled="0"/>
                </a:gradFill>
              </a:rPr>
              <a:t>We can express real world formats</a:t>
            </a:r>
          </a:p>
          <a:p>
            <a:pPr marL="342900" indent="-342900">
              <a:lnSpc>
                <a:spcPct val="90000"/>
              </a:lnSpc>
              <a:spcAft>
                <a:spcPts val="600"/>
              </a:spcAft>
              <a:buFont typeface="Arial" panose="020B0604020202020204" pitchFamily="34" charset="0"/>
              <a:buChar char="•"/>
            </a:pPr>
            <a:r>
              <a:rPr lang="en-GB" sz="2400">
                <a:gradFill>
                  <a:gsLst>
                    <a:gs pos="2917">
                      <a:schemeClr val="tx1"/>
                    </a:gs>
                    <a:gs pos="30000">
                      <a:schemeClr val="tx1"/>
                    </a:gs>
                  </a:gsLst>
                  <a:lin ang="5400000" scaled="0"/>
                </a:gradFill>
              </a:rPr>
              <a:t>We scale to large and complex schemas</a:t>
            </a:r>
          </a:p>
          <a:p>
            <a:pPr marL="342900" indent="-342900">
              <a:lnSpc>
                <a:spcPct val="90000"/>
              </a:lnSpc>
              <a:spcAft>
                <a:spcPts val="600"/>
              </a:spcAft>
              <a:buFont typeface="Arial" panose="020B0604020202020204" pitchFamily="34" charset="0"/>
              <a:buChar char="•"/>
            </a:pPr>
            <a:r>
              <a:rPr lang="en-GB" sz="2400">
                <a:gradFill>
                  <a:gsLst>
                    <a:gs pos="2917">
                      <a:schemeClr val="tx1"/>
                    </a:gs>
                    <a:gs pos="30000">
                      <a:schemeClr val="tx1"/>
                    </a:gs>
                  </a:gsLst>
                  <a:lin ang="5400000" scaled="0"/>
                </a:gradFill>
              </a:rPr>
              <a:t>We produce high-performance code</a:t>
            </a:r>
          </a:p>
          <a:p>
            <a:pPr marL="342900" indent="-342900">
              <a:lnSpc>
                <a:spcPct val="90000"/>
              </a:lnSpc>
              <a:spcAft>
                <a:spcPts val="600"/>
              </a:spcAft>
              <a:buFont typeface="Arial" panose="020B0604020202020204" pitchFamily="34" charset="0"/>
              <a:buChar char="•"/>
            </a:pPr>
            <a:endParaRPr lang="en-GB" sz="240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490009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9A67-B4BF-4462-AEDE-1779FC427F5B}"/>
              </a:ext>
            </a:extLst>
          </p:cNvPr>
          <p:cNvSpPr>
            <a:spLocks noGrp="1"/>
          </p:cNvSpPr>
          <p:nvPr>
            <p:ph type="title"/>
          </p:nvPr>
        </p:nvSpPr>
        <p:spPr/>
        <p:txBody>
          <a:bodyPr/>
          <a:lstStyle/>
          <a:p>
            <a:r>
              <a:rPr lang="en-GB"/>
              <a:t>Proof Engineering Challenges</a:t>
            </a:r>
          </a:p>
        </p:txBody>
      </p:sp>
      <p:sp>
        <p:nvSpPr>
          <p:cNvPr id="3" name="Content Placeholder 2">
            <a:extLst>
              <a:ext uri="{FF2B5EF4-FFF2-40B4-BE49-F238E27FC236}">
                <a16:creationId xmlns:a16="http://schemas.microsoft.com/office/drawing/2014/main" id="{5ECC1197-B573-4AD6-BA8B-D1FDE6ED09D1}"/>
              </a:ext>
            </a:extLst>
          </p:cNvPr>
          <p:cNvSpPr>
            <a:spLocks noGrp="1"/>
          </p:cNvSpPr>
          <p:nvPr>
            <p:ph sz="quarter" idx="10"/>
          </p:nvPr>
        </p:nvSpPr>
        <p:spPr>
          <a:xfrm>
            <a:off x="268928" y="1671339"/>
            <a:ext cx="11653523" cy="3575722"/>
          </a:xfrm>
        </p:spPr>
        <p:txBody>
          <a:bodyPr/>
          <a:lstStyle/>
          <a:p>
            <a:r>
              <a:rPr lang="en-GB"/>
              <a:t>Many proof conditions scale with the size of the type</a:t>
            </a:r>
          </a:p>
          <a:p>
            <a:r>
              <a:rPr lang="en-GB"/>
              <a:t>This can quickly overwhelm the SMT in F*</a:t>
            </a:r>
          </a:p>
          <a:p>
            <a:r>
              <a:rPr lang="en-GB"/>
              <a:t>We rely on new F* features to scale proofs:</a:t>
            </a:r>
          </a:p>
          <a:p>
            <a:pPr lvl="1"/>
            <a:r>
              <a:rPr lang="en-GB"/>
              <a:t>Extensive use of proof by normalization</a:t>
            </a:r>
          </a:p>
          <a:p>
            <a:pPr lvl="1"/>
            <a:r>
              <a:rPr lang="en-GB"/>
              <a:t>F* meta-programming via tactics, e.g. to generate implementations</a:t>
            </a:r>
            <a:br>
              <a:rPr lang="en-GB"/>
            </a:br>
            <a:r>
              <a:rPr lang="en-GB" i="1"/>
              <a:t>Meta-F*: Proof Automation with SMT, Tactics, and Metaprograms, ESOP’19</a:t>
            </a:r>
          </a:p>
          <a:p>
            <a:pPr lvl="1"/>
            <a:endParaRPr lang="en-GB"/>
          </a:p>
        </p:txBody>
      </p:sp>
    </p:spTree>
    <p:extLst>
      <p:ext uri="{BB962C8B-B14F-4D97-AF65-F5344CB8AC3E}">
        <p14:creationId xmlns:p14="http://schemas.microsoft.com/office/powerpoint/2010/main" val="696214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3C3C-2CA2-49C5-AE0F-1727ECE2D253}"/>
              </a:ext>
            </a:extLst>
          </p:cNvPr>
          <p:cNvSpPr>
            <a:spLocks noGrp="1"/>
          </p:cNvSpPr>
          <p:nvPr>
            <p:ph type="title"/>
          </p:nvPr>
        </p:nvSpPr>
        <p:spPr/>
        <p:txBody>
          <a:bodyPr/>
          <a:lstStyle/>
          <a:p>
            <a:r>
              <a:rPr lang="en-GB"/>
              <a:t>Main Takeaways</a:t>
            </a:r>
          </a:p>
        </p:txBody>
      </p:sp>
      <p:sp>
        <p:nvSpPr>
          <p:cNvPr id="3" name="Content Placeholder 2">
            <a:extLst>
              <a:ext uri="{FF2B5EF4-FFF2-40B4-BE49-F238E27FC236}">
                <a16:creationId xmlns:a16="http://schemas.microsoft.com/office/drawing/2014/main" id="{E6688206-00AD-41AC-AE16-E435D61F664A}"/>
              </a:ext>
            </a:extLst>
          </p:cNvPr>
          <p:cNvSpPr>
            <a:spLocks noGrp="1"/>
          </p:cNvSpPr>
          <p:nvPr>
            <p:ph sz="quarter" idx="10"/>
          </p:nvPr>
        </p:nvSpPr>
        <p:spPr>
          <a:xfrm>
            <a:off x="269239" y="1190734"/>
            <a:ext cx="11653523" cy="4589270"/>
          </a:xfrm>
        </p:spPr>
        <p:txBody>
          <a:bodyPr/>
          <a:lstStyle/>
          <a:p>
            <a:endParaRPr lang="en-GB" dirty="0"/>
          </a:p>
          <a:p>
            <a:r>
              <a:rPr lang="en-GB" dirty="0"/>
              <a:t>The first parser generation tool to generate both </a:t>
            </a:r>
            <a:r>
              <a:rPr lang="en-GB" b="1" dirty="0"/>
              <a:t>zero-copy</a:t>
            </a:r>
            <a:r>
              <a:rPr lang="en-GB" dirty="0"/>
              <a:t> and </a:t>
            </a:r>
            <a:r>
              <a:rPr lang="en-GB" b="1" dirty="0"/>
              <a:t>secure</a:t>
            </a:r>
            <a:r>
              <a:rPr lang="en-GB" dirty="0"/>
              <a:t> parsers</a:t>
            </a:r>
          </a:p>
          <a:p>
            <a:r>
              <a:rPr lang="en-GB" dirty="0"/>
              <a:t>Automated proofs of </a:t>
            </a:r>
            <a:r>
              <a:rPr lang="en-GB" b="1" dirty="0"/>
              <a:t>correctness, security and safety</a:t>
            </a:r>
          </a:p>
          <a:p>
            <a:r>
              <a:rPr lang="en-GB" dirty="0"/>
              <a:t>Generated code is </a:t>
            </a:r>
            <a:r>
              <a:rPr lang="en-GB" b="1" dirty="0"/>
              <a:t>high performance</a:t>
            </a:r>
          </a:p>
          <a:p>
            <a:r>
              <a:rPr lang="en-GB" dirty="0"/>
              <a:t>Useful to analyse message format security</a:t>
            </a:r>
          </a:p>
          <a:p>
            <a:endParaRPr lang="en-GB" dirty="0"/>
          </a:p>
        </p:txBody>
      </p:sp>
    </p:spTree>
    <p:extLst>
      <p:ext uri="{BB962C8B-B14F-4D97-AF65-F5344CB8AC3E}">
        <p14:creationId xmlns:p14="http://schemas.microsoft.com/office/powerpoint/2010/main" val="415150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BF52D6-9452-46FD-B76B-CB92680A8285}"/>
              </a:ext>
            </a:extLst>
          </p:cNvPr>
          <p:cNvSpPr/>
          <p:nvPr/>
        </p:nvSpPr>
        <p:spPr>
          <a:xfrm>
            <a:off x="1153297" y="1021662"/>
            <a:ext cx="9885405" cy="1200329"/>
          </a:xfrm>
          <a:prstGeom prst="rect">
            <a:avLst/>
          </a:prstGeom>
        </p:spPr>
        <p:txBody>
          <a:bodyPr wrap="square">
            <a:spAutoFit/>
          </a:bodyPr>
          <a:lstStyle/>
          <a:p>
            <a:pPr algn="ctr"/>
            <a:r>
              <a:rPr lang="en-GB" sz="3600" b="1">
                <a:solidFill>
                  <a:srgbClr val="FF0000"/>
                </a:solidFill>
              </a:rPr>
              <a:t>Verified</a:t>
            </a:r>
            <a:r>
              <a:rPr lang="en-GB" sz="3600"/>
              <a:t> Secure Zero-Copy Parsers for Authenticated Message Formats</a:t>
            </a:r>
            <a:endParaRPr lang="en-GB" sz="3600">
              <a:solidFill>
                <a:schemeClr val="tx1">
                  <a:lumMod val="50000"/>
                </a:schemeClr>
              </a:solidFill>
            </a:endParaRPr>
          </a:p>
        </p:txBody>
      </p:sp>
      <p:sp>
        <p:nvSpPr>
          <p:cNvPr id="5" name="Oval 4">
            <a:extLst>
              <a:ext uri="{FF2B5EF4-FFF2-40B4-BE49-F238E27FC236}">
                <a16:creationId xmlns:a16="http://schemas.microsoft.com/office/drawing/2014/main" id="{58669CD0-A67A-4E35-9D5B-38456C1D3910}"/>
              </a:ext>
            </a:extLst>
          </p:cNvPr>
          <p:cNvSpPr/>
          <p:nvPr/>
        </p:nvSpPr>
        <p:spPr>
          <a:xfrm>
            <a:off x="864323" y="3737129"/>
            <a:ext cx="1307431" cy="19112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7980F12-D475-486C-97AA-67307BAE0173}"/>
              </a:ext>
            </a:extLst>
          </p:cNvPr>
          <p:cNvSpPr/>
          <p:nvPr/>
        </p:nvSpPr>
        <p:spPr>
          <a:xfrm>
            <a:off x="3141498" y="3129730"/>
            <a:ext cx="2013283"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B34D41C-9D34-407A-B4FD-FD00CD32C9BF}"/>
              </a:ext>
            </a:extLst>
          </p:cNvPr>
          <p:cNvSpPr/>
          <p:nvPr/>
        </p:nvSpPr>
        <p:spPr>
          <a:xfrm>
            <a:off x="3735404" y="4115161"/>
            <a:ext cx="825475" cy="1396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8A5292E-21CD-4837-A629-163D29A6266C}"/>
              </a:ext>
            </a:extLst>
          </p:cNvPr>
          <p:cNvSpPr/>
          <p:nvPr/>
        </p:nvSpPr>
        <p:spPr>
          <a:xfrm>
            <a:off x="3404360" y="3655339"/>
            <a:ext cx="1487561" cy="19930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B001588-DD5E-430D-AB17-DB47EA48E4D7}"/>
              </a:ext>
            </a:extLst>
          </p:cNvPr>
          <p:cNvSpPr/>
          <p:nvPr/>
        </p:nvSpPr>
        <p:spPr>
          <a:xfrm>
            <a:off x="1298543" y="3230223"/>
            <a:ext cx="465220" cy="4251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0EBB8D5-FD0E-417E-A181-D842366276A0}"/>
              </a:ext>
            </a:extLst>
          </p:cNvPr>
          <p:cNvSpPr/>
          <p:nvPr/>
        </p:nvSpPr>
        <p:spPr>
          <a:xfrm>
            <a:off x="1086108" y="4115161"/>
            <a:ext cx="863859" cy="1396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FFD5DB90-000D-4922-8794-8AB775A6C1E3}"/>
              </a:ext>
            </a:extLst>
          </p:cNvPr>
          <p:cNvCxnSpPr>
            <a:cxnSpLocks/>
            <a:endCxn id="7" idx="2"/>
          </p:cNvCxnSpPr>
          <p:nvPr/>
        </p:nvCxnSpPr>
        <p:spPr>
          <a:xfrm>
            <a:off x="2171754" y="4804973"/>
            <a:ext cx="1563650" cy="85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5DACA87-9107-44B6-88FD-7465DA74810C}"/>
              </a:ext>
            </a:extLst>
          </p:cNvPr>
          <p:cNvCxnSpPr>
            <a:cxnSpLocks/>
            <a:stCxn id="6" idx="2"/>
            <a:endCxn id="20" idx="6"/>
          </p:cNvCxnSpPr>
          <p:nvPr/>
        </p:nvCxnSpPr>
        <p:spPr>
          <a:xfrm flipH="1">
            <a:off x="2502676" y="4437162"/>
            <a:ext cx="6388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7BF049A-E3D6-4741-A79C-AB9480C82D5C}"/>
              </a:ext>
            </a:extLst>
          </p:cNvPr>
          <p:cNvSpPr txBox="1"/>
          <p:nvPr/>
        </p:nvSpPr>
        <p:spPr>
          <a:xfrm>
            <a:off x="3703115" y="3244334"/>
            <a:ext cx="968535" cy="369332"/>
          </a:xfrm>
          <a:prstGeom prst="rect">
            <a:avLst/>
          </a:prstGeom>
          <a:noFill/>
        </p:spPr>
        <p:txBody>
          <a:bodyPr wrap="none" rtlCol="0">
            <a:spAutoFit/>
          </a:bodyPr>
          <a:lstStyle/>
          <a:p>
            <a:r>
              <a:rPr lang="en-GB"/>
              <a:t>{0,255}*</a:t>
            </a:r>
          </a:p>
        </p:txBody>
      </p:sp>
      <p:sp>
        <p:nvSpPr>
          <p:cNvPr id="14" name="TextBox 13">
            <a:extLst>
              <a:ext uri="{FF2B5EF4-FFF2-40B4-BE49-F238E27FC236}">
                <a16:creationId xmlns:a16="http://schemas.microsoft.com/office/drawing/2014/main" id="{AB629D67-1C43-4DB7-902D-77ADD69FFD93}"/>
              </a:ext>
            </a:extLst>
          </p:cNvPr>
          <p:cNvSpPr txBox="1"/>
          <p:nvPr/>
        </p:nvSpPr>
        <p:spPr>
          <a:xfrm>
            <a:off x="3891815" y="4610115"/>
            <a:ext cx="696419" cy="369332"/>
          </a:xfrm>
          <a:prstGeom prst="rect">
            <a:avLst/>
          </a:prstGeom>
          <a:noFill/>
        </p:spPr>
        <p:txBody>
          <a:bodyPr wrap="square" rtlCol="0">
            <a:spAutoFit/>
          </a:bodyPr>
          <a:lstStyle/>
          <a:p>
            <a:r>
              <a:rPr lang="en-GB"/>
              <a:t>s(V)</a:t>
            </a:r>
          </a:p>
        </p:txBody>
      </p:sp>
      <p:sp>
        <p:nvSpPr>
          <p:cNvPr id="15" name="TextBox 14">
            <a:extLst>
              <a:ext uri="{FF2B5EF4-FFF2-40B4-BE49-F238E27FC236}">
                <a16:creationId xmlns:a16="http://schemas.microsoft.com/office/drawing/2014/main" id="{4442B212-DADA-4A9A-A460-DA4B9D683B40}"/>
              </a:ext>
            </a:extLst>
          </p:cNvPr>
          <p:cNvSpPr txBox="1"/>
          <p:nvPr/>
        </p:nvSpPr>
        <p:spPr>
          <a:xfrm>
            <a:off x="1368903" y="3765232"/>
            <a:ext cx="298268" cy="369332"/>
          </a:xfrm>
          <a:prstGeom prst="rect">
            <a:avLst/>
          </a:prstGeom>
          <a:noFill/>
        </p:spPr>
        <p:txBody>
          <a:bodyPr wrap="square" rtlCol="0">
            <a:spAutoFit/>
          </a:bodyPr>
          <a:lstStyle/>
          <a:p>
            <a:r>
              <a:rPr lang="en-GB"/>
              <a:t>V</a:t>
            </a:r>
          </a:p>
        </p:txBody>
      </p:sp>
      <p:sp>
        <p:nvSpPr>
          <p:cNvPr id="16" name="TextBox 15">
            <a:extLst>
              <a:ext uri="{FF2B5EF4-FFF2-40B4-BE49-F238E27FC236}">
                <a16:creationId xmlns:a16="http://schemas.microsoft.com/office/drawing/2014/main" id="{ADDD9121-CFC9-4F89-A1AA-01B4FDA49C53}"/>
              </a:ext>
            </a:extLst>
          </p:cNvPr>
          <p:cNvSpPr txBox="1"/>
          <p:nvPr/>
        </p:nvSpPr>
        <p:spPr>
          <a:xfrm>
            <a:off x="1377157" y="3258115"/>
            <a:ext cx="307992" cy="369332"/>
          </a:xfrm>
          <a:prstGeom prst="rect">
            <a:avLst/>
          </a:prstGeom>
          <a:noFill/>
        </p:spPr>
        <p:txBody>
          <a:bodyPr wrap="square" rtlCol="0">
            <a:spAutoFit/>
          </a:bodyPr>
          <a:lstStyle/>
          <a:p>
            <a:r>
              <a:rPr lang="en-GB"/>
              <a:t>⊥</a:t>
            </a:r>
          </a:p>
        </p:txBody>
      </p:sp>
      <p:sp>
        <p:nvSpPr>
          <p:cNvPr id="17" name="TextBox 16">
            <a:extLst>
              <a:ext uri="{FF2B5EF4-FFF2-40B4-BE49-F238E27FC236}">
                <a16:creationId xmlns:a16="http://schemas.microsoft.com/office/drawing/2014/main" id="{EA5E509B-1ADB-43AE-8EEE-147FD254525C}"/>
              </a:ext>
            </a:extLst>
          </p:cNvPr>
          <p:cNvSpPr txBox="1"/>
          <p:nvPr/>
        </p:nvSpPr>
        <p:spPr>
          <a:xfrm>
            <a:off x="2682580" y="4467174"/>
            <a:ext cx="298268" cy="369332"/>
          </a:xfrm>
          <a:prstGeom prst="rect">
            <a:avLst/>
          </a:prstGeom>
          <a:noFill/>
        </p:spPr>
        <p:txBody>
          <a:bodyPr wrap="square" rtlCol="0">
            <a:spAutoFit/>
          </a:bodyPr>
          <a:lstStyle/>
          <a:p>
            <a:r>
              <a:rPr lang="en-GB"/>
              <a:t>s</a:t>
            </a:r>
          </a:p>
        </p:txBody>
      </p:sp>
      <p:sp>
        <p:nvSpPr>
          <p:cNvPr id="18" name="TextBox 17">
            <a:extLst>
              <a:ext uri="{FF2B5EF4-FFF2-40B4-BE49-F238E27FC236}">
                <a16:creationId xmlns:a16="http://schemas.microsoft.com/office/drawing/2014/main" id="{C901EA67-E028-46B1-947A-170F7AD1DD8E}"/>
              </a:ext>
            </a:extLst>
          </p:cNvPr>
          <p:cNvSpPr txBox="1"/>
          <p:nvPr/>
        </p:nvSpPr>
        <p:spPr>
          <a:xfrm>
            <a:off x="2686848" y="4068363"/>
            <a:ext cx="348169" cy="369332"/>
          </a:xfrm>
          <a:prstGeom prst="rect">
            <a:avLst/>
          </a:prstGeom>
          <a:noFill/>
        </p:spPr>
        <p:txBody>
          <a:bodyPr wrap="square" rtlCol="0">
            <a:spAutoFit/>
          </a:bodyPr>
          <a:lstStyle/>
          <a:p>
            <a:r>
              <a:rPr lang="en-GB"/>
              <a:t>p</a:t>
            </a:r>
          </a:p>
        </p:txBody>
      </p:sp>
      <p:sp>
        <p:nvSpPr>
          <p:cNvPr id="19" name="TextBox 18">
            <a:extLst>
              <a:ext uri="{FF2B5EF4-FFF2-40B4-BE49-F238E27FC236}">
                <a16:creationId xmlns:a16="http://schemas.microsoft.com/office/drawing/2014/main" id="{2B54D35B-EC10-4D8C-B502-CB18972A93AF}"/>
              </a:ext>
            </a:extLst>
          </p:cNvPr>
          <p:cNvSpPr txBox="1"/>
          <p:nvPr/>
        </p:nvSpPr>
        <p:spPr>
          <a:xfrm>
            <a:off x="3775504" y="3737129"/>
            <a:ext cx="823758" cy="369332"/>
          </a:xfrm>
          <a:prstGeom prst="rect">
            <a:avLst/>
          </a:prstGeom>
          <a:noFill/>
        </p:spPr>
        <p:txBody>
          <a:bodyPr wrap="square" rtlCol="0">
            <a:spAutoFit/>
          </a:bodyPr>
          <a:lstStyle/>
          <a:p>
            <a:r>
              <a:rPr lang="en-GB"/>
              <a:t>p⁻¹(V)</a:t>
            </a:r>
          </a:p>
        </p:txBody>
      </p:sp>
      <p:sp>
        <p:nvSpPr>
          <p:cNvPr id="20" name="Oval 19">
            <a:extLst>
              <a:ext uri="{FF2B5EF4-FFF2-40B4-BE49-F238E27FC236}">
                <a16:creationId xmlns:a16="http://schemas.microsoft.com/office/drawing/2014/main" id="{E228CF64-56CE-40A9-B874-0FA2F1914B76}"/>
              </a:ext>
            </a:extLst>
          </p:cNvPr>
          <p:cNvSpPr/>
          <p:nvPr/>
        </p:nvSpPr>
        <p:spPr>
          <a:xfrm>
            <a:off x="559631" y="3129730"/>
            <a:ext cx="1943045"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FB13162-C8F9-4D56-9027-E5E7A598768A}"/>
              </a:ext>
            </a:extLst>
          </p:cNvPr>
          <p:cNvSpPr txBox="1"/>
          <p:nvPr/>
        </p:nvSpPr>
        <p:spPr>
          <a:xfrm>
            <a:off x="1049104" y="4598150"/>
            <a:ext cx="1012281" cy="369332"/>
          </a:xfrm>
          <a:prstGeom prst="rect">
            <a:avLst/>
          </a:prstGeom>
          <a:noFill/>
        </p:spPr>
        <p:txBody>
          <a:bodyPr wrap="square" rtlCol="0">
            <a:spAutoFit/>
          </a:bodyPr>
          <a:lstStyle/>
          <a:p>
            <a:r>
              <a:rPr lang="en-GB"/>
              <a:t>p·p⁻¹(V)</a:t>
            </a:r>
          </a:p>
        </p:txBody>
      </p:sp>
      <p:sp>
        <p:nvSpPr>
          <p:cNvPr id="22" name="TextBox 21">
            <a:extLst>
              <a:ext uri="{FF2B5EF4-FFF2-40B4-BE49-F238E27FC236}">
                <a16:creationId xmlns:a16="http://schemas.microsoft.com/office/drawing/2014/main" id="{DE1D03D9-86EC-4DDC-9278-FF6B23E10AB1}"/>
              </a:ext>
            </a:extLst>
          </p:cNvPr>
          <p:cNvSpPr txBox="1"/>
          <p:nvPr/>
        </p:nvSpPr>
        <p:spPr>
          <a:xfrm>
            <a:off x="5311192" y="3765232"/>
            <a:ext cx="6723153" cy="1369606"/>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a:gradFill>
                  <a:gsLst>
                    <a:gs pos="2917">
                      <a:schemeClr val="tx1"/>
                    </a:gs>
                    <a:gs pos="30000">
                      <a:schemeClr val="tx1"/>
                    </a:gs>
                  </a:gsLst>
                  <a:lin ang="5400000" scaled="0"/>
                </a:gradFill>
              </a:rPr>
              <a:t>Correct parsers need </a:t>
            </a:r>
            <a:r>
              <a:rPr lang="en-GB" sz="2400" b="1">
                <a:gradFill>
                  <a:gsLst>
                    <a:gs pos="2917">
                      <a:schemeClr val="tx1"/>
                    </a:gs>
                    <a:gs pos="30000">
                      <a:schemeClr val="tx1"/>
                    </a:gs>
                  </a:gsLst>
                  <a:lin ang="5400000" scaled="0"/>
                </a:gradFill>
              </a:rPr>
              <a:t>injective serializers</a:t>
            </a:r>
            <a:r>
              <a:rPr lang="en-GB" sz="2400">
                <a:gradFill>
                  <a:gsLst>
                    <a:gs pos="2917">
                      <a:schemeClr val="tx1"/>
                    </a:gs>
                    <a:gs pos="30000">
                      <a:schemeClr val="tx1"/>
                    </a:gs>
                  </a:gsLst>
                  <a:lin ang="5400000" scaled="0"/>
                </a:gradFill>
              </a:rPr>
              <a:t>:</a:t>
            </a:r>
          </a:p>
          <a:p>
            <a:pPr algn="ctr">
              <a:lnSpc>
                <a:spcPct val="90000"/>
              </a:lnSpc>
              <a:spcAft>
                <a:spcPts val="600"/>
              </a:spcAft>
            </a:pPr>
            <a:r>
              <a:rPr lang="en-GB" sz="2400"/>
              <a:t>If s(x) = s(y), then p(s(x)) = </a:t>
            </a:r>
            <a:r>
              <a:rPr lang="en-GB" sz="2400">
                <a:gradFill>
                  <a:gsLst>
                    <a:gs pos="2917">
                      <a:schemeClr val="tx1"/>
                    </a:gs>
                    <a:gs pos="30000">
                      <a:schemeClr val="tx1"/>
                    </a:gs>
                  </a:gsLst>
                  <a:lin ang="5400000" scaled="0"/>
                </a:gradFill>
              </a:rPr>
              <a:t>p(s(y)),</a:t>
            </a:r>
            <a:br>
              <a:rPr lang="en-GB" sz="2400">
                <a:gradFill>
                  <a:gsLst>
                    <a:gs pos="2917">
                      <a:schemeClr val="tx1"/>
                    </a:gs>
                    <a:gs pos="30000">
                      <a:schemeClr val="tx1"/>
                    </a:gs>
                  </a:gsLst>
                  <a:lin ang="5400000" scaled="0"/>
                </a:gradFill>
              </a:rPr>
            </a:br>
            <a:r>
              <a:rPr lang="en-GB" sz="2400">
                <a:gradFill>
                  <a:gsLst>
                    <a:gs pos="2917">
                      <a:schemeClr val="tx1"/>
                    </a:gs>
                    <a:gs pos="30000">
                      <a:schemeClr val="tx1"/>
                    </a:gs>
                  </a:gsLst>
                  <a:lin ang="5400000" scaled="0"/>
                </a:gradFill>
              </a:rPr>
              <a:t>hence x = y</a:t>
            </a:r>
          </a:p>
        </p:txBody>
      </p:sp>
      <p:sp>
        <p:nvSpPr>
          <p:cNvPr id="23" name="Speech Bubble: Rectangle with Corners Rounded 22">
            <a:extLst>
              <a:ext uri="{FF2B5EF4-FFF2-40B4-BE49-F238E27FC236}">
                <a16:creationId xmlns:a16="http://schemas.microsoft.com/office/drawing/2014/main" id="{184723DD-C3E8-42F9-B2DD-F0AD27B38F18}"/>
              </a:ext>
            </a:extLst>
          </p:cNvPr>
          <p:cNvSpPr/>
          <p:nvPr/>
        </p:nvSpPr>
        <p:spPr bwMode="auto">
          <a:xfrm>
            <a:off x="6447468" y="2698046"/>
            <a:ext cx="4076512" cy="863368"/>
          </a:xfrm>
          <a:prstGeom prst="wedgeRoundRectCallout">
            <a:avLst>
              <a:gd name="adj1" fmla="val 22961"/>
              <a:gd name="adj2" fmla="val 87572"/>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a:gradFill>
                  <a:gsLst>
                    <a:gs pos="0">
                      <a:srgbClr val="FFFFFF"/>
                    </a:gs>
                    <a:gs pos="100000">
                      <a:srgbClr val="FFFFFF"/>
                    </a:gs>
                  </a:gsLst>
                  <a:lin ang="5400000" scaled="0"/>
                </a:gradFill>
              </a:rPr>
              <a:t>Different messages have different serializations</a:t>
            </a:r>
          </a:p>
        </p:txBody>
      </p:sp>
    </p:spTree>
    <p:extLst>
      <p:ext uri="{BB962C8B-B14F-4D97-AF65-F5344CB8AC3E}">
        <p14:creationId xmlns:p14="http://schemas.microsoft.com/office/powerpoint/2010/main" val="42698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a:extLst>
              <a:ext uri="{FF2B5EF4-FFF2-40B4-BE49-F238E27FC236}">
                <a16:creationId xmlns:a16="http://schemas.microsoft.com/office/drawing/2014/main" id="{332B5198-764D-40B5-A671-A22925199D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815" y="246481"/>
            <a:ext cx="2122586" cy="5921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microsoft.com/en-us/research/uploads/prod/2019/05/everparse1-5cf21aabc4f07-1024x198.png">
            <a:extLst>
              <a:ext uri="{FF2B5EF4-FFF2-40B4-BE49-F238E27FC236}">
                <a16:creationId xmlns:a16="http://schemas.microsoft.com/office/drawing/2014/main" id="{6F2ECCDE-5E60-48D5-80EE-7989BFA0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87" y="719564"/>
            <a:ext cx="5153025" cy="9963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itHub Logomark">
            <a:extLst>
              <a:ext uri="{FF2B5EF4-FFF2-40B4-BE49-F238E27FC236}">
                <a16:creationId xmlns:a16="http://schemas.microsoft.com/office/drawing/2014/main" id="{A98896C0-6EB7-411C-BB48-5412C8346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455" y="2332442"/>
            <a:ext cx="1535343" cy="1535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B35F99-F1B1-42D0-B9E3-4691C4A632EA}"/>
              </a:ext>
            </a:extLst>
          </p:cNvPr>
          <p:cNvSpPr txBox="1"/>
          <p:nvPr/>
        </p:nvSpPr>
        <p:spPr>
          <a:xfrm>
            <a:off x="2817666" y="2415311"/>
            <a:ext cx="6556667" cy="1369606"/>
          </a:xfrm>
          <a:prstGeom prst="rect">
            <a:avLst/>
          </a:prstGeom>
          <a:noFill/>
        </p:spPr>
        <p:txBody>
          <a:bodyPr wrap="none" lIns="182880" tIns="146304" rIns="182880" bIns="146304" rtlCol="0">
            <a:spAutoFit/>
          </a:bodyPr>
          <a:lstStyle/>
          <a:p>
            <a:pPr>
              <a:lnSpc>
                <a:spcPct val="90000"/>
              </a:lnSpc>
              <a:spcAft>
                <a:spcPts val="600"/>
              </a:spcAft>
            </a:pPr>
            <a:r>
              <a:rPr lang="en-GB" sz="2400">
                <a:gradFill>
                  <a:gsLst>
                    <a:gs pos="2917">
                      <a:schemeClr val="tx1"/>
                    </a:gs>
                    <a:gs pos="30000">
                      <a:schemeClr val="tx1"/>
                    </a:gs>
                  </a:gsLst>
                  <a:lin ang="5400000" scaled="0"/>
                </a:gradFill>
                <a:hlinkClick r:id="rId5"/>
              </a:rPr>
              <a:t>https://github.com/project-everest/everparse</a:t>
            </a:r>
            <a:br>
              <a:rPr lang="en-GB" sz="2400">
                <a:gradFill>
                  <a:gsLst>
                    <a:gs pos="2917">
                      <a:schemeClr val="tx1"/>
                    </a:gs>
                    <a:gs pos="30000">
                      <a:schemeClr val="tx1"/>
                    </a:gs>
                  </a:gsLst>
                  <a:lin ang="5400000" scaled="0"/>
                </a:gradFill>
              </a:rPr>
            </a:br>
            <a:r>
              <a:rPr lang="en-GB" sz="2400">
                <a:gradFill>
                  <a:gsLst>
                    <a:gs pos="2917">
                      <a:schemeClr val="tx1"/>
                    </a:gs>
                    <a:gs pos="30000">
                      <a:schemeClr val="tx1"/>
                    </a:gs>
                  </a:gsLst>
                  <a:lin ang="5400000" scaled="0"/>
                </a:gradFill>
                <a:hlinkClick r:id="rId6"/>
              </a:rPr>
              <a:t>https://github.com/project-everest/mitls-fstar</a:t>
            </a:r>
            <a:endParaRPr lang="en-GB" sz="2400">
              <a:gradFill>
                <a:gsLst>
                  <a:gs pos="2917">
                    <a:schemeClr val="tx1"/>
                  </a:gs>
                  <a:gs pos="30000">
                    <a:schemeClr val="tx1"/>
                  </a:gs>
                </a:gsLst>
                <a:lin ang="5400000" scaled="0"/>
              </a:gradFill>
            </a:endParaRPr>
          </a:p>
          <a:p>
            <a:pPr>
              <a:lnSpc>
                <a:spcPct val="90000"/>
              </a:lnSpc>
              <a:spcAft>
                <a:spcPts val="600"/>
              </a:spcAft>
            </a:pPr>
            <a:r>
              <a:rPr lang="en-GB" sz="2400">
                <a:gradFill>
                  <a:gsLst>
                    <a:gs pos="2917">
                      <a:schemeClr val="tx1"/>
                    </a:gs>
                    <a:gs pos="30000">
                      <a:schemeClr val="tx1"/>
                    </a:gs>
                  </a:gsLst>
                  <a:lin ang="5400000" scaled="0"/>
                </a:gradFill>
                <a:hlinkClick r:id="rId7"/>
              </a:rPr>
              <a:t>https://fstar-lang.org</a:t>
            </a:r>
            <a:r>
              <a:rPr lang="en-GB" sz="2400">
                <a:gradFill>
                  <a:gsLst>
                    <a:gs pos="2917">
                      <a:schemeClr val="tx1"/>
                    </a:gs>
                    <a:gs pos="30000">
                      <a:schemeClr val="tx1"/>
                    </a:gs>
                  </a:gsLst>
                  <a:lin ang="5400000" scaled="0"/>
                </a:gradFill>
              </a:rPr>
              <a:t> </a:t>
            </a:r>
          </a:p>
        </p:txBody>
      </p:sp>
      <p:pic>
        <p:nvPicPr>
          <p:cNvPr id="1028" name="Picture 4" descr="Related image">
            <a:extLst>
              <a:ext uri="{FF2B5EF4-FFF2-40B4-BE49-F238E27FC236}">
                <a16:creationId xmlns:a16="http://schemas.microsoft.com/office/drawing/2014/main" id="{1D130CAC-B3B3-424C-A881-BCF66B1A8D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224" y="4166636"/>
            <a:ext cx="1883806" cy="18838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DF348D-2CE9-4B13-95D0-AC01DAE586DE}"/>
              </a:ext>
            </a:extLst>
          </p:cNvPr>
          <p:cNvSpPr txBox="1"/>
          <p:nvPr/>
        </p:nvSpPr>
        <p:spPr>
          <a:xfrm>
            <a:off x="2817666" y="4794607"/>
            <a:ext cx="8415830" cy="627864"/>
          </a:xfrm>
          <a:prstGeom prst="rect">
            <a:avLst/>
          </a:prstGeom>
          <a:noFill/>
        </p:spPr>
        <p:txBody>
          <a:bodyPr wrap="none" lIns="182880" tIns="146304" rIns="182880" bIns="146304" rtlCol="0">
            <a:spAutoFit/>
          </a:bodyPr>
          <a:lstStyle/>
          <a:p>
            <a:pPr>
              <a:lnSpc>
                <a:spcPct val="90000"/>
              </a:lnSpc>
              <a:spcAft>
                <a:spcPts val="600"/>
              </a:spcAft>
            </a:pPr>
            <a:r>
              <a:rPr lang="en-GB" sz="2400">
                <a:hlinkClick r:id="rId9"/>
              </a:rPr>
              <a:t>https://hub.docker.com/r/projecteverest/quackyducky-linux</a:t>
            </a:r>
            <a:endParaRPr lang="en-GB" sz="2400">
              <a:gradFill>
                <a:gsLst>
                  <a:gs pos="2917">
                    <a:schemeClr val="tx1"/>
                  </a:gs>
                  <a:gs pos="30000">
                    <a:schemeClr val="tx1"/>
                  </a:gs>
                </a:gsLst>
                <a:lin ang="5400000" scaled="0"/>
              </a:gradFill>
            </a:endParaRPr>
          </a:p>
        </p:txBody>
      </p:sp>
      <p:pic>
        <p:nvPicPr>
          <p:cNvPr id="1030" name="Picture 6" descr="Scan me!">
            <a:extLst>
              <a:ext uri="{FF2B5EF4-FFF2-40B4-BE49-F238E27FC236}">
                <a16:creationId xmlns:a16="http://schemas.microsoft.com/office/drawing/2014/main" id="{F04C9AA5-1045-42ED-9B29-E6C8FCCB7B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8201" y="2112377"/>
            <a:ext cx="1965261" cy="196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250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8670-9E82-4DFD-9C53-4F4C433E3D2A}"/>
              </a:ext>
            </a:extLst>
          </p:cNvPr>
          <p:cNvSpPr>
            <a:spLocks noGrp="1"/>
          </p:cNvSpPr>
          <p:nvPr>
            <p:ph type="title"/>
          </p:nvPr>
        </p:nvSpPr>
        <p:spPr/>
        <p:txBody>
          <a:bodyPr/>
          <a:lstStyle/>
          <a:p>
            <a:r>
              <a:rPr lang="en-GB"/>
              <a:t>F* Tactics</a:t>
            </a:r>
          </a:p>
        </p:txBody>
      </p:sp>
      <p:sp>
        <p:nvSpPr>
          <p:cNvPr id="3" name="Content Placeholder 2">
            <a:extLst>
              <a:ext uri="{FF2B5EF4-FFF2-40B4-BE49-F238E27FC236}">
                <a16:creationId xmlns:a16="http://schemas.microsoft.com/office/drawing/2014/main" id="{AB15988A-3B36-411C-8979-B3E6E4662BF2}"/>
              </a:ext>
            </a:extLst>
          </p:cNvPr>
          <p:cNvSpPr>
            <a:spLocks noGrp="1"/>
          </p:cNvSpPr>
          <p:nvPr>
            <p:ph sz="quarter" idx="10"/>
          </p:nvPr>
        </p:nvSpPr>
        <p:spPr>
          <a:xfrm>
            <a:off x="269239" y="1190734"/>
            <a:ext cx="6741161" cy="2477473"/>
          </a:xfrm>
        </p:spPr>
        <p:txBody>
          <a:bodyPr/>
          <a:lstStyle/>
          <a:p>
            <a:r>
              <a:rPr lang="en-GB"/>
              <a:t>F* Tactics can operate on the reflected syntax of F* terms </a:t>
            </a:r>
          </a:p>
          <a:p>
            <a:r>
              <a:rPr lang="en-GB"/>
              <a:t>Tactics are defined as an F* effect that operates on proof terms.</a:t>
            </a:r>
          </a:p>
        </p:txBody>
      </p:sp>
      <p:pic>
        <p:nvPicPr>
          <p:cNvPr id="4" name="Picture 3">
            <a:extLst>
              <a:ext uri="{FF2B5EF4-FFF2-40B4-BE49-F238E27FC236}">
                <a16:creationId xmlns:a16="http://schemas.microsoft.com/office/drawing/2014/main" id="{FEEEA58B-D4C7-48FC-ABE1-2E088B4A8EEC}"/>
              </a:ext>
            </a:extLst>
          </p:cNvPr>
          <p:cNvPicPr>
            <a:picLocks noChangeAspect="1"/>
          </p:cNvPicPr>
          <p:nvPr/>
        </p:nvPicPr>
        <p:blipFill>
          <a:blip r:embed="rId2"/>
          <a:stretch>
            <a:fillRect/>
          </a:stretch>
        </p:blipFill>
        <p:spPr>
          <a:xfrm>
            <a:off x="448318" y="4424985"/>
            <a:ext cx="7324725" cy="2076450"/>
          </a:xfrm>
          <a:prstGeom prst="rect">
            <a:avLst/>
          </a:prstGeom>
        </p:spPr>
      </p:pic>
      <p:pic>
        <p:nvPicPr>
          <p:cNvPr id="6" name="Picture 5">
            <a:extLst>
              <a:ext uri="{FF2B5EF4-FFF2-40B4-BE49-F238E27FC236}">
                <a16:creationId xmlns:a16="http://schemas.microsoft.com/office/drawing/2014/main" id="{6F3243AC-A140-4496-A9D0-F6FCC7E71B19}"/>
              </a:ext>
            </a:extLst>
          </p:cNvPr>
          <p:cNvPicPr>
            <a:picLocks noChangeAspect="1"/>
          </p:cNvPicPr>
          <p:nvPr/>
        </p:nvPicPr>
        <p:blipFill>
          <a:blip r:embed="rId3"/>
          <a:stretch>
            <a:fillRect/>
          </a:stretch>
        </p:blipFill>
        <p:spPr>
          <a:xfrm>
            <a:off x="8336692" y="3982073"/>
            <a:ext cx="1314450" cy="885825"/>
          </a:xfrm>
          <a:prstGeom prst="rect">
            <a:avLst/>
          </a:prstGeom>
        </p:spPr>
      </p:pic>
      <p:pic>
        <p:nvPicPr>
          <p:cNvPr id="7" name="Picture 6">
            <a:extLst>
              <a:ext uri="{FF2B5EF4-FFF2-40B4-BE49-F238E27FC236}">
                <a16:creationId xmlns:a16="http://schemas.microsoft.com/office/drawing/2014/main" id="{DA21C23D-1073-47A4-8ACB-90ACAEC38F07}"/>
              </a:ext>
            </a:extLst>
          </p:cNvPr>
          <p:cNvPicPr>
            <a:picLocks noChangeAspect="1"/>
          </p:cNvPicPr>
          <p:nvPr/>
        </p:nvPicPr>
        <p:blipFill>
          <a:blip r:embed="rId4"/>
          <a:stretch>
            <a:fillRect/>
          </a:stretch>
        </p:blipFill>
        <p:spPr>
          <a:xfrm>
            <a:off x="8336692" y="5110873"/>
            <a:ext cx="3048000" cy="923925"/>
          </a:xfrm>
          <a:prstGeom prst="rect">
            <a:avLst/>
          </a:prstGeom>
        </p:spPr>
      </p:pic>
      <p:pic>
        <p:nvPicPr>
          <p:cNvPr id="8" name="Picture 7">
            <a:extLst>
              <a:ext uri="{FF2B5EF4-FFF2-40B4-BE49-F238E27FC236}">
                <a16:creationId xmlns:a16="http://schemas.microsoft.com/office/drawing/2014/main" id="{91C42872-53EA-4DAE-A6FA-890EEC2B2490}"/>
              </a:ext>
            </a:extLst>
          </p:cNvPr>
          <p:cNvPicPr>
            <a:picLocks noChangeAspect="1"/>
          </p:cNvPicPr>
          <p:nvPr/>
        </p:nvPicPr>
        <p:blipFill>
          <a:blip r:embed="rId5"/>
          <a:stretch>
            <a:fillRect/>
          </a:stretch>
        </p:blipFill>
        <p:spPr>
          <a:xfrm>
            <a:off x="7349274" y="1060235"/>
            <a:ext cx="4238625" cy="1619250"/>
          </a:xfrm>
          <a:prstGeom prst="rect">
            <a:avLst/>
          </a:prstGeom>
        </p:spPr>
      </p:pic>
      <p:pic>
        <p:nvPicPr>
          <p:cNvPr id="9" name="Picture 8">
            <a:extLst>
              <a:ext uri="{FF2B5EF4-FFF2-40B4-BE49-F238E27FC236}">
                <a16:creationId xmlns:a16="http://schemas.microsoft.com/office/drawing/2014/main" id="{55B5743A-F983-470F-8F8D-89B05873BE44}"/>
              </a:ext>
            </a:extLst>
          </p:cNvPr>
          <p:cNvPicPr>
            <a:picLocks noChangeAspect="1"/>
          </p:cNvPicPr>
          <p:nvPr/>
        </p:nvPicPr>
        <p:blipFill>
          <a:blip r:embed="rId6"/>
          <a:stretch>
            <a:fillRect/>
          </a:stretch>
        </p:blipFill>
        <p:spPr>
          <a:xfrm>
            <a:off x="7347268" y="2679485"/>
            <a:ext cx="3200400" cy="542925"/>
          </a:xfrm>
          <a:prstGeom prst="rect">
            <a:avLst/>
          </a:prstGeom>
        </p:spPr>
      </p:pic>
    </p:spTree>
    <p:extLst>
      <p:ext uri="{BB962C8B-B14F-4D97-AF65-F5344CB8AC3E}">
        <p14:creationId xmlns:p14="http://schemas.microsoft.com/office/powerpoint/2010/main" val="269228106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1770-27C3-44FB-B1B8-0DED755831BB}"/>
              </a:ext>
            </a:extLst>
          </p:cNvPr>
          <p:cNvSpPr>
            <a:spLocks noGrp="1"/>
          </p:cNvSpPr>
          <p:nvPr>
            <p:ph type="title"/>
          </p:nvPr>
        </p:nvSpPr>
        <p:spPr/>
        <p:txBody>
          <a:bodyPr/>
          <a:lstStyle/>
          <a:p>
            <a:r>
              <a:rPr lang="en-GB"/>
              <a:t>Implementation Generation Tactic</a:t>
            </a:r>
          </a:p>
        </p:txBody>
      </p:sp>
      <p:pic>
        <p:nvPicPr>
          <p:cNvPr id="6" name="Picture 5">
            <a:extLst>
              <a:ext uri="{FF2B5EF4-FFF2-40B4-BE49-F238E27FC236}">
                <a16:creationId xmlns:a16="http://schemas.microsoft.com/office/drawing/2014/main" id="{562FA2A8-87F6-486F-B580-291CB7E85DF8}"/>
              </a:ext>
            </a:extLst>
          </p:cNvPr>
          <p:cNvPicPr>
            <a:picLocks noChangeAspect="1"/>
          </p:cNvPicPr>
          <p:nvPr/>
        </p:nvPicPr>
        <p:blipFill>
          <a:blip r:embed="rId2"/>
          <a:stretch>
            <a:fillRect/>
          </a:stretch>
        </p:blipFill>
        <p:spPr>
          <a:xfrm>
            <a:off x="267232" y="1314135"/>
            <a:ext cx="6972300" cy="3810000"/>
          </a:xfrm>
          <a:prstGeom prst="rect">
            <a:avLst/>
          </a:prstGeom>
        </p:spPr>
      </p:pic>
      <p:pic>
        <p:nvPicPr>
          <p:cNvPr id="7" name="Picture 6">
            <a:extLst>
              <a:ext uri="{FF2B5EF4-FFF2-40B4-BE49-F238E27FC236}">
                <a16:creationId xmlns:a16="http://schemas.microsoft.com/office/drawing/2014/main" id="{671082F1-D3B5-4895-85C6-B2B4262E17F9}"/>
              </a:ext>
            </a:extLst>
          </p:cNvPr>
          <p:cNvPicPr>
            <a:picLocks noChangeAspect="1"/>
          </p:cNvPicPr>
          <p:nvPr/>
        </p:nvPicPr>
        <p:blipFill>
          <a:blip r:embed="rId3"/>
          <a:stretch>
            <a:fillRect/>
          </a:stretch>
        </p:blipFill>
        <p:spPr>
          <a:xfrm>
            <a:off x="7439131" y="2011590"/>
            <a:ext cx="4171950" cy="2085975"/>
          </a:xfrm>
          <a:prstGeom prst="rect">
            <a:avLst/>
          </a:prstGeom>
        </p:spPr>
      </p:pic>
      <p:pic>
        <p:nvPicPr>
          <p:cNvPr id="10" name="Picture 9">
            <a:extLst>
              <a:ext uri="{FF2B5EF4-FFF2-40B4-BE49-F238E27FC236}">
                <a16:creationId xmlns:a16="http://schemas.microsoft.com/office/drawing/2014/main" id="{4197A65C-8EE9-4E58-B894-D18669A7F34A}"/>
              </a:ext>
            </a:extLst>
          </p:cNvPr>
          <p:cNvPicPr>
            <a:picLocks noChangeAspect="1"/>
          </p:cNvPicPr>
          <p:nvPr/>
        </p:nvPicPr>
        <p:blipFill>
          <a:blip r:embed="rId4"/>
          <a:stretch>
            <a:fillRect/>
          </a:stretch>
        </p:blipFill>
        <p:spPr>
          <a:xfrm>
            <a:off x="104775" y="5149886"/>
            <a:ext cx="5991225" cy="1171575"/>
          </a:xfrm>
          <a:prstGeom prst="rect">
            <a:avLst/>
          </a:prstGeom>
        </p:spPr>
      </p:pic>
      <p:pic>
        <p:nvPicPr>
          <p:cNvPr id="12" name="Picture 11">
            <a:extLst>
              <a:ext uri="{FF2B5EF4-FFF2-40B4-BE49-F238E27FC236}">
                <a16:creationId xmlns:a16="http://schemas.microsoft.com/office/drawing/2014/main" id="{ED4EF0FF-7FAC-4808-9E4D-EEA73106F55F}"/>
              </a:ext>
            </a:extLst>
          </p:cNvPr>
          <p:cNvPicPr>
            <a:picLocks noChangeAspect="1"/>
          </p:cNvPicPr>
          <p:nvPr/>
        </p:nvPicPr>
        <p:blipFill>
          <a:blip r:embed="rId5"/>
          <a:stretch>
            <a:fillRect/>
          </a:stretch>
        </p:blipFill>
        <p:spPr>
          <a:xfrm>
            <a:off x="7439131" y="4918388"/>
            <a:ext cx="4143375" cy="1476375"/>
          </a:xfrm>
          <a:prstGeom prst="rect">
            <a:avLst/>
          </a:prstGeom>
        </p:spPr>
      </p:pic>
      <p:sp>
        <p:nvSpPr>
          <p:cNvPr id="13" name="Arrow: Right 12">
            <a:extLst>
              <a:ext uri="{FF2B5EF4-FFF2-40B4-BE49-F238E27FC236}">
                <a16:creationId xmlns:a16="http://schemas.microsoft.com/office/drawing/2014/main" id="{E2D465F6-A679-4ECD-8A5F-1F57384F7B80}"/>
              </a:ext>
            </a:extLst>
          </p:cNvPr>
          <p:cNvSpPr/>
          <p:nvPr/>
        </p:nvSpPr>
        <p:spPr bwMode="auto">
          <a:xfrm>
            <a:off x="6409038" y="5247503"/>
            <a:ext cx="856735" cy="899665"/>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874591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F09E-FAAD-491B-AF03-9EC4FF2DA608}"/>
              </a:ext>
            </a:extLst>
          </p:cNvPr>
          <p:cNvSpPr>
            <a:spLocks noGrp="1"/>
          </p:cNvSpPr>
          <p:nvPr>
            <p:ph type="title"/>
          </p:nvPr>
        </p:nvSpPr>
        <p:spPr/>
        <p:txBody>
          <a:bodyPr/>
          <a:lstStyle/>
          <a:p>
            <a:r>
              <a:rPr lang="en-GB"/>
              <a:t>Some TLS Messages are Ambiguous</a:t>
            </a:r>
          </a:p>
        </p:txBody>
      </p:sp>
      <p:pic>
        <p:nvPicPr>
          <p:cNvPr id="4" name="Picture 3">
            <a:extLst>
              <a:ext uri="{FF2B5EF4-FFF2-40B4-BE49-F238E27FC236}">
                <a16:creationId xmlns:a16="http://schemas.microsoft.com/office/drawing/2014/main" id="{AF55A34B-0834-4910-A6CC-63B29EA5FC85}"/>
              </a:ext>
            </a:extLst>
          </p:cNvPr>
          <p:cNvPicPr>
            <a:picLocks noChangeAspect="1"/>
          </p:cNvPicPr>
          <p:nvPr/>
        </p:nvPicPr>
        <p:blipFill>
          <a:blip r:embed="rId2"/>
          <a:stretch>
            <a:fillRect/>
          </a:stretch>
        </p:blipFill>
        <p:spPr>
          <a:xfrm>
            <a:off x="268928" y="1609486"/>
            <a:ext cx="4335517" cy="1873552"/>
          </a:xfrm>
          <a:prstGeom prst="rect">
            <a:avLst/>
          </a:prstGeom>
        </p:spPr>
      </p:pic>
      <p:pic>
        <p:nvPicPr>
          <p:cNvPr id="5" name="Picture 4">
            <a:extLst>
              <a:ext uri="{FF2B5EF4-FFF2-40B4-BE49-F238E27FC236}">
                <a16:creationId xmlns:a16="http://schemas.microsoft.com/office/drawing/2014/main" id="{3065C4D5-E06A-4574-90EC-E6F3D7BFEAAB}"/>
              </a:ext>
            </a:extLst>
          </p:cNvPr>
          <p:cNvPicPr>
            <a:picLocks noChangeAspect="1"/>
          </p:cNvPicPr>
          <p:nvPr/>
        </p:nvPicPr>
        <p:blipFill>
          <a:blip r:embed="rId3"/>
          <a:stretch>
            <a:fillRect/>
          </a:stretch>
        </p:blipFill>
        <p:spPr>
          <a:xfrm>
            <a:off x="4949953" y="1567355"/>
            <a:ext cx="7075359" cy="3723290"/>
          </a:xfrm>
          <a:prstGeom prst="rect">
            <a:avLst/>
          </a:prstGeom>
        </p:spPr>
      </p:pic>
      <p:sp>
        <p:nvSpPr>
          <p:cNvPr id="9" name="TextBox 8">
            <a:extLst>
              <a:ext uri="{FF2B5EF4-FFF2-40B4-BE49-F238E27FC236}">
                <a16:creationId xmlns:a16="http://schemas.microsoft.com/office/drawing/2014/main" id="{EA0729A7-55DB-47BE-95E8-294E6D0C181A}"/>
              </a:ext>
            </a:extLst>
          </p:cNvPr>
          <p:cNvSpPr txBox="1"/>
          <p:nvPr/>
        </p:nvSpPr>
        <p:spPr>
          <a:xfrm>
            <a:off x="5239407" y="5290645"/>
            <a:ext cx="6333144" cy="960263"/>
          </a:xfrm>
          <a:prstGeom prst="rect">
            <a:avLst/>
          </a:prstGeom>
          <a:noFill/>
        </p:spPr>
        <p:txBody>
          <a:bodyPr wrap="none" lIns="182880" tIns="146304" rIns="182880" bIns="146304" rtlCol="0">
            <a:spAutoFit/>
          </a:bodyPr>
          <a:lstStyle/>
          <a:p>
            <a:pPr>
              <a:lnSpc>
                <a:spcPct val="90000"/>
              </a:lnSpc>
              <a:spcAft>
                <a:spcPts val="600"/>
              </a:spcAft>
            </a:pPr>
            <a:r>
              <a:rPr lang="en-GB" sz="2400">
                <a:gradFill>
                  <a:gsLst>
                    <a:gs pos="2917">
                      <a:schemeClr val="tx1"/>
                    </a:gs>
                    <a:gs pos="30000">
                      <a:schemeClr val="tx1"/>
                    </a:gs>
                  </a:gsLst>
                  <a:lin ang="5400000" scaled="0"/>
                </a:gradFill>
              </a:rPr>
              <a:t>A cross-protocol attack on the TLS protocol,</a:t>
            </a:r>
            <a:br>
              <a:rPr lang="en-GB" sz="2400">
                <a:gradFill>
                  <a:gsLst>
                    <a:gs pos="2917">
                      <a:schemeClr val="tx1"/>
                    </a:gs>
                    <a:gs pos="30000">
                      <a:schemeClr val="tx1"/>
                    </a:gs>
                  </a:gsLst>
                  <a:lin ang="5400000" scaled="0"/>
                </a:gradFill>
              </a:rPr>
            </a:br>
            <a:r>
              <a:rPr lang="en-GB" sz="2400" err="1">
                <a:gradFill>
                  <a:gsLst>
                    <a:gs pos="2917">
                      <a:schemeClr val="tx1"/>
                    </a:gs>
                    <a:gs pos="30000">
                      <a:schemeClr val="tx1"/>
                    </a:gs>
                  </a:gsLst>
                  <a:lin ang="5400000" scaled="0"/>
                </a:gradFill>
              </a:rPr>
              <a:t>Mavrogiannopoulos</a:t>
            </a:r>
            <a:r>
              <a:rPr lang="en-GB" sz="2400">
                <a:gradFill>
                  <a:gsLst>
                    <a:gs pos="2917">
                      <a:schemeClr val="tx1"/>
                    </a:gs>
                    <a:gs pos="30000">
                      <a:schemeClr val="tx1"/>
                    </a:gs>
                  </a:gsLst>
                  <a:lin ang="5400000" scaled="0"/>
                </a:gradFill>
              </a:rPr>
              <a:t>	 et al.</a:t>
            </a:r>
          </a:p>
        </p:txBody>
      </p:sp>
      <p:pic>
        <p:nvPicPr>
          <p:cNvPr id="10" name="Picture 9">
            <a:extLst>
              <a:ext uri="{FF2B5EF4-FFF2-40B4-BE49-F238E27FC236}">
                <a16:creationId xmlns:a16="http://schemas.microsoft.com/office/drawing/2014/main" id="{04B32F54-FC11-4157-BEC9-D3A1B71801A6}"/>
              </a:ext>
            </a:extLst>
          </p:cNvPr>
          <p:cNvPicPr>
            <a:picLocks noChangeAspect="1"/>
          </p:cNvPicPr>
          <p:nvPr/>
        </p:nvPicPr>
        <p:blipFill>
          <a:blip r:embed="rId4"/>
          <a:stretch>
            <a:fillRect/>
          </a:stretch>
        </p:blipFill>
        <p:spPr>
          <a:xfrm>
            <a:off x="268928" y="3704896"/>
            <a:ext cx="4399721" cy="2624137"/>
          </a:xfrm>
          <a:prstGeom prst="rect">
            <a:avLst/>
          </a:prstGeom>
        </p:spPr>
      </p:pic>
    </p:spTree>
    <p:extLst>
      <p:ext uri="{BB962C8B-B14F-4D97-AF65-F5344CB8AC3E}">
        <p14:creationId xmlns:p14="http://schemas.microsoft.com/office/powerpoint/2010/main" val="4205212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BF52D6-9452-46FD-B76B-CB92680A8285}"/>
              </a:ext>
            </a:extLst>
          </p:cNvPr>
          <p:cNvSpPr/>
          <p:nvPr/>
        </p:nvSpPr>
        <p:spPr>
          <a:xfrm>
            <a:off x="1153297" y="1021662"/>
            <a:ext cx="9885405" cy="1200329"/>
          </a:xfrm>
          <a:prstGeom prst="rect">
            <a:avLst/>
          </a:prstGeom>
        </p:spPr>
        <p:txBody>
          <a:bodyPr wrap="square">
            <a:spAutoFit/>
          </a:bodyPr>
          <a:lstStyle/>
          <a:p>
            <a:pPr algn="ctr"/>
            <a:r>
              <a:rPr lang="en-GB" sz="3600" b="1">
                <a:solidFill>
                  <a:srgbClr val="FF0000"/>
                </a:solidFill>
              </a:rPr>
              <a:t>Verified</a:t>
            </a:r>
            <a:r>
              <a:rPr lang="en-GB" sz="3600"/>
              <a:t> Secure Zero-Copy Parsers for </a:t>
            </a:r>
            <a:r>
              <a:rPr lang="en-GB" sz="3600" b="1">
                <a:solidFill>
                  <a:srgbClr val="FF0000"/>
                </a:solidFill>
              </a:rPr>
              <a:t>Authenticated Message Formats</a:t>
            </a:r>
          </a:p>
        </p:txBody>
      </p:sp>
      <p:sp>
        <p:nvSpPr>
          <p:cNvPr id="5" name="Oval 4">
            <a:extLst>
              <a:ext uri="{FF2B5EF4-FFF2-40B4-BE49-F238E27FC236}">
                <a16:creationId xmlns:a16="http://schemas.microsoft.com/office/drawing/2014/main" id="{58669CD0-A67A-4E35-9D5B-38456C1D3910}"/>
              </a:ext>
            </a:extLst>
          </p:cNvPr>
          <p:cNvSpPr/>
          <p:nvPr/>
        </p:nvSpPr>
        <p:spPr>
          <a:xfrm>
            <a:off x="864323" y="3737129"/>
            <a:ext cx="1307431" cy="19112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7980F12-D475-486C-97AA-67307BAE0173}"/>
              </a:ext>
            </a:extLst>
          </p:cNvPr>
          <p:cNvSpPr/>
          <p:nvPr/>
        </p:nvSpPr>
        <p:spPr>
          <a:xfrm>
            <a:off x="3141498" y="3129730"/>
            <a:ext cx="2013283"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B34D41C-9D34-407A-B4FD-FD00CD32C9BF}"/>
              </a:ext>
            </a:extLst>
          </p:cNvPr>
          <p:cNvSpPr/>
          <p:nvPr/>
        </p:nvSpPr>
        <p:spPr>
          <a:xfrm>
            <a:off x="3735404" y="4115161"/>
            <a:ext cx="825475" cy="1396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8A5292E-21CD-4837-A629-163D29A6266C}"/>
              </a:ext>
            </a:extLst>
          </p:cNvPr>
          <p:cNvSpPr/>
          <p:nvPr/>
        </p:nvSpPr>
        <p:spPr>
          <a:xfrm>
            <a:off x="3404360" y="3655339"/>
            <a:ext cx="1487561" cy="19930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B001588-DD5E-430D-AB17-DB47EA48E4D7}"/>
              </a:ext>
            </a:extLst>
          </p:cNvPr>
          <p:cNvSpPr/>
          <p:nvPr/>
        </p:nvSpPr>
        <p:spPr>
          <a:xfrm>
            <a:off x="1298543" y="3230223"/>
            <a:ext cx="465220" cy="4251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0EBB8D5-FD0E-417E-A181-D842366276A0}"/>
              </a:ext>
            </a:extLst>
          </p:cNvPr>
          <p:cNvSpPr/>
          <p:nvPr/>
        </p:nvSpPr>
        <p:spPr>
          <a:xfrm>
            <a:off x="1086108" y="4115161"/>
            <a:ext cx="863859" cy="1396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FFD5DB90-000D-4922-8794-8AB775A6C1E3}"/>
              </a:ext>
            </a:extLst>
          </p:cNvPr>
          <p:cNvCxnSpPr>
            <a:cxnSpLocks/>
            <a:endCxn id="7" idx="2"/>
          </p:cNvCxnSpPr>
          <p:nvPr/>
        </p:nvCxnSpPr>
        <p:spPr>
          <a:xfrm>
            <a:off x="2171754" y="4804973"/>
            <a:ext cx="1563650" cy="85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5DACA87-9107-44B6-88FD-7465DA74810C}"/>
              </a:ext>
            </a:extLst>
          </p:cNvPr>
          <p:cNvCxnSpPr>
            <a:cxnSpLocks/>
            <a:stCxn id="6" idx="2"/>
            <a:endCxn id="20" idx="6"/>
          </p:cNvCxnSpPr>
          <p:nvPr/>
        </p:nvCxnSpPr>
        <p:spPr>
          <a:xfrm flipH="1">
            <a:off x="2502676" y="4437162"/>
            <a:ext cx="6388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7BF049A-E3D6-4741-A79C-AB9480C82D5C}"/>
              </a:ext>
            </a:extLst>
          </p:cNvPr>
          <p:cNvSpPr txBox="1"/>
          <p:nvPr/>
        </p:nvSpPr>
        <p:spPr>
          <a:xfrm>
            <a:off x="3703115" y="3244334"/>
            <a:ext cx="968535" cy="369332"/>
          </a:xfrm>
          <a:prstGeom prst="rect">
            <a:avLst/>
          </a:prstGeom>
          <a:noFill/>
        </p:spPr>
        <p:txBody>
          <a:bodyPr wrap="none" rtlCol="0">
            <a:spAutoFit/>
          </a:bodyPr>
          <a:lstStyle/>
          <a:p>
            <a:r>
              <a:rPr lang="en-GB"/>
              <a:t>{0,255}*</a:t>
            </a:r>
          </a:p>
        </p:txBody>
      </p:sp>
      <p:sp>
        <p:nvSpPr>
          <p:cNvPr id="14" name="TextBox 13">
            <a:extLst>
              <a:ext uri="{FF2B5EF4-FFF2-40B4-BE49-F238E27FC236}">
                <a16:creationId xmlns:a16="http://schemas.microsoft.com/office/drawing/2014/main" id="{AB629D67-1C43-4DB7-902D-77ADD69FFD93}"/>
              </a:ext>
            </a:extLst>
          </p:cNvPr>
          <p:cNvSpPr txBox="1"/>
          <p:nvPr/>
        </p:nvSpPr>
        <p:spPr>
          <a:xfrm>
            <a:off x="3891815" y="4610115"/>
            <a:ext cx="696419" cy="369332"/>
          </a:xfrm>
          <a:prstGeom prst="rect">
            <a:avLst/>
          </a:prstGeom>
          <a:noFill/>
        </p:spPr>
        <p:txBody>
          <a:bodyPr wrap="square" rtlCol="0">
            <a:spAutoFit/>
          </a:bodyPr>
          <a:lstStyle/>
          <a:p>
            <a:r>
              <a:rPr lang="en-GB"/>
              <a:t>s(V)</a:t>
            </a:r>
          </a:p>
        </p:txBody>
      </p:sp>
      <p:sp>
        <p:nvSpPr>
          <p:cNvPr id="15" name="TextBox 14">
            <a:extLst>
              <a:ext uri="{FF2B5EF4-FFF2-40B4-BE49-F238E27FC236}">
                <a16:creationId xmlns:a16="http://schemas.microsoft.com/office/drawing/2014/main" id="{4442B212-DADA-4A9A-A460-DA4B9D683B40}"/>
              </a:ext>
            </a:extLst>
          </p:cNvPr>
          <p:cNvSpPr txBox="1"/>
          <p:nvPr/>
        </p:nvSpPr>
        <p:spPr>
          <a:xfrm>
            <a:off x="1368903" y="3765232"/>
            <a:ext cx="298268" cy="369332"/>
          </a:xfrm>
          <a:prstGeom prst="rect">
            <a:avLst/>
          </a:prstGeom>
          <a:noFill/>
        </p:spPr>
        <p:txBody>
          <a:bodyPr wrap="square" rtlCol="0">
            <a:spAutoFit/>
          </a:bodyPr>
          <a:lstStyle/>
          <a:p>
            <a:r>
              <a:rPr lang="en-GB"/>
              <a:t>V</a:t>
            </a:r>
          </a:p>
        </p:txBody>
      </p:sp>
      <p:sp>
        <p:nvSpPr>
          <p:cNvPr id="16" name="TextBox 15">
            <a:extLst>
              <a:ext uri="{FF2B5EF4-FFF2-40B4-BE49-F238E27FC236}">
                <a16:creationId xmlns:a16="http://schemas.microsoft.com/office/drawing/2014/main" id="{ADDD9121-CFC9-4F89-A1AA-01B4FDA49C53}"/>
              </a:ext>
            </a:extLst>
          </p:cNvPr>
          <p:cNvSpPr txBox="1"/>
          <p:nvPr/>
        </p:nvSpPr>
        <p:spPr>
          <a:xfrm>
            <a:off x="1377157" y="3258115"/>
            <a:ext cx="307992" cy="369332"/>
          </a:xfrm>
          <a:prstGeom prst="rect">
            <a:avLst/>
          </a:prstGeom>
          <a:noFill/>
        </p:spPr>
        <p:txBody>
          <a:bodyPr wrap="square" rtlCol="0">
            <a:spAutoFit/>
          </a:bodyPr>
          <a:lstStyle/>
          <a:p>
            <a:r>
              <a:rPr lang="en-GB"/>
              <a:t>⊥</a:t>
            </a:r>
          </a:p>
        </p:txBody>
      </p:sp>
      <p:sp>
        <p:nvSpPr>
          <p:cNvPr id="17" name="TextBox 16">
            <a:extLst>
              <a:ext uri="{FF2B5EF4-FFF2-40B4-BE49-F238E27FC236}">
                <a16:creationId xmlns:a16="http://schemas.microsoft.com/office/drawing/2014/main" id="{EA5E509B-1ADB-43AE-8EEE-147FD254525C}"/>
              </a:ext>
            </a:extLst>
          </p:cNvPr>
          <p:cNvSpPr txBox="1"/>
          <p:nvPr/>
        </p:nvSpPr>
        <p:spPr>
          <a:xfrm>
            <a:off x="2682580" y="4467174"/>
            <a:ext cx="298268" cy="369332"/>
          </a:xfrm>
          <a:prstGeom prst="rect">
            <a:avLst/>
          </a:prstGeom>
          <a:noFill/>
        </p:spPr>
        <p:txBody>
          <a:bodyPr wrap="square" rtlCol="0">
            <a:spAutoFit/>
          </a:bodyPr>
          <a:lstStyle/>
          <a:p>
            <a:r>
              <a:rPr lang="en-GB"/>
              <a:t>s</a:t>
            </a:r>
          </a:p>
        </p:txBody>
      </p:sp>
      <p:sp>
        <p:nvSpPr>
          <p:cNvPr id="18" name="TextBox 17">
            <a:extLst>
              <a:ext uri="{FF2B5EF4-FFF2-40B4-BE49-F238E27FC236}">
                <a16:creationId xmlns:a16="http://schemas.microsoft.com/office/drawing/2014/main" id="{C901EA67-E028-46B1-947A-170F7AD1DD8E}"/>
              </a:ext>
            </a:extLst>
          </p:cNvPr>
          <p:cNvSpPr txBox="1"/>
          <p:nvPr/>
        </p:nvSpPr>
        <p:spPr>
          <a:xfrm>
            <a:off x="2686848" y="4068363"/>
            <a:ext cx="348169" cy="369332"/>
          </a:xfrm>
          <a:prstGeom prst="rect">
            <a:avLst/>
          </a:prstGeom>
          <a:noFill/>
        </p:spPr>
        <p:txBody>
          <a:bodyPr wrap="square" rtlCol="0">
            <a:spAutoFit/>
          </a:bodyPr>
          <a:lstStyle/>
          <a:p>
            <a:r>
              <a:rPr lang="en-GB"/>
              <a:t>p</a:t>
            </a:r>
          </a:p>
        </p:txBody>
      </p:sp>
      <p:sp>
        <p:nvSpPr>
          <p:cNvPr id="19" name="TextBox 18">
            <a:extLst>
              <a:ext uri="{FF2B5EF4-FFF2-40B4-BE49-F238E27FC236}">
                <a16:creationId xmlns:a16="http://schemas.microsoft.com/office/drawing/2014/main" id="{2B54D35B-EC10-4D8C-B502-CB18972A93AF}"/>
              </a:ext>
            </a:extLst>
          </p:cNvPr>
          <p:cNvSpPr txBox="1"/>
          <p:nvPr/>
        </p:nvSpPr>
        <p:spPr>
          <a:xfrm>
            <a:off x="3775504" y="3737129"/>
            <a:ext cx="823758" cy="369332"/>
          </a:xfrm>
          <a:prstGeom prst="rect">
            <a:avLst/>
          </a:prstGeom>
          <a:noFill/>
        </p:spPr>
        <p:txBody>
          <a:bodyPr wrap="square" rtlCol="0">
            <a:spAutoFit/>
          </a:bodyPr>
          <a:lstStyle/>
          <a:p>
            <a:r>
              <a:rPr lang="en-GB"/>
              <a:t>p⁻¹(V)</a:t>
            </a:r>
          </a:p>
        </p:txBody>
      </p:sp>
      <p:sp>
        <p:nvSpPr>
          <p:cNvPr id="20" name="Oval 19">
            <a:extLst>
              <a:ext uri="{FF2B5EF4-FFF2-40B4-BE49-F238E27FC236}">
                <a16:creationId xmlns:a16="http://schemas.microsoft.com/office/drawing/2014/main" id="{E228CF64-56CE-40A9-B874-0FA2F1914B76}"/>
              </a:ext>
            </a:extLst>
          </p:cNvPr>
          <p:cNvSpPr/>
          <p:nvPr/>
        </p:nvSpPr>
        <p:spPr>
          <a:xfrm>
            <a:off x="559631" y="3129730"/>
            <a:ext cx="1943045"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FB13162-C8F9-4D56-9027-E5E7A598768A}"/>
              </a:ext>
            </a:extLst>
          </p:cNvPr>
          <p:cNvSpPr txBox="1"/>
          <p:nvPr/>
        </p:nvSpPr>
        <p:spPr>
          <a:xfrm>
            <a:off x="1049104" y="4598150"/>
            <a:ext cx="1012281" cy="369332"/>
          </a:xfrm>
          <a:prstGeom prst="rect">
            <a:avLst/>
          </a:prstGeom>
          <a:noFill/>
        </p:spPr>
        <p:txBody>
          <a:bodyPr wrap="square" rtlCol="0">
            <a:spAutoFit/>
          </a:bodyPr>
          <a:lstStyle/>
          <a:p>
            <a:r>
              <a:rPr lang="en-GB"/>
              <a:t>p·p⁻¹(V)</a:t>
            </a:r>
          </a:p>
        </p:txBody>
      </p:sp>
      <p:sp>
        <p:nvSpPr>
          <p:cNvPr id="22" name="TextBox 21">
            <a:extLst>
              <a:ext uri="{FF2B5EF4-FFF2-40B4-BE49-F238E27FC236}">
                <a16:creationId xmlns:a16="http://schemas.microsoft.com/office/drawing/2014/main" id="{DE1D03D9-86EC-4DDC-9278-FF6B23E10AB1}"/>
              </a:ext>
            </a:extLst>
          </p:cNvPr>
          <p:cNvSpPr txBox="1"/>
          <p:nvPr/>
        </p:nvSpPr>
        <p:spPr>
          <a:xfrm>
            <a:off x="5315431" y="3097357"/>
            <a:ext cx="6723153" cy="1037207"/>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rPr>
              <a:t>Correct parsers may not be </a:t>
            </a:r>
            <a:r>
              <a:rPr lang="en-GB" sz="2400" b="1" dirty="0">
                <a:gradFill>
                  <a:gsLst>
                    <a:gs pos="2917">
                      <a:schemeClr val="tx1"/>
                    </a:gs>
                    <a:gs pos="30000">
                      <a:schemeClr val="tx1"/>
                    </a:gs>
                  </a:gsLst>
                  <a:lin ang="5400000" scaled="0"/>
                </a:gradFill>
              </a:rPr>
              <a:t>exact</a:t>
            </a:r>
            <a:r>
              <a:rPr lang="en-GB" sz="2400" dirty="0">
                <a:gradFill>
                  <a:gsLst>
                    <a:gs pos="2917">
                      <a:schemeClr val="tx1"/>
                    </a:gs>
                    <a:gs pos="30000">
                      <a:schemeClr val="tx1"/>
                    </a:gs>
                  </a:gsLst>
                  <a:lin ang="5400000" scaled="0"/>
                </a:gradFill>
              </a:rPr>
              <a:t>:</a:t>
            </a:r>
          </a:p>
          <a:p>
            <a:pPr algn="ctr">
              <a:lnSpc>
                <a:spcPct val="90000"/>
              </a:lnSpc>
              <a:spcAft>
                <a:spcPts val="600"/>
              </a:spcAft>
            </a:pPr>
            <a:r>
              <a:rPr lang="en-GB" sz="2400" dirty="0">
                <a:gradFill>
                  <a:gsLst>
                    <a:gs pos="2917">
                      <a:schemeClr val="tx1"/>
                    </a:gs>
                    <a:gs pos="30000">
                      <a:schemeClr val="tx1"/>
                    </a:gs>
                  </a:gsLst>
                  <a:lin ang="5400000" scaled="0"/>
                </a:gradFill>
              </a:rPr>
              <a:t>p(x) ≠ </a:t>
            </a:r>
            <a:r>
              <a:rPr lang="en-GB" sz="2400" dirty="0"/>
              <a:t>⊥ for some x ∉ s(V), </a:t>
            </a:r>
          </a:p>
        </p:txBody>
      </p:sp>
      <p:sp>
        <p:nvSpPr>
          <p:cNvPr id="2" name="Speech Bubble: Rectangle with Corners Rounded 1">
            <a:extLst>
              <a:ext uri="{FF2B5EF4-FFF2-40B4-BE49-F238E27FC236}">
                <a16:creationId xmlns:a16="http://schemas.microsoft.com/office/drawing/2014/main" id="{1B2B5C56-BA2F-46EB-8119-07AF83BA12BB}"/>
              </a:ext>
            </a:extLst>
          </p:cNvPr>
          <p:cNvSpPr/>
          <p:nvPr/>
        </p:nvSpPr>
        <p:spPr bwMode="auto">
          <a:xfrm>
            <a:off x="6173770" y="4381888"/>
            <a:ext cx="4076512" cy="863368"/>
          </a:xfrm>
          <a:prstGeom prst="wedgeRoundRectCallout">
            <a:avLst>
              <a:gd name="adj1" fmla="val -1454"/>
              <a:gd name="adj2" fmla="val -92548"/>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a:gradFill>
                  <a:gsLst>
                    <a:gs pos="0">
                      <a:srgbClr val="FFFFFF"/>
                    </a:gs>
                    <a:gs pos="100000">
                      <a:srgbClr val="FFFFFF"/>
                    </a:gs>
                  </a:gsLst>
                  <a:lin ang="5400000" scaled="0"/>
                </a:gradFill>
              </a:rPr>
              <a:t>Difficult to detect, e.g. fuzzing</a:t>
            </a:r>
          </a:p>
        </p:txBody>
      </p:sp>
    </p:spTree>
    <p:extLst>
      <p:ext uri="{BB962C8B-B14F-4D97-AF65-F5344CB8AC3E}">
        <p14:creationId xmlns:p14="http://schemas.microsoft.com/office/powerpoint/2010/main" val="946944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5D0B-6778-4890-9309-5D7E77295410}"/>
              </a:ext>
            </a:extLst>
          </p:cNvPr>
          <p:cNvSpPr>
            <a:spLocks noGrp="1"/>
          </p:cNvSpPr>
          <p:nvPr>
            <p:ph type="title"/>
          </p:nvPr>
        </p:nvSpPr>
        <p:spPr/>
        <p:txBody>
          <a:bodyPr/>
          <a:lstStyle/>
          <a:p>
            <a:r>
              <a:rPr lang="en-GB"/>
              <a:t>Bleichenbacher Signature Forgery</a:t>
            </a:r>
          </a:p>
        </p:txBody>
      </p:sp>
      <p:sp>
        <p:nvSpPr>
          <p:cNvPr id="3" name="Content Placeholder 2">
            <a:extLst>
              <a:ext uri="{FF2B5EF4-FFF2-40B4-BE49-F238E27FC236}">
                <a16:creationId xmlns:a16="http://schemas.microsoft.com/office/drawing/2014/main" id="{543C27C9-84D4-4B6C-9472-F1B1BEAD2108}"/>
              </a:ext>
            </a:extLst>
          </p:cNvPr>
          <p:cNvSpPr>
            <a:spLocks noGrp="1"/>
          </p:cNvSpPr>
          <p:nvPr>
            <p:ph sz="quarter" idx="10"/>
          </p:nvPr>
        </p:nvSpPr>
        <p:spPr>
          <a:xfrm>
            <a:off x="269239" y="1816809"/>
            <a:ext cx="11653523" cy="4022383"/>
          </a:xfrm>
        </p:spPr>
        <p:txBody>
          <a:bodyPr/>
          <a:lstStyle/>
          <a:p>
            <a:r>
              <a:rPr lang="en-GB"/>
              <a:t>PKCS#1 Signature</a:t>
            </a:r>
          </a:p>
          <a:p>
            <a:pPr lvl="1"/>
            <a:r>
              <a:rPr lang="en-GB"/>
              <a:t>Hash message </a:t>
            </a:r>
            <a:r>
              <a:rPr lang="en-GB" sz="1800" b="1">
                <a:solidFill>
                  <a:srgbClr val="C00000"/>
                </a:solidFill>
              </a:rPr>
              <a:t>6f9f544f3545f84977549d01efcf664cc4c1b603</a:t>
            </a:r>
            <a:endParaRPr lang="en-GB" b="1">
              <a:solidFill>
                <a:srgbClr val="C00000"/>
              </a:solidFill>
            </a:endParaRPr>
          </a:p>
          <a:p>
            <a:pPr lvl="1"/>
            <a:r>
              <a:rPr lang="en-GB"/>
              <a:t>Format ASN.1 </a:t>
            </a:r>
            <a:r>
              <a:rPr lang="en-GB" sz="1800">
                <a:solidFill>
                  <a:schemeClr val="accent6">
                    <a:lumMod val="50000"/>
                  </a:schemeClr>
                </a:solidFill>
              </a:rPr>
              <a:t>30</a:t>
            </a:r>
            <a:r>
              <a:rPr lang="en-GB" sz="1800">
                <a:solidFill>
                  <a:schemeClr val="accent2">
                    <a:lumMod val="50000"/>
                  </a:schemeClr>
                </a:solidFill>
              </a:rPr>
              <a:t>21</a:t>
            </a:r>
            <a:r>
              <a:rPr lang="en-GB" sz="1800">
                <a:solidFill>
                  <a:schemeClr val="accent6">
                    <a:lumMod val="50000"/>
                  </a:schemeClr>
                </a:solidFill>
              </a:rPr>
              <a:t>30</a:t>
            </a:r>
            <a:r>
              <a:rPr lang="en-GB" sz="1800">
                <a:solidFill>
                  <a:schemeClr val="accent2">
                    <a:lumMod val="50000"/>
                  </a:schemeClr>
                </a:solidFill>
              </a:rPr>
              <a:t>09</a:t>
            </a:r>
            <a:r>
              <a:rPr lang="en-GB" sz="1800">
                <a:solidFill>
                  <a:schemeClr val="accent6">
                    <a:lumMod val="50000"/>
                  </a:schemeClr>
                </a:solidFill>
              </a:rPr>
              <a:t>06</a:t>
            </a:r>
            <a:r>
              <a:rPr lang="en-GB" sz="1800">
                <a:solidFill>
                  <a:schemeClr val="accent2">
                    <a:lumMod val="50000"/>
                  </a:schemeClr>
                </a:solidFill>
              </a:rPr>
              <a:t>05</a:t>
            </a:r>
            <a:r>
              <a:rPr lang="en-GB" sz="1800" b="1">
                <a:solidFill>
                  <a:schemeClr val="accent3">
                    <a:lumMod val="50000"/>
                  </a:schemeClr>
                </a:solidFill>
              </a:rPr>
              <a:t>2b0e03021a</a:t>
            </a:r>
            <a:r>
              <a:rPr lang="en-GB" sz="1800">
                <a:solidFill>
                  <a:schemeClr val="accent6">
                    <a:lumMod val="50000"/>
                  </a:schemeClr>
                </a:solidFill>
              </a:rPr>
              <a:t>05</a:t>
            </a:r>
            <a:r>
              <a:rPr lang="en-GB" sz="1800">
                <a:solidFill>
                  <a:schemeClr val="accent2">
                    <a:lumMod val="50000"/>
                  </a:schemeClr>
                </a:solidFill>
              </a:rPr>
              <a:t>00</a:t>
            </a:r>
            <a:r>
              <a:rPr lang="en-GB" sz="1800">
                <a:solidFill>
                  <a:schemeClr val="accent6">
                    <a:lumMod val="50000"/>
                  </a:schemeClr>
                </a:solidFill>
              </a:rPr>
              <a:t>04</a:t>
            </a:r>
            <a:r>
              <a:rPr lang="en-GB" sz="1800">
                <a:solidFill>
                  <a:schemeClr val="accent2">
                    <a:lumMod val="50000"/>
                  </a:schemeClr>
                </a:solidFill>
              </a:rPr>
              <a:t>14</a:t>
            </a:r>
            <a:r>
              <a:rPr lang="en-GB" sz="1800" b="1">
                <a:solidFill>
                  <a:srgbClr val="C00000"/>
                </a:solidFill>
              </a:rPr>
              <a:t>6f9f544f3545f84977549d01efcf664cc4c1b603</a:t>
            </a:r>
          </a:p>
          <a:p>
            <a:pPr lvl="1"/>
            <a:r>
              <a:rPr lang="en-GB"/>
              <a:t>Pad to public key size:</a:t>
            </a:r>
            <a:br>
              <a:rPr lang="en-GB"/>
            </a:br>
            <a:br>
              <a:rPr lang="en-GB"/>
            </a:br>
            <a:br>
              <a:rPr lang="en-GB"/>
            </a:br>
            <a:br>
              <a:rPr lang="en-GB"/>
            </a:br>
            <a:endParaRPr lang="en-GB"/>
          </a:p>
          <a:p>
            <a:pPr lvl="1"/>
            <a:r>
              <a:rPr lang="en-GB"/>
              <a:t>Modular exponentiation with private exponent d</a:t>
            </a:r>
          </a:p>
          <a:p>
            <a:pPr lvl="1"/>
            <a:r>
              <a:rPr lang="en-GB"/>
              <a:t>Verification: un-pad, </a:t>
            </a:r>
            <a:r>
              <a:rPr lang="en-GB" b="1"/>
              <a:t>parse</a:t>
            </a:r>
            <a:r>
              <a:rPr lang="en-GB"/>
              <a:t>, check digest</a:t>
            </a:r>
          </a:p>
        </p:txBody>
      </p:sp>
      <p:sp>
        <p:nvSpPr>
          <p:cNvPr id="5" name="TextBox 4">
            <a:extLst>
              <a:ext uri="{FF2B5EF4-FFF2-40B4-BE49-F238E27FC236}">
                <a16:creationId xmlns:a16="http://schemas.microsoft.com/office/drawing/2014/main" id="{F52E2678-4DE7-4192-91DA-AA824EC1E15E}"/>
              </a:ext>
            </a:extLst>
          </p:cNvPr>
          <p:cNvSpPr txBox="1"/>
          <p:nvPr/>
        </p:nvSpPr>
        <p:spPr>
          <a:xfrm>
            <a:off x="1371600" y="3787932"/>
            <a:ext cx="6660292" cy="960263"/>
          </a:xfrm>
          <a:prstGeom prst="rect">
            <a:avLst/>
          </a:prstGeom>
          <a:noFill/>
        </p:spPr>
        <p:txBody>
          <a:bodyPr wrap="square" lIns="182880" tIns="146304" rIns="182880" bIns="146304" rtlCol="0">
            <a:spAutoFit/>
          </a:bodyPr>
          <a:lstStyle/>
          <a:p>
            <a:pPr>
              <a:lnSpc>
                <a:spcPct val="90000"/>
              </a:lnSpc>
              <a:spcAft>
                <a:spcPts val="600"/>
              </a:spcAft>
            </a:pPr>
            <a:r>
              <a:rPr lang="en-GB" sz="1600">
                <a:solidFill>
                  <a:schemeClr val="tx2">
                    <a:lumMod val="50000"/>
                  </a:schemeClr>
                </a:solidFill>
              </a:rPr>
              <a:t>0001ffffffffffffffffffffffffffffffffffffffffffffffffffffffffffffffffffffffffffffffffffffffffffffffffffffffffffffffffffffffffffffffffffffffffffffffffffffffffffffffffff00</a:t>
            </a:r>
            <a:r>
              <a:rPr lang="en-GB" sz="1600">
                <a:solidFill>
                  <a:schemeClr val="accent6">
                    <a:lumMod val="50000"/>
                  </a:schemeClr>
                </a:solidFill>
              </a:rPr>
              <a:t>30</a:t>
            </a:r>
            <a:r>
              <a:rPr lang="en-GB" sz="1600">
                <a:solidFill>
                  <a:schemeClr val="accent2">
                    <a:lumMod val="50000"/>
                  </a:schemeClr>
                </a:solidFill>
              </a:rPr>
              <a:t>21</a:t>
            </a:r>
            <a:r>
              <a:rPr lang="en-GB" sz="1600">
                <a:solidFill>
                  <a:schemeClr val="accent6">
                    <a:lumMod val="50000"/>
                  </a:schemeClr>
                </a:solidFill>
              </a:rPr>
              <a:t>30</a:t>
            </a:r>
            <a:r>
              <a:rPr lang="en-GB" sz="1600">
                <a:solidFill>
                  <a:schemeClr val="accent2">
                    <a:lumMod val="50000"/>
                  </a:schemeClr>
                </a:solidFill>
              </a:rPr>
              <a:t>09</a:t>
            </a:r>
            <a:r>
              <a:rPr lang="en-GB" sz="1600">
                <a:solidFill>
                  <a:schemeClr val="accent6">
                    <a:lumMod val="50000"/>
                  </a:schemeClr>
                </a:solidFill>
              </a:rPr>
              <a:t>06</a:t>
            </a:r>
            <a:r>
              <a:rPr lang="en-GB" sz="1600">
                <a:solidFill>
                  <a:schemeClr val="accent2">
                    <a:lumMod val="50000"/>
                  </a:schemeClr>
                </a:solidFill>
              </a:rPr>
              <a:t>05</a:t>
            </a:r>
            <a:r>
              <a:rPr lang="en-GB" sz="1600" b="1">
                <a:solidFill>
                  <a:schemeClr val="accent3">
                    <a:lumMod val="50000"/>
                  </a:schemeClr>
                </a:solidFill>
              </a:rPr>
              <a:t>2b0e03021a</a:t>
            </a:r>
            <a:r>
              <a:rPr lang="en-GB" sz="1600">
                <a:solidFill>
                  <a:schemeClr val="accent6">
                    <a:lumMod val="50000"/>
                  </a:schemeClr>
                </a:solidFill>
              </a:rPr>
              <a:t>05</a:t>
            </a:r>
            <a:r>
              <a:rPr lang="en-GB" sz="1600">
                <a:solidFill>
                  <a:schemeClr val="accent2">
                    <a:lumMod val="50000"/>
                  </a:schemeClr>
                </a:solidFill>
              </a:rPr>
              <a:t>00</a:t>
            </a:r>
            <a:r>
              <a:rPr lang="en-GB" sz="1600">
                <a:solidFill>
                  <a:schemeClr val="accent6">
                    <a:lumMod val="50000"/>
                  </a:schemeClr>
                </a:solidFill>
              </a:rPr>
              <a:t>04</a:t>
            </a:r>
            <a:r>
              <a:rPr lang="en-GB" sz="1600">
                <a:solidFill>
                  <a:schemeClr val="accent2">
                    <a:lumMod val="50000"/>
                  </a:schemeClr>
                </a:solidFill>
              </a:rPr>
              <a:t>14</a:t>
            </a:r>
            <a:r>
              <a:rPr lang="en-GB" sz="1600" b="1">
                <a:solidFill>
                  <a:srgbClr val="C00000"/>
                </a:solidFill>
              </a:rPr>
              <a:t>6f9f544f3545f84977549d01efcf664cc4c1b603</a:t>
            </a:r>
            <a:endParaRPr lang="en-GB" sz="1600" b="1">
              <a:solidFill>
                <a:schemeClr val="tx2">
                  <a:lumMod val="50000"/>
                </a:schemeClr>
              </a:solidFill>
            </a:endParaRPr>
          </a:p>
        </p:txBody>
      </p:sp>
      <p:sp>
        <p:nvSpPr>
          <p:cNvPr id="6" name="Scroll: Horizontal 5">
            <a:extLst>
              <a:ext uri="{FF2B5EF4-FFF2-40B4-BE49-F238E27FC236}">
                <a16:creationId xmlns:a16="http://schemas.microsoft.com/office/drawing/2014/main" id="{783867A1-5B5D-4603-8A51-F07F3CA187D3}"/>
              </a:ext>
            </a:extLst>
          </p:cNvPr>
          <p:cNvSpPr/>
          <p:nvPr/>
        </p:nvSpPr>
        <p:spPr bwMode="auto">
          <a:xfrm>
            <a:off x="8180172" y="3429000"/>
            <a:ext cx="3805882" cy="3070654"/>
          </a:xfrm>
          <a:prstGeom prst="horizontalScroll">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37" rIns="0" bIns="46637" numCol="1" rtlCol="0" anchor="ctr" anchorCtr="0" compatLnSpc="1">
            <a:prstTxWarp prst="textNoShape">
              <a:avLst/>
            </a:prstTxWarp>
          </a:bodyPr>
          <a:lstStyle/>
          <a:p>
            <a:r>
              <a:rPr lang="en-GB" err="1"/>
              <a:t>DigestInfo</a:t>
            </a:r>
            <a:r>
              <a:rPr lang="en-GB"/>
              <a:t> ::= </a:t>
            </a:r>
            <a:r>
              <a:rPr lang="en-GB">
                <a:solidFill>
                  <a:schemeClr val="accent6">
                    <a:lumMod val="50000"/>
                  </a:schemeClr>
                </a:solidFill>
              </a:rPr>
              <a:t>SEQUENCE</a:t>
            </a:r>
            <a:r>
              <a:rPr lang="en-GB"/>
              <a:t> {</a:t>
            </a:r>
          </a:p>
          <a:p>
            <a:r>
              <a:rPr lang="en-GB">
                <a:solidFill>
                  <a:schemeClr val="accent6">
                    <a:lumMod val="50000"/>
                  </a:schemeClr>
                </a:solidFill>
              </a:rPr>
              <a:t>SEQUENCE</a:t>
            </a:r>
            <a:r>
              <a:rPr lang="en-GB"/>
              <a:t> {</a:t>
            </a:r>
            <a:br>
              <a:rPr lang="en-GB"/>
            </a:br>
            <a:r>
              <a:rPr lang="en-GB"/>
              <a:t>  </a:t>
            </a:r>
            <a:r>
              <a:rPr lang="en-GB" b="1" err="1">
                <a:solidFill>
                  <a:schemeClr val="accent3">
                    <a:lumMod val="50000"/>
                  </a:schemeClr>
                </a:solidFill>
              </a:rPr>
              <a:t>hash_alg</a:t>
            </a:r>
            <a:r>
              <a:rPr lang="en-GB"/>
              <a:t> </a:t>
            </a:r>
            <a:r>
              <a:rPr lang="en-GB">
                <a:solidFill>
                  <a:schemeClr val="accent6">
                    <a:lumMod val="50000"/>
                  </a:schemeClr>
                </a:solidFill>
              </a:rPr>
              <a:t>OID</a:t>
            </a:r>
            <a:r>
              <a:rPr lang="en-GB"/>
              <a:t>;</a:t>
            </a:r>
            <a:br>
              <a:rPr lang="en-GB"/>
            </a:br>
            <a:r>
              <a:rPr lang="en-GB"/>
              <a:t>  parameters </a:t>
            </a:r>
            <a:r>
              <a:rPr lang="en-GB">
                <a:solidFill>
                  <a:schemeClr val="accent6">
                    <a:lumMod val="50000"/>
                  </a:schemeClr>
                </a:solidFill>
              </a:rPr>
              <a:t>NULL</a:t>
            </a:r>
            <a:r>
              <a:rPr lang="en-GB"/>
              <a:t>; </a:t>
            </a:r>
            <a:br>
              <a:rPr lang="en-GB"/>
            </a:br>
            <a:r>
              <a:rPr lang="en-GB"/>
              <a:t>} </a:t>
            </a:r>
            <a:br>
              <a:rPr lang="en-GB"/>
            </a:br>
            <a:r>
              <a:rPr lang="en-GB" b="1">
                <a:solidFill>
                  <a:srgbClr val="C00000"/>
                </a:solidFill>
              </a:rPr>
              <a:t>digest</a:t>
            </a:r>
            <a:r>
              <a:rPr lang="en-GB"/>
              <a:t> </a:t>
            </a:r>
            <a:r>
              <a:rPr lang="en-GB">
                <a:solidFill>
                  <a:schemeClr val="accent6">
                    <a:lumMod val="50000"/>
                  </a:schemeClr>
                </a:solidFill>
              </a:rPr>
              <a:t>OCTET STRING </a:t>
            </a:r>
            <a:r>
              <a:rPr lang="en-GB"/>
              <a:t>}</a:t>
            </a:r>
            <a:endParaRPr lang="en-GB">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6411153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5D0B-6778-4890-9309-5D7E77295410}"/>
              </a:ext>
            </a:extLst>
          </p:cNvPr>
          <p:cNvSpPr>
            <a:spLocks noGrp="1"/>
          </p:cNvSpPr>
          <p:nvPr>
            <p:ph type="title"/>
          </p:nvPr>
        </p:nvSpPr>
        <p:spPr/>
        <p:txBody>
          <a:bodyPr/>
          <a:lstStyle/>
          <a:p>
            <a:r>
              <a:rPr lang="en-GB"/>
              <a:t>Bleichenbacher Low-Exponent Forgery</a:t>
            </a:r>
          </a:p>
        </p:txBody>
      </p:sp>
      <p:sp>
        <p:nvSpPr>
          <p:cNvPr id="3" name="Content Placeholder 2">
            <a:extLst>
              <a:ext uri="{FF2B5EF4-FFF2-40B4-BE49-F238E27FC236}">
                <a16:creationId xmlns:a16="http://schemas.microsoft.com/office/drawing/2014/main" id="{543C27C9-84D4-4B6C-9472-F1B1BEAD2108}"/>
              </a:ext>
            </a:extLst>
          </p:cNvPr>
          <p:cNvSpPr>
            <a:spLocks noGrp="1"/>
          </p:cNvSpPr>
          <p:nvPr>
            <p:ph sz="quarter" idx="10"/>
          </p:nvPr>
        </p:nvSpPr>
        <p:spPr>
          <a:xfrm>
            <a:off x="269239" y="1816809"/>
            <a:ext cx="11653523" cy="3382529"/>
          </a:xfrm>
        </p:spPr>
        <p:txBody>
          <a:bodyPr/>
          <a:lstStyle/>
          <a:p>
            <a:r>
              <a:rPr lang="en-GB"/>
              <a:t>Original Attack (PGP)</a:t>
            </a:r>
          </a:p>
          <a:p>
            <a:endParaRPr lang="en-GB"/>
          </a:p>
          <a:p>
            <a:endParaRPr lang="en-GB"/>
          </a:p>
          <a:p>
            <a:r>
              <a:rPr lang="en-GB"/>
              <a:t>Many variants</a:t>
            </a:r>
          </a:p>
          <a:p>
            <a:endParaRPr lang="en-GB"/>
          </a:p>
        </p:txBody>
      </p:sp>
      <p:sp>
        <p:nvSpPr>
          <p:cNvPr id="5" name="TextBox 4">
            <a:extLst>
              <a:ext uri="{FF2B5EF4-FFF2-40B4-BE49-F238E27FC236}">
                <a16:creationId xmlns:a16="http://schemas.microsoft.com/office/drawing/2014/main" id="{F52E2678-4DE7-4192-91DA-AA824EC1E15E}"/>
              </a:ext>
            </a:extLst>
          </p:cNvPr>
          <p:cNvSpPr txBox="1"/>
          <p:nvPr/>
        </p:nvSpPr>
        <p:spPr>
          <a:xfrm>
            <a:off x="371384" y="2579620"/>
            <a:ext cx="6622542" cy="1181862"/>
          </a:xfrm>
          <a:prstGeom prst="rect">
            <a:avLst/>
          </a:prstGeom>
          <a:noFill/>
        </p:spPr>
        <p:txBody>
          <a:bodyPr wrap="square" lIns="182880" tIns="146304" rIns="182880" bIns="146304" rtlCol="0">
            <a:spAutoFit/>
          </a:bodyPr>
          <a:lstStyle/>
          <a:p>
            <a:pPr>
              <a:lnSpc>
                <a:spcPct val="90000"/>
              </a:lnSpc>
              <a:spcAft>
                <a:spcPts val="600"/>
              </a:spcAft>
            </a:pPr>
            <a:r>
              <a:rPr lang="en-GB" sz="1600">
                <a:solidFill>
                  <a:schemeClr val="tx2">
                    <a:lumMod val="50000"/>
                  </a:schemeClr>
                </a:solidFill>
              </a:rPr>
              <a:t>0001ff00</a:t>
            </a:r>
            <a:r>
              <a:rPr lang="en-GB" sz="1600">
                <a:solidFill>
                  <a:schemeClr val="accent6">
                    <a:lumMod val="50000"/>
                  </a:schemeClr>
                </a:solidFill>
              </a:rPr>
              <a:t>30</a:t>
            </a:r>
            <a:r>
              <a:rPr lang="en-GB" sz="1600">
                <a:solidFill>
                  <a:schemeClr val="accent2">
                    <a:lumMod val="50000"/>
                  </a:schemeClr>
                </a:solidFill>
              </a:rPr>
              <a:t>21</a:t>
            </a:r>
            <a:r>
              <a:rPr lang="en-GB" sz="1600">
                <a:solidFill>
                  <a:schemeClr val="accent6">
                    <a:lumMod val="50000"/>
                  </a:schemeClr>
                </a:solidFill>
              </a:rPr>
              <a:t>30</a:t>
            </a:r>
            <a:r>
              <a:rPr lang="en-GB" sz="1600">
                <a:solidFill>
                  <a:schemeClr val="accent2">
                    <a:lumMod val="50000"/>
                  </a:schemeClr>
                </a:solidFill>
              </a:rPr>
              <a:t>09</a:t>
            </a:r>
            <a:r>
              <a:rPr lang="en-GB" sz="1600">
                <a:solidFill>
                  <a:schemeClr val="accent6">
                    <a:lumMod val="50000"/>
                  </a:schemeClr>
                </a:solidFill>
              </a:rPr>
              <a:t>06</a:t>
            </a:r>
            <a:r>
              <a:rPr lang="en-GB" sz="1600">
                <a:solidFill>
                  <a:schemeClr val="accent2">
                    <a:lumMod val="50000"/>
                  </a:schemeClr>
                </a:solidFill>
              </a:rPr>
              <a:t>05</a:t>
            </a:r>
            <a:r>
              <a:rPr lang="en-GB" sz="1600">
                <a:solidFill>
                  <a:schemeClr val="accent3">
                    <a:lumMod val="50000"/>
                  </a:schemeClr>
                </a:solidFill>
              </a:rPr>
              <a:t>2b0e03021a</a:t>
            </a:r>
            <a:r>
              <a:rPr lang="en-GB" sz="1600">
                <a:solidFill>
                  <a:schemeClr val="accent6">
                    <a:lumMod val="50000"/>
                  </a:schemeClr>
                </a:solidFill>
              </a:rPr>
              <a:t>05</a:t>
            </a:r>
            <a:r>
              <a:rPr lang="en-GB" sz="1600">
                <a:solidFill>
                  <a:schemeClr val="accent2">
                    <a:lumMod val="50000"/>
                  </a:schemeClr>
                </a:solidFill>
              </a:rPr>
              <a:t>00</a:t>
            </a:r>
            <a:r>
              <a:rPr lang="en-GB" sz="1600">
                <a:solidFill>
                  <a:schemeClr val="accent6">
                    <a:lumMod val="50000"/>
                  </a:schemeClr>
                </a:solidFill>
              </a:rPr>
              <a:t>04</a:t>
            </a:r>
            <a:r>
              <a:rPr lang="en-GB" sz="1600">
                <a:solidFill>
                  <a:schemeClr val="accent2">
                    <a:lumMod val="50000"/>
                  </a:schemeClr>
                </a:solidFill>
              </a:rPr>
              <a:t>14</a:t>
            </a:r>
            <a:r>
              <a:rPr lang="en-GB" sz="1600">
                <a:solidFill>
                  <a:srgbClr val="C00000"/>
                </a:solidFill>
              </a:rPr>
              <a:t>6f9f544f3545f84977549d01efcf664cc4c1b603</a:t>
            </a:r>
            <a:r>
              <a:rPr lang="en-GB" sz="1600" strike="sngStrike">
                <a:solidFill>
                  <a:schemeClr val="accent5">
                    <a:lumMod val="75000"/>
                  </a:schemeClr>
                </a:solidFill>
              </a:rPr>
              <a:t>7b031fced013437521bf3f36c44e0d410c750da3cc510abd12ca5cc0fceebb75912fc2e38e953cea30432e7521bf3f36c44e0d410c750da3cc510abd12ca5cc0fceebb75912fc2e</a:t>
            </a:r>
          </a:p>
        </p:txBody>
      </p:sp>
      <p:sp>
        <p:nvSpPr>
          <p:cNvPr id="4" name="Scroll: Vertical 3">
            <a:extLst>
              <a:ext uri="{FF2B5EF4-FFF2-40B4-BE49-F238E27FC236}">
                <a16:creationId xmlns:a16="http://schemas.microsoft.com/office/drawing/2014/main" id="{9DCBC485-67A6-4C4C-84CB-675840E5658F}"/>
              </a:ext>
            </a:extLst>
          </p:cNvPr>
          <p:cNvSpPr/>
          <p:nvPr/>
        </p:nvSpPr>
        <p:spPr bwMode="auto">
          <a:xfrm>
            <a:off x="8740347" y="1694118"/>
            <a:ext cx="2839581" cy="1820562"/>
          </a:xfrm>
          <a:prstGeom prst="verticalScroll">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GB" sz="1600" err="1">
                <a:solidFill>
                  <a:schemeClr val="accent3">
                    <a:lumMod val="50000"/>
                  </a:schemeClr>
                </a:solidFill>
              </a:rPr>
              <a:t>Hash_alg</a:t>
            </a:r>
            <a:r>
              <a:rPr lang="en-GB" sz="1600">
                <a:solidFill>
                  <a:schemeClr val="accent3">
                    <a:lumMod val="50000"/>
                  </a:schemeClr>
                </a:solidFill>
              </a:rPr>
              <a:t> = 2b0e03021a</a:t>
            </a:r>
            <a:endParaRPr lang="en-GB" sz="1600">
              <a:solidFill>
                <a:srgbClr val="C00000"/>
              </a:solidFill>
            </a:endParaRPr>
          </a:p>
          <a:p>
            <a:pPr defTabSz="932472" fontAlgn="base">
              <a:spcBef>
                <a:spcPct val="0"/>
              </a:spcBef>
              <a:spcAft>
                <a:spcPct val="0"/>
              </a:spcAft>
            </a:pPr>
            <a:r>
              <a:rPr lang="en-GB" sz="1600">
                <a:solidFill>
                  <a:srgbClr val="C00000"/>
                </a:solidFill>
              </a:rPr>
              <a:t>Digest = 6f9f544f3545f84977549d01efcf664cc4c1b603</a:t>
            </a:r>
            <a:endParaRPr lang="en-GB" sz="1600">
              <a:gradFill>
                <a:gsLst>
                  <a:gs pos="0">
                    <a:srgbClr val="FFFFFF"/>
                  </a:gs>
                  <a:gs pos="100000">
                    <a:srgbClr val="FFFFFF"/>
                  </a:gs>
                </a:gsLst>
                <a:lin ang="5400000" scaled="0"/>
              </a:gradFill>
            </a:endParaRPr>
          </a:p>
        </p:txBody>
      </p:sp>
      <p:sp>
        <p:nvSpPr>
          <p:cNvPr id="7" name="Arrow: Right 6">
            <a:extLst>
              <a:ext uri="{FF2B5EF4-FFF2-40B4-BE49-F238E27FC236}">
                <a16:creationId xmlns:a16="http://schemas.microsoft.com/office/drawing/2014/main" id="{200B80CD-1E6E-4CD6-9375-2BE1786591AE}"/>
              </a:ext>
            </a:extLst>
          </p:cNvPr>
          <p:cNvSpPr/>
          <p:nvPr/>
        </p:nvSpPr>
        <p:spPr bwMode="auto">
          <a:xfrm>
            <a:off x="7203990" y="2680144"/>
            <a:ext cx="889687" cy="590931"/>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a:gradFill>
                <a:gsLst>
                  <a:gs pos="0">
                    <a:srgbClr val="FFFFFF"/>
                  </a:gs>
                  <a:gs pos="100000">
                    <a:srgbClr val="FFFFFF"/>
                  </a:gs>
                </a:gsLst>
                <a:lin ang="5400000" scaled="0"/>
              </a:gradFill>
            </a:endParaRPr>
          </a:p>
        </p:txBody>
      </p:sp>
      <p:sp>
        <p:nvSpPr>
          <p:cNvPr id="8" name="TextBox 7">
            <a:extLst>
              <a:ext uri="{FF2B5EF4-FFF2-40B4-BE49-F238E27FC236}">
                <a16:creationId xmlns:a16="http://schemas.microsoft.com/office/drawing/2014/main" id="{33C3B4BD-E7CE-4934-ADCE-CD08996C34F2}"/>
              </a:ext>
            </a:extLst>
          </p:cNvPr>
          <p:cNvSpPr txBox="1"/>
          <p:nvPr/>
        </p:nvSpPr>
        <p:spPr>
          <a:xfrm>
            <a:off x="530376" y="4536424"/>
            <a:ext cx="5304487" cy="1403461"/>
          </a:xfrm>
          <a:prstGeom prst="rect">
            <a:avLst/>
          </a:prstGeom>
          <a:noFill/>
        </p:spPr>
        <p:txBody>
          <a:bodyPr wrap="square" lIns="182880" tIns="146304" rIns="182880" bIns="146304" rtlCol="0">
            <a:spAutoFit/>
          </a:bodyPr>
          <a:lstStyle/>
          <a:p>
            <a:pPr>
              <a:lnSpc>
                <a:spcPct val="90000"/>
              </a:lnSpc>
              <a:spcAft>
                <a:spcPts val="600"/>
              </a:spcAft>
            </a:pPr>
            <a:r>
              <a:rPr lang="en-GB" sz="1600">
                <a:solidFill>
                  <a:schemeClr val="tx2">
                    <a:lumMod val="50000"/>
                  </a:schemeClr>
                </a:solidFill>
              </a:rPr>
              <a:t>0001ff00</a:t>
            </a:r>
            <a:r>
              <a:rPr lang="en-GB" sz="1600">
                <a:solidFill>
                  <a:schemeClr val="accent6">
                    <a:lumMod val="50000"/>
                  </a:schemeClr>
                </a:solidFill>
              </a:rPr>
              <a:t>30</a:t>
            </a:r>
            <a:r>
              <a:rPr lang="en-GB" sz="1600">
                <a:solidFill>
                  <a:schemeClr val="accent2">
                    <a:lumMod val="50000"/>
                  </a:schemeClr>
                </a:solidFill>
              </a:rPr>
              <a:t>21</a:t>
            </a:r>
            <a:r>
              <a:rPr lang="en-GB" sz="1600">
                <a:solidFill>
                  <a:schemeClr val="accent6">
                    <a:lumMod val="50000"/>
                  </a:schemeClr>
                </a:solidFill>
              </a:rPr>
              <a:t>30</a:t>
            </a:r>
            <a:r>
              <a:rPr lang="en-GB" sz="1600">
                <a:solidFill>
                  <a:schemeClr val="accent2">
                    <a:lumMod val="50000"/>
                  </a:schemeClr>
                </a:solidFill>
              </a:rPr>
              <a:t>09</a:t>
            </a:r>
            <a:r>
              <a:rPr lang="en-GB" sz="1600">
                <a:solidFill>
                  <a:schemeClr val="accent6">
                    <a:lumMod val="50000"/>
                  </a:schemeClr>
                </a:solidFill>
              </a:rPr>
              <a:t>06</a:t>
            </a:r>
            <a:r>
              <a:rPr lang="en-GB" sz="1600">
                <a:solidFill>
                  <a:schemeClr val="accent2">
                    <a:lumMod val="50000"/>
                  </a:schemeClr>
                </a:solidFill>
              </a:rPr>
              <a:t>05</a:t>
            </a:r>
            <a:r>
              <a:rPr lang="en-GB" sz="1600">
                <a:solidFill>
                  <a:schemeClr val="accent3">
                    <a:lumMod val="50000"/>
                  </a:schemeClr>
                </a:solidFill>
              </a:rPr>
              <a:t>2b0e03021a</a:t>
            </a:r>
            <a:r>
              <a:rPr lang="en-GB" sz="1600">
                <a:solidFill>
                  <a:schemeClr val="accent6">
                    <a:lumMod val="50000"/>
                  </a:schemeClr>
                </a:solidFill>
              </a:rPr>
              <a:t>05</a:t>
            </a:r>
            <a:r>
              <a:rPr lang="en-GB" sz="1600">
                <a:solidFill>
                  <a:schemeClr val="accent2">
                    <a:lumMod val="50000"/>
                  </a:schemeClr>
                </a:solidFill>
              </a:rPr>
              <a:t>00</a:t>
            </a:r>
            <a:r>
              <a:rPr lang="en-GB" sz="1600">
                <a:solidFill>
                  <a:schemeClr val="accent6">
                    <a:lumMod val="50000"/>
                  </a:schemeClr>
                </a:solidFill>
              </a:rPr>
              <a:t>04</a:t>
            </a:r>
            <a:r>
              <a:rPr lang="en-GB" sz="1600">
                <a:solidFill>
                  <a:schemeClr val="accent2">
                    <a:lumMod val="50000"/>
                  </a:schemeClr>
                </a:solidFill>
              </a:rPr>
              <a:t>dc</a:t>
            </a:r>
            <a:r>
              <a:rPr lang="en-GB" sz="1600" strike="sngStrike">
                <a:solidFill>
                  <a:schemeClr val="accent5">
                    <a:lumMod val="75000"/>
                  </a:schemeClr>
                </a:solidFill>
              </a:rPr>
              <a:t>7b031fced013437521bf3f36c44e0d410c750da3cc510abd12ca5cc0fceebb75912fc2e38e953cea30432e7521bf3f36c44e0d410c750da3cc510abd12ca5cc0fceebb75912fc2e000000</a:t>
            </a:r>
            <a:r>
              <a:rPr lang="en-GB" sz="1600">
                <a:solidFill>
                  <a:schemeClr val="accent2">
                    <a:lumMod val="50000"/>
                  </a:schemeClr>
                </a:solidFill>
              </a:rPr>
              <a:t>14</a:t>
            </a:r>
            <a:r>
              <a:rPr lang="en-GB" sz="1600">
                <a:solidFill>
                  <a:srgbClr val="C00000"/>
                </a:solidFill>
              </a:rPr>
              <a:t>6f9f544f3545f84977549d01efcf664cc4c1b603</a:t>
            </a:r>
            <a:endParaRPr lang="en-GB" sz="1600">
              <a:solidFill>
                <a:schemeClr val="accent5">
                  <a:lumMod val="75000"/>
                </a:schemeClr>
              </a:solidFill>
            </a:endParaRPr>
          </a:p>
        </p:txBody>
      </p:sp>
      <p:sp>
        <p:nvSpPr>
          <p:cNvPr id="9" name="TextBox 8">
            <a:extLst>
              <a:ext uri="{FF2B5EF4-FFF2-40B4-BE49-F238E27FC236}">
                <a16:creationId xmlns:a16="http://schemas.microsoft.com/office/drawing/2014/main" id="{4B080838-7EA4-44BC-8C28-7E3987EAD0F6}"/>
              </a:ext>
            </a:extLst>
          </p:cNvPr>
          <p:cNvSpPr txBox="1"/>
          <p:nvPr/>
        </p:nvSpPr>
        <p:spPr>
          <a:xfrm>
            <a:off x="6357139" y="4536423"/>
            <a:ext cx="5222789" cy="1403461"/>
          </a:xfrm>
          <a:prstGeom prst="rect">
            <a:avLst/>
          </a:prstGeom>
          <a:noFill/>
        </p:spPr>
        <p:txBody>
          <a:bodyPr wrap="square" lIns="182880" tIns="146304" rIns="182880" bIns="146304" rtlCol="0">
            <a:spAutoFit/>
          </a:bodyPr>
          <a:lstStyle/>
          <a:p>
            <a:pPr>
              <a:lnSpc>
                <a:spcPct val="90000"/>
              </a:lnSpc>
              <a:spcAft>
                <a:spcPts val="600"/>
              </a:spcAft>
            </a:pPr>
            <a:r>
              <a:rPr lang="en-GB" sz="1600">
                <a:solidFill>
                  <a:schemeClr val="tx2">
                    <a:lumMod val="50000"/>
                  </a:schemeClr>
                </a:solidFill>
              </a:rPr>
              <a:t>0001ff00</a:t>
            </a:r>
            <a:r>
              <a:rPr lang="en-GB" sz="1600">
                <a:solidFill>
                  <a:schemeClr val="accent6">
                    <a:lumMod val="50000"/>
                  </a:schemeClr>
                </a:solidFill>
              </a:rPr>
              <a:t>30</a:t>
            </a:r>
            <a:r>
              <a:rPr lang="en-GB" sz="1600">
                <a:solidFill>
                  <a:schemeClr val="accent2">
                    <a:lumMod val="50000"/>
                  </a:schemeClr>
                </a:solidFill>
              </a:rPr>
              <a:t>21</a:t>
            </a:r>
            <a:r>
              <a:rPr lang="en-GB" sz="1600">
                <a:solidFill>
                  <a:schemeClr val="accent6">
                    <a:lumMod val="50000"/>
                  </a:schemeClr>
                </a:solidFill>
              </a:rPr>
              <a:t>30</a:t>
            </a:r>
            <a:r>
              <a:rPr lang="en-GB" sz="1600">
                <a:solidFill>
                  <a:schemeClr val="accent2">
                    <a:lumMod val="50000"/>
                  </a:schemeClr>
                </a:solidFill>
              </a:rPr>
              <a:t>09</a:t>
            </a:r>
            <a:r>
              <a:rPr lang="en-GB" sz="1600">
                <a:solidFill>
                  <a:schemeClr val="accent6">
                    <a:lumMod val="50000"/>
                  </a:schemeClr>
                </a:solidFill>
              </a:rPr>
              <a:t>06</a:t>
            </a:r>
            <a:r>
              <a:rPr lang="en-GB" sz="1600">
                <a:solidFill>
                  <a:schemeClr val="accent2">
                    <a:lumMod val="50000"/>
                  </a:schemeClr>
                </a:solidFill>
              </a:rPr>
              <a:t>05</a:t>
            </a:r>
            <a:r>
              <a:rPr lang="en-GB" sz="1600">
                <a:solidFill>
                  <a:schemeClr val="accent3">
                    <a:lumMod val="50000"/>
                  </a:schemeClr>
                </a:solidFill>
              </a:rPr>
              <a:t>2b0e03021a</a:t>
            </a:r>
            <a:r>
              <a:rPr lang="en-GB" sz="1600">
                <a:solidFill>
                  <a:schemeClr val="accent6">
                    <a:lumMod val="50000"/>
                  </a:schemeClr>
                </a:solidFill>
              </a:rPr>
              <a:t>05</a:t>
            </a:r>
            <a:r>
              <a:rPr lang="en-GB" sz="1600">
                <a:solidFill>
                  <a:schemeClr val="accent2">
                    <a:lumMod val="50000"/>
                  </a:schemeClr>
                </a:solidFill>
              </a:rPr>
              <a:t>dc</a:t>
            </a:r>
            <a:r>
              <a:rPr lang="en-GB" sz="1600" strike="sngStrike">
                <a:solidFill>
                  <a:schemeClr val="accent5">
                    <a:lumMod val="75000"/>
                  </a:schemeClr>
                </a:solidFill>
              </a:rPr>
              <a:t>7b031fced013437521bf3f36c44e0d410c750da3cc510abd12ca5cc0fceebb75912fc2e38e953cea30432e7521bf3f36c44e0d410c750da3cc510abd12ca5cc0fceebb75912fc23cde143</a:t>
            </a:r>
            <a:r>
              <a:rPr lang="en-GB" sz="1600">
                <a:solidFill>
                  <a:schemeClr val="accent6">
                    <a:lumMod val="50000"/>
                  </a:schemeClr>
                </a:solidFill>
              </a:rPr>
              <a:t>04</a:t>
            </a:r>
            <a:r>
              <a:rPr lang="en-GB" sz="1600">
                <a:solidFill>
                  <a:schemeClr val="accent2">
                    <a:lumMod val="50000"/>
                  </a:schemeClr>
                </a:solidFill>
              </a:rPr>
              <a:t>14</a:t>
            </a:r>
            <a:r>
              <a:rPr lang="en-GB" sz="1600">
                <a:solidFill>
                  <a:srgbClr val="C00000"/>
                </a:solidFill>
              </a:rPr>
              <a:t>6f9f544f3545f84977549d01efcf664cc4c1b603</a:t>
            </a:r>
            <a:endParaRPr lang="en-GB" sz="1600">
              <a:solidFill>
                <a:schemeClr val="accent5">
                  <a:lumMod val="75000"/>
                </a:schemeClr>
              </a:solidFill>
            </a:endParaRPr>
          </a:p>
        </p:txBody>
      </p:sp>
      <p:sp>
        <p:nvSpPr>
          <p:cNvPr id="10" name="Arrow: Right 9">
            <a:extLst>
              <a:ext uri="{FF2B5EF4-FFF2-40B4-BE49-F238E27FC236}">
                <a16:creationId xmlns:a16="http://schemas.microsoft.com/office/drawing/2014/main" id="{A8FA13BC-4BD1-4321-AF4F-6D8E948E275C}"/>
              </a:ext>
            </a:extLst>
          </p:cNvPr>
          <p:cNvSpPr/>
          <p:nvPr/>
        </p:nvSpPr>
        <p:spPr bwMode="auto">
          <a:xfrm rot="16200000">
            <a:off x="9803027" y="3845256"/>
            <a:ext cx="889687" cy="590931"/>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a:gradFill>
                <a:gsLst>
                  <a:gs pos="0">
                    <a:srgbClr val="FFFFFF"/>
                  </a:gs>
                  <a:gs pos="100000">
                    <a:srgbClr val="FFFFFF"/>
                  </a:gs>
                </a:gsLst>
                <a:lin ang="5400000" scaled="0"/>
              </a:gradFill>
            </a:endParaRPr>
          </a:p>
        </p:txBody>
      </p:sp>
      <p:sp>
        <p:nvSpPr>
          <p:cNvPr id="11" name="Arrow: Right 10">
            <a:extLst>
              <a:ext uri="{FF2B5EF4-FFF2-40B4-BE49-F238E27FC236}">
                <a16:creationId xmlns:a16="http://schemas.microsoft.com/office/drawing/2014/main" id="{86890584-0F88-478C-A4CA-4358C3357D89}"/>
              </a:ext>
            </a:extLst>
          </p:cNvPr>
          <p:cNvSpPr/>
          <p:nvPr/>
        </p:nvSpPr>
        <p:spPr bwMode="auto">
          <a:xfrm rot="20031296">
            <a:off x="7422293" y="3673859"/>
            <a:ext cx="889687" cy="590931"/>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a:gradFill>
                <a:gsLst>
                  <a:gs pos="0">
                    <a:srgbClr val="FFFFFF"/>
                  </a:gs>
                  <a:gs pos="100000">
                    <a:srgbClr val="FFFFFF"/>
                  </a:gs>
                </a:gsLst>
                <a:lin ang="5400000" scaled="0"/>
              </a:gradFill>
            </a:endParaRPr>
          </a:p>
        </p:txBody>
      </p:sp>
      <p:sp>
        <p:nvSpPr>
          <p:cNvPr id="12" name="TextBox 11">
            <a:extLst>
              <a:ext uri="{FF2B5EF4-FFF2-40B4-BE49-F238E27FC236}">
                <a16:creationId xmlns:a16="http://schemas.microsoft.com/office/drawing/2014/main" id="{13101EAC-70D0-4C81-BEB1-9FD16EE9C02F}"/>
              </a:ext>
            </a:extLst>
          </p:cNvPr>
          <p:cNvSpPr txBox="1"/>
          <p:nvPr/>
        </p:nvSpPr>
        <p:spPr>
          <a:xfrm>
            <a:off x="7108429" y="1990935"/>
            <a:ext cx="1089273" cy="627864"/>
          </a:xfrm>
          <a:prstGeom prst="rect">
            <a:avLst/>
          </a:prstGeom>
          <a:noFill/>
        </p:spPr>
        <p:txBody>
          <a:bodyPr wrap="none" lIns="182880" tIns="146304" rIns="182880" bIns="146304" rtlCol="0">
            <a:spAutoFit/>
          </a:bodyPr>
          <a:lstStyle/>
          <a:p>
            <a:pPr>
              <a:lnSpc>
                <a:spcPct val="90000"/>
              </a:lnSpc>
              <a:spcAft>
                <a:spcPts val="600"/>
              </a:spcAft>
            </a:pPr>
            <a:r>
              <a:rPr lang="en-GB" sz="2400">
                <a:gradFill>
                  <a:gsLst>
                    <a:gs pos="2917">
                      <a:schemeClr val="tx1"/>
                    </a:gs>
                    <a:gs pos="30000">
                      <a:schemeClr val="tx1"/>
                    </a:gs>
                  </a:gsLst>
                  <a:lin ang="5400000" scaled="0"/>
                </a:gradFill>
              </a:rPr>
              <a:t>Parse</a:t>
            </a:r>
          </a:p>
        </p:txBody>
      </p:sp>
      <p:sp>
        <p:nvSpPr>
          <p:cNvPr id="13" name="Rectangle 12">
            <a:extLst>
              <a:ext uri="{FF2B5EF4-FFF2-40B4-BE49-F238E27FC236}">
                <a16:creationId xmlns:a16="http://schemas.microsoft.com/office/drawing/2014/main" id="{1406ACEB-9286-43BB-ACA6-906FF8E64161}"/>
              </a:ext>
            </a:extLst>
          </p:cNvPr>
          <p:cNvSpPr/>
          <p:nvPr/>
        </p:nvSpPr>
        <p:spPr bwMode="auto">
          <a:xfrm>
            <a:off x="677976" y="5866570"/>
            <a:ext cx="2586682" cy="8896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GB" sz="1200">
                <a:solidFill>
                  <a:schemeClr val="tx1"/>
                </a:solidFill>
              </a:rPr>
              <a:t>unsigned length = 0;</a:t>
            </a:r>
          </a:p>
          <a:p>
            <a:pPr defTabSz="932472" fontAlgn="base">
              <a:spcBef>
                <a:spcPct val="0"/>
              </a:spcBef>
              <a:spcAft>
                <a:spcPct val="0"/>
              </a:spcAft>
            </a:pPr>
            <a:r>
              <a:rPr lang="en-GB" sz="1200">
                <a:solidFill>
                  <a:schemeClr val="tx1"/>
                </a:solidFill>
              </a:rPr>
              <a:t>for (</a:t>
            </a:r>
            <a:r>
              <a:rPr lang="en-GB" sz="1200" err="1">
                <a:solidFill>
                  <a:schemeClr val="tx1"/>
                </a:solidFill>
              </a:rPr>
              <a:t>i</a:t>
            </a:r>
            <a:r>
              <a:rPr lang="en-GB" sz="1200">
                <a:solidFill>
                  <a:schemeClr val="tx1"/>
                </a:solidFill>
              </a:rPr>
              <a:t> = 0; </a:t>
            </a:r>
            <a:r>
              <a:rPr lang="en-GB" sz="1200" err="1">
                <a:solidFill>
                  <a:schemeClr val="tx1"/>
                </a:solidFill>
              </a:rPr>
              <a:t>i</a:t>
            </a:r>
            <a:r>
              <a:rPr lang="en-GB" sz="1200">
                <a:solidFill>
                  <a:schemeClr val="tx1"/>
                </a:solidFill>
              </a:rPr>
              <a:t> &lt; </a:t>
            </a:r>
            <a:r>
              <a:rPr lang="en-GB" sz="1200" err="1">
                <a:solidFill>
                  <a:schemeClr val="tx1"/>
                </a:solidFill>
              </a:rPr>
              <a:t>length_of_length</a:t>
            </a:r>
            <a:r>
              <a:rPr lang="en-GB" sz="1200">
                <a:solidFill>
                  <a:schemeClr val="tx1"/>
                </a:solidFill>
              </a:rPr>
              <a:t>; </a:t>
            </a:r>
            <a:r>
              <a:rPr lang="en-GB" sz="1200" err="1">
                <a:solidFill>
                  <a:schemeClr val="tx1"/>
                </a:solidFill>
              </a:rPr>
              <a:t>i</a:t>
            </a:r>
            <a:r>
              <a:rPr lang="en-GB" sz="1200">
                <a:solidFill>
                  <a:schemeClr val="tx1"/>
                </a:solidFill>
              </a:rPr>
              <a:t>++) {</a:t>
            </a:r>
          </a:p>
          <a:p>
            <a:pPr defTabSz="932472" fontAlgn="base">
              <a:spcBef>
                <a:spcPct val="0"/>
              </a:spcBef>
              <a:spcAft>
                <a:spcPct val="0"/>
              </a:spcAft>
            </a:pPr>
            <a:r>
              <a:rPr lang="en-GB" sz="1200">
                <a:solidFill>
                  <a:schemeClr val="tx1"/>
                </a:solidFill>
              </a:rPr>
              <a:t>  length &lt;&lt;= 8;</a:t>
            </a:r>
          </a:p>
          <a:p>
            <a:pPr defTabSz="932472" fontAlgn="base">
              <a:spcBef>
                <a:spcPct val="0"/>
              </a:spcBef>
              <a:spcAft>
                <a:spcPct val="0"/>
              </a:spcAft>
            </a:pPr>
            <a:r>
              <a:rPr lang="en-GB" sz="1200">
                <a:solidFill>
                  <a:schemeClr val="tx1"/>
                </a:solidFill>
              </a:rPr>
              <a:t>  length |= length[</a:t>
            </a:r>
            <a:r>
              <a:rPr lang="en-GB" sz="1200" err="1">
                <a:solidFill>
                  <a:schemeClr val="tx1"/>
                </a:solidFill>
              </a:rPr>
              <a:t>i</a:t>
            </a:r>
            <a:r>
              <a:rPr lang="en-GB" sz="1200">
                <a:solidFill>
                  <a:schemeClr val="tx1"/>
                </a:solidFill>
              </a:rPr>
              <a:t>]; }</a:t>
            </a:r>
          </a:p>
        </p:txBody>
      </p:sp>
      <p:sp>
        <p:nvSpPr>
          <p:cNvPr id="14" name="TextBox 13">
            <a:extLst>
              <a:ext uri="{FF2B5EF4-FFF2-40B4-BE49-F238E27FC236}">
                <a16:creationId xmlns:a16="http://schemas.microsoft.com/office/drawing/2014/main" id="{54BAA8DD-328A-471B-A0AB-ADFCC1C8E6EC}"/>
              </a:ext>
            </a:extLst>
          </p:cNvPr>
          <p:cNvSpPr txBox="1"/>
          <p:nvPr/>
        </p:nvSpPr>
        <p:spPr>
          <a:xfrm>
            <a:off x="3264658" y="5997482"/>
            <a:ext cx="2264081" cy="627864"/>
          </a:xfrm>
          <a:prstGeom prst="rect">
            <a:avLst/>
          </a:prstGeom>
          <a:noFill/>
        </p:spPr>
        <p:txBody>
          <a:bodyPr wrap="none" lIns="182880" tIns="146304" rIns="182880" bIns="146304" rtlCol="0">
            <a:spAutoFit/>
          </a:bodyPr>
          <a:lstStyle/>
          <a:p>
            <a:pPr>
              <a:lnSpc>
                <a:spcPct val="90000"/>
              </a:lnSpc>
              <a:spcAft>
                <a:spcPts val="600"/>
              </a:spcAft>
            </a:pPr>
            <a:r>
              <a:rPr lang="en-GB" sz="2400" err="1">
                <a:gradFill>
                  <a:gsLst>
                    <a:gs pos="2917">
                      <a:schemeClr val="tx1"/>
                    </a:gs>
                    <a:gs pos="30000">
                      <a:schemeClr val="tx1"/>
                    </a:gs>
                  </a:gsLst>
                  <a:lin ang="5400000" scaled="0"/>
                </a:gradFill>
              </a:rPr>
              <a:t>BERserk</a:t>
            </a:r>
            <a:r>
              <a:rPr lang="en-GB" sz="2400">
                <a:gradFill>
                  <a:gsLst>
                    <a:gs pos="2917">
                      <a:schemeClr val="tx1"/>
                    </a:gs>
                    <a:gs pos="30000">
                      <a:schemeClr val="tx1"/>
                    </a:gs>
                  </a:gsLst>
                  <a:lin ang="5400000" scaled="0"/>
                </a:gradFill>
              </a:rPr>
              <a:t> (NSS)</a:t>
            </a:r>
          </a:p>
        </p:txBody>
      </p:sp>
      <p:sp>
        <p:nvSpPr>
          <p:cNvPr id="15" name="TextBox 14">
            <a:extLst>
              <a:ext uri="{FF2B5EF4-FFF2-40B4-BE49-F238E27FC236}">
                <a16:creationId xmlns:a16="http://schemas.microsoft.com/office/drawing/2014/main" id="{C5C978CB-7990-4DD3-937C-278058DE90E4}"/>
              </a:ext>
            </a:extLst>
          </p:cNvPr>
          <p:cNvSpPr txBox="1"/>
          <p:nvPr/>
        </p:nvSpPr>
        <p:spPr>
          <a:xfrm>
            <a:off x="8157894" y="5997482"/>
            <a:ext cx="1621278" cy="627864"/>
          </a:xfrm>
          <a:prstGeom prst="rect">
            <a:avLst/>
          </a:prstGeom>
          <a:noFill/>
        </p:spPr>
        <p:txBody>
          <a:bodyPr wrap="none" lIns="182880" tIns="146304" rIns="182880" bIns="146304" rtlCol="0">
            <a:spAutoFit/>
          </a:bodyPr>
          <a:lstStyle/>
          <a:p>
            <a:pPr>
              <a:lnSpc>
                <a:spcPct val="90000"/>
              </a:lnSpc>
              <a:spcAft>
                <a:spcPts val="600"/>
              </a:spcAft>
            </a:pPr>
            <a:r>
              <a:rPr lang="en-GB" sz="2400">
                <a:gradFill>
                  <a:gsLst>
                    <a:gs pos="2917">
                      <a:schemeClr val="tx1"/>
                    </a:gs>
                    <a:gs pos="30000">
                      <a:schemeClr val="tx1"/>
                    </a:gs>
                  </a:gsLst>
                  <a:lin ang="5400000" scaled="0"/>
                </a:gradFill>
              </a:rPr>
              <a:t>Windows</a:t>
            </a:r>
          </a:p>
        </p:txBody>
      </p:sp>
      <p:pic>
        <p:nvPicPr>
          <p:cNvPr id="16" name="Content Placeholder 3">
            <a:extLst>
              <a:ext uri="{FF2B5EF4-FFF2-40B4-BE49-F238E27FC236}">
                <a16:creationId xmlns:a16="http://schemas.microsoft.com/office/drawing/2014/main" id="{1E01E43E-A39B-4588-A385-CAB49F6503FD}"/>
              </a:ext>
            </a:extLst>
          </p:cNvPr>
          <p:cNvPicPr>
            <a:picLocks noChangeAspect="1"/>
          </p:cNvPicPr>
          <p:nvPr/>
        </p:nvPicPr>
        <p:blipFill>
          <a:blip r:embed="rId2"/>
          <a:stretch>
            <a:fillRect/>
          </a:stretch>
        </p:blipFill>
        <p:spPr>
          <a:xfrm>
            <a:off x="3628168" y="1325553"/>
            <a:ext cx="4660037" cy="4985861"/>
          </a:xfrm>
          <a:prstGeom prst="rect">
            <a:avLst/>
          </a:prstGeom>
        </p:spPr>
      </p:pic>
    </p:spTree>
    <p:extLst>
      <p:ext uri="{BB962C8B-B14F-4D97-AF65-F5344CB8AC3E}">
        <p14:creationId xmlns:p14="http://schemas.microsoft.com/office/powerpoint/2010/main" val="78308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BF52D6-9452-46FD-B76B-CB92680A8285}"/>
              </a:ext>
            </a:extLst>
          </p:cNvPr>
          <p:cNvSpPr/>
          <p:nvPr/>
        </p:nvSpPr>
        <p:spPr>
          <a:xfrm>
            <a:off x="1153297" y="1021662"/>
            <a:ext cx="9885405" cy="1200329"/>
          </a:xfrm>
          <a:prstGeom prst="rect">
            <a:avLst/>
          </a:prstGeom>
        </p:spPr>
        <p:txBody>
          <a:bodyPr wrap="square">
            <a:spAutoFit/>
          </a:bodyPr>
          <a:lstStyle/>
          <a:p>
            <a:pPr algn="ctr"/>
            <a:r>
              <a:rPr lang="en-GB" sz="3600" b="1">
                <a:solidFill>
                  <a:srgbClr val="FF0000"/>
                </a:solidFill>
              </a:rPr>
              <a:t>Verified</a:t>
            </a:r>
            <a:r>
              <a:rPr lang="en-GB" sz="3600"/>
              <a:t> </a:t>
            </a:r>
            <a:r>
              <a:rPr lang="en-GB" sz="3600" b="1">
                <a:solidFill>
                  <a:srgbClr val="FF0000"/>
                </a:solidFill>
              </a:rPr>
              <a:t>Secure</a:t>
            </a:r>
            <a:r>
              <a:rPr lang="en-GB" sz="3600"/>
              <a:t> Zero-Copy Parsers for </a:t>
            </a:r>
            <a:r>
              <a:rPr lang="en-GB" sz="3600" b="1">
                <a:solidFill>
                  <a:srgbClr val="FF0000"/>
                </a:solidFill>
              </a:rPr>
              <a:t>Authenticated Message Formats</a:t>
            </a:r>
          </a:p>
        </p:txBody>
      </p:sp>
      <p:sp>
        <p:nvSpPr>
          <p:cNvPr id="5" name="Oval 4">
            <a:extLst>
              <a:ext uri="{FF2B5EF4-FFF2-40B4-BE49-F238E27FC236}">
                <a16:creationId xmlns:a16="http://schemas.microsoft.com/office/drawing/2014/main" id="{58669CD0-A67A-4E35-9D5B-38456C1D3910}"/>
              </a:ext>
            </a:extLst>
          </p:cNvPr>
          <p:cNvSpPr/>
          <p:nvPr/>
        </p:nvSpPr>
        <p:spPr>
          <a:xfrm>
            <a:off x="864323" y="3737129"/>
            <a:ext cx="1307431" cy="19112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7980F12-D475-486C-97AA-67307BAE0173}"/>
              </a:ext>
            </a:extLst>
          </p:cNvPr>
          <p:cNvSpPr/>
          <p:nvPr/>
        </p:nvSpPr>
        <p:spPr>
          <a:xfrm>
            <a:off x="3141498" y="3129730"/>
            <a:ext cx="2013283"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8A5292E-21CD-4837-A629-163D29A6266C}"/>
              </a:ext>
            </a:extLst>
          </p:cNvPr>
          <p:cNvSpPr/>
          <p:nvPr/>
        </p:nvSpPr>
        <p:spPr>
          <a:xfrm>
            <a:off x="3404360" y="3655339"/>
            <a:ext cx="1487561" cy="19930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B001588-DD5E-430D-AB17-DB47EA48E4D7}"/>
              </a:ext>
            </a:extLst>
          </p:cNvPr>
          <p:cNvSpPr/>
          <p:nvPr/>
        </p:nvSpPr>
        <p:spPr>
          <a:xfrm>
            <a:off x="1298543" y="3230223"/>
            <a:ext cx="465220" cy="4251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0EBB8D5-FD0E-417E-A181-D842366276A0}"/>
              </a:ext>
            </a:extLst>
          </p:cNvPr>
          <p:cNvSpPr/>
          <p:nvPr/>
        </p:nvSpPr>
        <p:spPr>
          <a:xfrm>
            <a:off x="1086108" y="4115161"/>
            <a:ext cx="863859" cy="13968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FFD5DB90-000D-4922-8794-8AB775A6C1E3}"/>
              </a:ext>
            </a:extLst>
          </p:cNvPr>
          <p:cNvCxnSpPr>
            <a:cxnSpLocks/>
          </p:cNvCxnSpPr>
          <p:nvPr/>
        </p:nvCxnSpPr>
        <p:spPr>
          <a:xfrm>
            <a:off x="2171754" y="4804973"/>
            <a:ext cx="1563650" cy="85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5DACA87-9107-44B6-88FD-7465DA74810C}"/>
              </a:ext>
            </a:extLst>
          </p:cNvPr>
          <p:cNvCxnSpPr>
            <a:cxnSpLocks/>
            <a:stCxn id="6" idx="2"/>
            <a:endCxn id="20" idx="6"/>
          </p:cNvCxnSpPr>
          <p:nvPr/>
        </p:nvCxnSpPr>
        <p:spPr>
          <a:xfrm flipH="1">
            <a:off x="2502676" y="4437162"/>
            <a:ext cx="6388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7BF049A-E3D6-4741-A79C-AB9480C82D5C}"/>
              </a:ext>
            </a:extLst>
          </p:cNvPr>
          <p:cNvSpPr txBox="1"/>
          <p:nvPr/>
        </p:nvSpPr>
        <p:spPr>
          <a:xfrm>
            <a:off x="3703115" y="3244334"/>
            <a:ext cx="968535" cy="369332"/>
          </a:xfrm>
          <a:prstGeom prst="rect">
            <a:avLst/>
          </a:prstGeom>
          <a:noFill/>
        </p:spPr>
        <p:txBody>
          <a:bodyPr wrap="none" rtlCol="0">
            <a:spAutoFit/>
          </a:bodyPr>
          <a:lstStyle/>
          <a:p>
            <a:r>
              <a:rPr lang="en-GB"/>
              <a:t>{0,255}*</a:t>
            </a:r>
          </a:p>
        </p:txBody>
      </p:sp>
      <p:sp>
        <p:nvSpPr>
          <p:cNvPr id="14" name="TextBox 13">
            <a:extLst>
              <a:ext uri="{FF2B5EF4-FFF2-40B4-BE49-F238E27FC236}">
                <a16:creationId xmlns:a16="http://schemas.microsoft.com/office/drawing/2014/main" id="{AB629D67-1C43-4DB7-902D-77ADD69FFD93}"/>
              </a:ext>
            </a:extLst>
          </p:cNvPr>
          <p:cNvSpPr txBox="1"/>
          <p:nvPr/>
        </p:nvSpPr>
        <p:spPr>
          <a:xfrm>
            <a:off x="3891815" y="4610115"/>
            <a:ext cx="696419" cy="369332"/>
          </a:xfrm>
          <a:prstGeom prst="rect">
            <a:avLst/>
          </a:prstGeom>
          <a:noFill/>
        </p:spPr>
        <p:txBody>
          <a:bodyPr wrap="square" rtlCol="0">
            <a:spAutoFit/>
          </a:bodyPr>
          <a:lstStyle/>
          <a:p>
            <a:r>
              <a:rPr lang="en-GB"/>
              <a:t>s(V)</a:t>
            </a:r>
          </a:p>
        </p:txBody>
      </p:sp>
      <p:sp>
        <p:nvSpPr>
          <p:cNvPr id="15" name="TextBox 14">
            <a:extLst>
              <a:ext uri="{FF2B5EF4-FFF2-40B4-BE49-F238E27FC236}">
                <a16:creationId xmlns:a16="http://schemas.microsoft.com/office/drawing/2014/main" id="{4442B212-DADA-4A9A-A460-DA4B9D683B40}"/>
              </a:ext>
            </a:extLst>
          </p:cNvPr>
          <p:cNvSpPr txBox="1"/>
          <p:nvPr/>
        </p:nvSpPr>
        <p:spPr>
          <a:xfrm>
            <a:off x="1368903" y="3765232"/>
            <a:ext cx="298268" cy="369332"/>
          </a:xfrm>
          <a:prstGeom prst="rect">
            <a:avLst/>
          </a:prstGeom>
          <a:noFill/>
        </p:spPr>
        <p:txBody>
          <a:bodyPr wrap="square" rtlCol="0">
            <a:spAutoFit/>
          </a:bodyPr>
          <a:lstStyle/>
          <a:p>
            <a:r>
              <a:rPr lang="en-GB"/>
              <a:t>V</a:t>
            </a:r>
          </a:p>
        </p:txBody>
      </p:sp>
      <p:sp>
        <p:nvSpPr>
          <p:cNvPr id="16" name="TextBox 15">
            <a:extLst>
              <a:ext uri="{FF2B5EF4-FFF2-40B4-BE49-F238E27FC236}">
                <a16:creationId xmlns:a16="http://schemas.microsoft.com/office/drawing/2014/main" id="{ADDD9121-CFC9-4F89-A1AA-01B4FDA49C53}"/>
              </a:ext>
            </a:extLst>
          </p:cNvPr>
          <p:cNvSpPr txBox="1"/>
          <p:nvPr/>
        </p:nvSpPr>
        <p:spPr>
          <a:xfrm>
            <a:off x="1377157" y="3258115"/>
            <a:ext cx="307992" cy="369332"/>
          </a:xfrm>
          <a:prstGeom prst="rect">
            <a:avLst/>
          </a:prstGeom>
          <a:noFill/>
        </p:spPr>
        <p:txBody>
          <a:bodyPr wrap="square" rtlCol="0">
            <a:spAutoFit/>
          </a:bodyPr>
          <a:lstStyle/>
          <a:p>
            <a:r>
              <a:rPr lang="en-GB"/>
              <a:t>⊥</a:t>
            </a:r>
          </a:p>
        </p:txBody>
      </p:sp>
      <p:sp>
        <p:nvSpPr>
          <p:cNvPr id="17" name="TextBox 16">
            <a:extLst>
              <a:ext uri="{FF2B5EF4-FFF2-40B4-BE49-F238E27FC236}">
                <a16:creationId xmlns:a16="http://schemas.microsoft.com/office/drawing/2014/main" id="{EA5E509B-1ADB-43AE-8EEE-147FD254525C}"/>
              </a:ext>
            </a:extLst>
          </p:cNvPr>
          <p:cNvSpPr txBox="1"/>
          <p:nvPr/>
        </p:nvSpPr>
        <p:spPr>
          <a:xfrm>
            <a:off x="2682580" y="4467174"/>
            <a:ext cx="298268" cy="369332"/>
          </a:xfrm>
          <a:prstGeom prst="rect">
            <a:avLst/>
          </a:prstGeom>
          <a:noFill/>
        </p:spPr>
        <p:txBody>
          <a:bodyPr wrap="square" rtlCol="0">
            <a:spAutoFit/>
          </a:bodyPr>
          <a:lstStyle/>
          <a:p>
            <a:r>
              <a:rPr lang="en-GB"/>
              <a:t>s</a:t>
            </a:r>
          </a:p>
        </p:txBody>
      </p:sp>
      <p:sp>
        <p:nvSpPr>
          <p:cNvPr id="18" name="TextBox 17">
            <a:extLst>
              <a:ext uri="{FF2B5EF4-FFF2-40B4-BE49-F238E27FC236}">
                <a16:creationId xmlns:a16="http://schemas.microsoft.com/office/drawing/2014/main" id="{C901EA67-E028-46B1-947A-170F7AD1DD8E}"/>
              </a:ext>
            </a:extLst>
          </p:cNvPr>
          <p:cNvSpPr txBox="1"/>
          <p:nvPr/>
        </p:nvSpPr>
        <p:spPr>
          <a:xfrm>
            <a:off x="2686848" y="4068363"/>
            <a:ext cx="348169" cy="369332"/>
          </a:xfrm>
          <a:prstGeom prst="rect">
            <a:avLst/>
          </a:prstGeom>
          <a:noFill/>
        </p:spPr>
        <p:txBody>
          <a:bodyPr wrap="square" rtlCol="0">
            <a:spAutoFit/>
          </a:bodyPr>
          <a:lstStyle/>
          <a:p>
            <a:r>
              <a:rPr lang="en-GB"/>
              <a:t>p</a:t>
            </a:r>
          </a:p>
        </p:txBody>
      </p:sp>
      <p:sp>
        <p:nvSpPr>
          <p:cNvPr id="19" name="TextBox 18">
            <a:extLst>
              <a:ext uri="{FF2B5EF4-FFF2-40B4-BE49-F238E27FC236}">
                <a16:creationId xmlns:a16="http://schemas.microsoft.com/office/drawing/2014/main" id="{2B54D35B-EC10-4D8C-B502-CB18972A93AF}"/>
              </a:ext>
            </a:extLst>
          </p:cNvPr>
          <p:cNvSpPr txBox="1"/>
          <p:nvPr/>
        </p:nvSpPr>
        <p:spPr>
          <a:xfrm>
            <a:off x="3787714" y="4097842"/>
            <a:ext cx="823758" cy="646331"/>
          </a:xfrm>
          <a:prstGeom prst="rect">
            <a:avLst/>
          </a:prstGeom>
          <a:noFill/>
        </p:spPr>
        <p:txBody>
          <a:bodyPr wrap="square" rtlCol="0">
            <a:spAutoFit/>
          </a:bodyPr>
          <a:lstStyle/>
          <a:p>
            <a:r>
              <a:rPr lang="en-GB"/>
              <a:t>p⁻¹(V)</a:t>
            </a:r>
          </a:p>
          <a:p>
            <a:r>
              <a:rPr lang="en-GB"/>
              <a:t>    =</a:t>
            </a:r>
          </a:p>
        </p:txBody>
      </p:sp>
      <p:sp>
        <p:nvSpPr>
          <p:cNvPr id="20" name="Oval 19">
            <a:extLst>
              <a:ext uri="{FF2B5EF4-FFF2-40B4-BE49-F238E27FC236}">
                <a16:creationId xmlns:a16="http://schemas.microsoft.com/office/drawing/2014/main" id="{E228CF64-56CE-40A9-B874-0FA2F1914B76}"/>
              </a:ext>
            </a:extLst>
          </p:cNvPr>
          <p:cNvSpPr/>
          <p:nvPr/>
        </p:nvSpPr>
        <p:spPr>
          <a:xfrm>
            <a:off x="559631" y="3129730"/>
            <a:ext cx="1943045" cy="26148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FB13162-C8F9-4D56-9027-E5E7A598768A}"/>
              </a:ext>
            </a:extLst>
          </p:cNvPr>
          <p:cNvSpPr txBox="1"/>
          <p:nvPr/>
        </p:nvSpPr>
        <p:spPr>
          <a:xfrm>
            <a:off x="1049104" y="4598150"/>
            <a:ext cx="1012281" cy="369332"/>
          </a:xfrm>
          <a:prstGeom prst="rect">
            <a:avLst/>
          </a:prstGeom>
          <a:noFill/>
        </p:spPr>
        <p:txBody>
          <a:bodyPr wrap="square" rtlCol="0">
            <a:spAutoFit/>
          </a:bodyPr>
          <a:lstStyle/>
          <a:p>
            <a:r>
              <a:rPr lang="en-GB"/>
              <a:t>p·p⁻¹(V)</a:t>
            </a:r>
          </a:p>
        </p:txBody>
      </p:sp>
      <p:sp>
        <p:nvSpPr>
          <p:cNvPr id="22" name="TextBox 21">
            <a:extLst>
              <a:ext uri="{FF2B5EF4-FFF2-40B4-BE49-F238E27FC236}">
                <a16:creationId xmlns:a16="http://schemas.microsoft.com/office/drawing/2014/main" id="{DE1D03D9-86EC-4DDC-9278-FF6B23E10AB1}"/>
              </a:ext>
            </a:extLst>
          </p:cNvPr>
          <p:cNvSpPr txBox="1"/>
          <p:nvPr/>
        </p:nvSpPr>
        <p:spPr>
          <a:xfrm>
            <a:off x="5513574" y="3429000"/>
            <a:ext cx="6441989" cy="1855893"/>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rPr>
              <a:t>A </a:t>
            </a:r>
            <a:r>
              <a:rPr lang="en-GB" sz="2400" b="1" dirty="0">
                <a:solidFill>
                  <a:srgbClr val="FF0000"/>
                </a:solidFill>
              </a:rPr>
              <a:t>secure</a:t>
            </a:r>
            <a:r>
              <a:rPr lang="en-GB" sz="2400" dirty="0">
                <a:gradFill>
                  <a:gsLst>
                    <a:gs pos="2917">
                      <a:schemeClr val="tx1"/>
                    </a:gs>
                    <a:gs pos="30000">
                      <a:schemeClr val="tx1"/>
                    </a:gs>
                  </a:gsLst>
                  <a:lin ang="5400000" scaled="0"/>
                </a:gradFill>
              </a:rPr>
              <a:t> parser must be </a:t>
            </a:r>
            <a:r>
              <a:rPr lang="en-GB" sz="2400" b="1" dirty="0">
                <a:gradFill>
                  <a:gsLst>
                    <a:gs pos="2917">
                      <a:schemeClr val="tx1"/>
                    </a:gs>
                    <a:gs pos="30000">
                      <a:schemeClr val="tx1"/>
                    </a:gs>
                  </a:gsLst>
                  <a:lin ang="5400000" scaled="0"/>
                </a:gradFill>
              </a:rPr>
              <a:t>exact</a:t>
            </a:r>
            <a:r>
              <a:rPr lang="en-GB" sz="2400" dirty="0">
                <a:gradFill>
                  <a:gsLst>
                    <a:gs pos="2917">
                      <a:schemeClr val="tx1"/>
                    </a:gs>
                    <a:gs pos="30000">
                      <a:schemeClr val="tx1"/>
                    </a:gs>
                  </a:gsLst>
                  <a:lin ang="5400000" scaled="0"/>
                </a:gradFill>
              </a:rPr>
              <a:t>:</a:t>
            </a:r>
          </a:p>
          <a:p>
            <a:pPr algn="ctr">
              <a:lnSpc>
                <a:spcPct val="90000"/>
              </a:lnSpc>
              <a:spcAft>
                <a:spcPts val="600"/>
              </a:spcAft>
            </a:pPr>
            <a:r>
              <a:rPr lang="en-GB" sz="2400" dirty="0"/>
              <a:t>p⁻¹(V) = s(V)</a:t>
            </a:r>
          </a:p>
          <a:p>
            <a:pPr marL="342900" indent="-342900">
              <a:lnSpc>
                <a:spcPct val="90000"/>
              </a:lnSpc>
              <a:spcAft>
                <a:spcPts val="600"/>
              </a:spcAft>
              <a:buFont typeface="Arial" panose="020B0604020202020204" pitchFamily="34" charset="0"/>
              <a:buChar char="•"/>
            </a:pPr>
            <a:r>
              <a:rPr lang="en-GB" sz="2400" dirty="0">
                <a:gradFill>
                  <a:gsLst>
                    <a:gs pos="2917">
                      <a:schemeClr val="tx1"/>
                    </a:gs>
                    <a:gs pos="30000">
                      <a:schemeClr val="tx1"/>
                    </a:gs>
                  </a:gsLst>
                  <a:lin ang="5400000" scaled="0"/>
                </a:gradFill>
              </a:rPr>
              <a:t>A correct parser may be </a:t>
            </a:r>
            <a:r>
              <a:rPr lang="en-GB" sz="2400" b="1" dirty="0">
                <a:gradFill>
                  <a:gsLst>
                    <a:gs pos="2917">
                      <a:schemeClr val="tx1"/>
                    </a:gs>
                    <a:gs pos="30000">
                      <a:schemeClr val="tx1"/>
                    </a:gs>
                  </a:gsLst>
                  <a:lin ang="5400000" scaled="0"/>
                </a:gradFill>
              </a:rPr>
              <a:t>malleable</a:t>
            </a:r>
            <a:r>
              <a:rPr lang="en-GB" sz="2400" dirty="0">
                <a:gradFill>
                  <a:gsLst>
                    <a:gs pos="2917">
                      <a:schemeClr val="tx1"/>
                    </a:gs>
                    <a:gs pos="30000">
                      <a:schemeClr val="tx1"/>
                    </a:gs>
                  </a:gsLst>
                  <a:lin ang="5400000" scaled="0"/>
                </a:gradFill>
              </a:rPr>
              <a:t>:</a:t>
            </a:r>
          </a:p>
          <a:p>
            <a:pPr algn="ctr">
              <a:lnSpc>
                <a:spcPct val="90000"/>
              </a:lnSpc>
              <a:spcAft>
                <a:spcPts val="600"/>
              </a:spcAft>
            </a:pPr>
            <a:r>
              <a:rPr lang="en-GB" sz="2400" dirty="0">
                <a:gradFill>
                  <a:gsLst>
                    <a:gs pos="2917">
                      <a:schemeClr val="tx1"/>
                    </a:gs>
                    <a:gs pos="30000">
                      <a:schemeClr val="tx1"/>
                    </a:gs>
                  </a:gsLst>
                  <a:lin ang="5400000" scaled="0"/>
                </a:gradFill>
              </a:rPr>
              <a:t>p(x) = p(y) with x ≠ y and p(x) ≠ </a:t>
            </a:r>
            <a:r>
              <a:rPr lang="en-GB" sz="2400" dirty="0"/>
              <a:t>⊥</a:t>
            </a:r>
            <a:endParaRPr lang="en-GB" sz="2400" dirty="0">
              <a:gradFill>
                <a:gsLst>
                  <a:gs pos="2917">
                    <a:schemeClr val="tx1"/>
                  </a:gs>
                  <a:gs pos="30000">
                    <a:schemeClr val="tx1"/>
                  </a:gs>
                </a:gsLst>
                <a:lin ang="5400000" scaled="0"/>
              </a:gradFill>
            </a:endParaRPr>
          </a:p>
        </p:txBody>
      </p:sp>
      <p:sp>
        <p:nvSpPr>
          <p:cNvPr id="23" name="Speech Bubble: Rectangle with Corners Rounded 22">
            <a:extLst>
              <a:ext uri="{FF2B5EF4-FFF2-40B4-BE49-F238E27FC236}">
                <a16:creationId xmlns:a16="http://schemas.microsoft.com/office/drawing/2014/main" id="{E4A5A801-4515-40FB-B745-5527C4F1DA9A}"/>
              </a:ext>
            </a:extLst>
          </p:cNvPr>
          <p:cNvSpPr/>
          <p:nvPr/>
        </p:nvSpPr>
        <p:spPr bwMode="auto">
          <a:xfrm>
            <a:off x="6216708" y="5511983"/>
            <a:ext cx="5035720" cy="738607"/>
          </a:xfrm>
          <a:prstGeom prst="wedgeRoundRectCallout">
            <a:avLst>
              <a:gd name="adj1" fmla="val -1454"/>
              <a:gd name="adj2" fmla="val -92548"/>
              <a:gd name="adj3" fmla="val 16667"/>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a:gradFill>
                  <a:gsLst>
                    <a:gs pos="0">
                      <a:srgbClr val="FFFFFF"/>
                    </a:gs>
                    <a:gs pos="100000">
                      <a:srgbClr val="FFFFFF"/>
                    </a:gs>
                  </a:gsLst>
                  <a:lin ang="5400000" scaled="0"/>
                </a:gradFill>
              </a:rPr>
              <a:t>Two representations of the same message</a:t>
            </a:r>
          </a:p>
        </p:txBody>
      </p:sp>
    </p:spTree>
    <p:extLst>
      <p:ext uri="{BB962C8B-B14F-4D97-AF65-F5344CB8AC3E}">
        <p14:creationId xmlns:p14="http://schemas.microsoft.com/office/powerpoint/2010/main" val="72064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BA77-E8EA-49F1-A796-92EE5EF44970}"/>
              </a:ext>
            </a:extLst>
          </p:cNvPr>
          <p:cNvSpPr>
            <a:spLocks noGrp="1"/>
          </p:cNvSpPr>
          <p:nvPr>
            <p:ph type="title"/>
          </p:nvPr>
        </p:nvSpPr>
        <p:spPr/>
        <p:txBody>
          <a:bodyPr/>
          <a:lstStyle/>
          <a:p>
            <a:r>
              <a:rPr lang="en-GB"/>
              <a:t>Bitcoin Transactions</a:t>
            </a:r>
          </a:p>
        </p:txBody>
      </p:sp>
      <p:pic>
        <p:nvPicPr>
          <p:cNvPr id="4" name="Picture 2" descr="Image result for bitcoin transaction">
            <a:extLst>
              <a:ext uri="{FF2B5EF4-FFF2-40B4-BE49-F238E27FC236}">
                <a16:creationId xmlns:a16="http://schemas.microsoft.com/office/drawing/2014/main" id="{713E8204-8502-43F1-8478-6B94EB766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16" y="1362234"/>
            <a:ext cx="11924768" cy="5204664"/>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a:extLst>
              <a:ext uri="{FF2B5EF4-FFF2-40B4-BE49-F238E27FC236}">
                <a16:creationId xmlns:a16="http://schemas.microsoft.com/office/drawing/2014/main" id="{C9E3ED64-CB56-4CA2-AA1C-F35814E52089}"/>
              </a:ext>
            </a:extLst>
          </p:cNvPr>
          <p:cNvSpPr/>
          <p:nvPr/>
        </p:nvSpPr>
        <p:spPr>
          <a:xfrm rot="5400000">
            <a:off x="6042455" y="-4114799"/>
            <a:ext cx="403654" cy="11763634"/>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3BB5663D-562C-48FD-A61A-9716A0E7A97E}"/>
              </a:ext>
            </a:extLst>
          </p:cNvPr>
          <p:cNvSpPr txBox="1"/>
          <p:nvPr/>
        </p:nvSpPr>
        <p:spPr>
          <a:xfrm>
            <a:off x="5099221" y="1121741"/>
            <a:ext cx="2483565" cy="627864"/>
          </a:xfrm>
          <a:prstGeom prst="rect">
            <a:avLst/>
          </a:prstGeom>
          <a:noFill/>
        </p:spPr>
        <p:txBody>
          <a:bodyPr wrap="none" lIns="182880" tIns="146304" rIns="182880" bIns="146304" rtlCol="0">
            <a:spAutoFit/>
          </a:bodyPr>
          <a:lstStyle/>
          <a:p>
            <a:pPr>
              <a:lnSpc>
                <a:spcPct val="90000"/>
              </a:lnSpc>
              <a:spcAft>
                <a:spcPts val="600"/>
              </a:spcAft>
            </a:pPr>
            <a:r>
              <a:rPr lang="en-GB" sz="2400">
                <a:gradFill>
                  <a:gsLst>
                    <a:gs pos="2917">
                      <a:schemeClr val="tx1"/>
                    </a:gs>
                    <a:gs pos="30000">
                      <a:schemeClr val="tx1"/>
                    </a:gs>
                  </a:gsLst>
                  <a:lin ang="5400000" scaled="0"/>
                </a:gradFill>
                <a:highlight>
                  <a:srgbClr val="FFFF00"/>
                </a:highlight>
              </a:rPr>
              <a:t>Hashed to TXID</a:t>
            </a:r>
          </a:p>
        </p:txBody>
      </p:sp>
      <p:sp>
        <p:nvSpPr>
          <p:cNvPr id="3" name="Oval 2">
            <a:extLst>
              <a:ext uri="{FF2B5EF4-FFF2-40B4-BE49-F238E27FC236}">
                <a16:creationId xmlns:a16="http://schemas.microsoft.com/office/drawing/2014/main" id="{93845C36-74F0-4E33-8FE1-BF2B24DD7CB2}"/>
              </a:ext>
            </a:extLst>
          </p:cNvPr>
          <p:cNvSpPr/>
          <p:nvPr/>
        </p:nvSpPr>
        <p:spPr bwMode="auto">
          <a:xfrm>
            <a:off x="667265" y="3575222"/>
            <a:ext cx="2825578" cy="2850292"/>
          </a:xfrm>
          <a:prstGeom prst="ellipse">
            <a:avLst/>
          </a:pr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24097450"/>
      </p:ext>
    </p:extLst>
  </p:cSld>
  <p:clrMapOvr>
    <a:masterClrMapping/>
  </p:clrMapOvr>
  <p:transition>
    <p:fade/>
  </p:transition>
</p:sld>
</file>

<file path=ppt/theme/theme1.xml><?xml version="1.0" encoding="utf-8"?>
<a:theme xmlns:a="http://schemas.openxmlformats.org/drawingml/2006/main" name="1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DF19E01B61974FA6A1A5947E7E8067" ma:contentTypeVersion="2" ma:contentTypeDescription="Create a new document." ma:contentTypeScope="" ma:versionID="ce5fe6bb158f52d70950eab89dfb2d6f">
  <xsd:schema xmlns:xsd="http://www.w3.org/2001/XMLSchema" xmlns:xs="http://www.w3.org/2001/XMLSchema" xmlns:p="http://schemas.microsoft.com/office/2006/metadata/properties" xmlns:ns2="79be83bc-162e-4b48-9526-85c0e3203916" targetNamespace="http://schemas.microsoft.com/office/2006/metadata/properties" ma:root="true" ma:fieldsID="d5868079e08754bd3b691fc25425bf7d" ns2:_="">
    <xsd:import namespace="79be83bc-162e-4b48-9526-85c0e32039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e83bc-162e-4b48-9526-85c0e3203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E08E1E-AB2D-4345-A6DD-7E24562126D1}">
  <ds:schemaRefs>
    <ds:schemaRef ds:uri="http://schemas.microsoft.com/sharepoint/v3/contenttype/forms"/>
  </ds:schemaRefs>
</ds:datastoreItem>
</file>

<file path=customXml/itemProps2.xml><?xml version="1.0" encoding="utf-8"?>
<ds:datastoreItem xmlns:ds="http://schemas.openxmlformats.org/officeDocument/2006/customXml" ds:itemID="{F0188D70-3AB3-4A9F-B873-9349BEC653CD}"/>
</file>

<file path=customXml/itemProps3.xml><?xml version="1.0" encoding="utf-8"?>
<ds:datastoreItem xmlns:ds="http://schemas.openxmlformats.org/officeDocument/2006/customXml" ds:itemID="{B4B8C8AE-8BD0-43C5-A88A-C7E2C1C143F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9be83bc-162e-4b48-9526-85c0e3203916"/>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2276</Words>
  <Application>Microsoft Office PowerPoint</Application>
  <PresentationFormat>Widescreen</PresentationFormat>
  <Paragraphs>320</Paragraphs>
  <Slides>32</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Consolas</vt:lpstr>
      <vt:lpstr>Segoe UI</vt:lpstr>
      <vt:lpstr>Segoe UI Light</vt:lpstr>
      <vt:lpstr>Wingdings</vt:lpstr>
      <vt:lpstr>1_TFTemplate16X9</vt:lpstr>
      <vt:lpstr>Verified Secure Zero-Copy Parsers for Authenticated Message Formats</vt:lpstr>
      <vt:lpstr>PowerPoint Presentation</vt:lpstr>
      <vt:lpstr>PowerPoint Presentation</vt:lpstr>
      <vt:lpstr>Some TLS Messages are Ambiguous</vt:lpstr>
      <vt:lpstr>PowerPoint Presentation</vt:lpstr>
      <vt:lpstr>Bleichenbacher Signature Forgery</vt:lpstr>
      <vt:lpstr>Bleichenbacher Low-Exponent Forgery</vt:lpstr>
      <vt:lpstr>PowerPoint Presentation</vt:lpstr>
      <vt:lpstr>Bitcoin Transactions</vt:lpstr>
      <vt:lpstr>Bitcoin Transaction Malleability</vt:lpstr>
      <vt:lpstr>PowerPoint Presentation</vt:lpstr>
      <vt:lpstr>PowerPoint Presentation</vt:lpstr>
      <vt:lpstr>LowParse: Verified Combinators</vt:lpstr>
      <vt:lpstr>EverParse Architecture</vt:lpstr>
      <vt:lpstr>EverParse Usage</vt:lpstr>
      <vt:lpstr>Supported Formats</vt:lpstr>
      <vt:lpstr>Low* Implementation (Validators)</vt:lpstr>
      <vt:lpstr>Example: Bitcoin Block Parsing</vt:lpstr>
      <vt:lpstr>EverParse in Everest</vt:lpstr>
      <vt:lpstr>EverParse in Everest</vt:lpstr>
      <vt:lpstr>TLS Difficulties</vt:lpstr>
      <vt:lpstr>TLS Difficulties</vt:lpstr>
      <vt:lpstr>TLS Difficulties</vt:lpstr>
      <vt:lpstr>TLS Difficulties</vt:lpstr>
      <vt:lpstr>TLS Difficulties</vt:lpstr>
      <vt:lpstr>TLS Difficulties</vt:lpstr>
      <vt:lpstr>Evaluation</vt:lpstr>
      <vt:lpstr>Proof Engineering Challenges</vt:lpstr>
      <vt:lpstr>Main Takeaways</vt:lpstr>
      <vt:lpstr>PowerPoint Presentation</vt:lpstr>
      <vt:lpstr>F* Tactics</vt:lpstr>
      <vt:lpstr>Implementation Generation Tactic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Fully-Automated Verification of Low-Level Network Protocol Message Parsers</dc:title>
  <dc:creator>Antoine Delignat-Lavaud</dc:creator>
  <cp:lastModifiedBy>Antoine Delignat-Lavaud</cp:lastModifiedBy>
  <cp:revision>1</cp:revision>
  <dcterms:created xsi:type="dcterms:W3CDTF">2018-09-24T10:23:29Z</dcterms:created>
  <dcterms:modified xsi:type="dcterms:W3CDTF">2019-08-16T15:32:08Z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antdl@microsoft.com</vt:lpwstr>
  </property>
  <property fmtid="{D5CDD505-2E9C-101B-9397-08002B2CF9AE}" pid="5" name="MSIP_Label_f42aa342-8706-4288-bd11-ebb85995028c_SetDate">
    <vt:lpwstr>2018-11-19T09:40:26.9181275Z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0x010100C0DF19E01B61974FA6A1A5947E7E8067</vt:lpwstr>
  </property>
</Properties>
</file>