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FD0"/>
    <a:srgbClr val="7DD330"/>
    <a:srgbClr val="00CC00"/>
    <a:srgbClr val="0C7CD2"/>
    <a:srgbClr val="1F7EE7"/>
    <a:srgbClr val="AE1517"/>
    <a:srgbClr val="CC0000"/>
    <a:srgbClr val="486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68917" autoAdjust="0"/>
  </p:normalViewPr>
  <p:slideViewPr>
    <p:cSldViewPr>
      <p:cViewPr varScale="1">
        <p:scale>
          <a:sx n="48" d="100"/>
          <a:sy n="48" d="100"/>
        </p:scale>
        <p:origin x="-19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12AA21-EB6D-4D1F-8E91-A3A0331C15D6}" type="datetimeFigureOut">
              <a:rPr lang="pt-PT" smtClean="0"/>
              <a:t>01-06-2012</a:t>
            </a:fld>
            <a:endParaRPr lang="pt-P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7EA06-FF2B-4FC7-84FD-DD1E289FE198}" type="slidenum">
              <a:rPr lang="pt-PT" smtClean="0"/>
              <a:t>‹#›</a:t>
            </a:fld>
            <a:endParaRPr lang="pt-PT"/>
          </a:p>
        </p:txBody>
      </p:sp>
    </p:spTree>
    <p:extLst>
      <p:ext uri="{BB962C8B-B14F-4D97-AF65-F5344CB8AC3E}">
        <p14:creationId xmlns:p14="http://schemas.microsoft.com/office/powerpoint/2010/main" val="4043831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BE284-E0FC-4CE0-B5C2-4696D806D15F}" type="datetimeFigureOut">
              <a:rPr lang="pt-PT" smtClean="0"/>
              <a:t>01-06-2012</a:t>
            </a:fld>
            <a:endParaRPr lang="pt-P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7E0037-CC44-430E-AABF-2B6B990AE3AB}" type="slidenum">
              <a:rPr lang="pt-PT" smtClean="0"/>
              <a:t>‹#›</a:t>
            </a:fld>
            <a:endParaRPr lang="pt-PT"/>
          </a:p>
        </p:txBody>
      </p:sp>
    </p:spTree>
    <p:extLst>
      <p:ext uri="{BB962C8B-B14F-4D97-AF65-F5344CB8AC3E}">
        <p14:creationId xmlns:p14="http://schemas.microsoft.com/office/powerpoint/2010/main" val="6989375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Two</a:t>
            </a:r>
            <a:r>
              <a:rPr lang="pt-PT" baseline="0" dirty="0" smtClean="0"/>
              <a:t> </a:t>
            </a:r>
            <a:r>
              <a:rPr lang="pt-PT" baseline="0" dirty="0" err="1" smtClean="0"/>
              <a:t>of</a:t>
            </a:r>
            <a:r>
              <a:rPr lang="pt-PT" baseline="0" dirty="0" smtClean="0"/>
              <a:t> </a:t>
            </a:r>
            <a:r>
              <a:rPr lang="pt-PT" baseline="0" dirty="0" err="1" smtClean="0"/>
              <a:t>the</a:t>
            </a:r>
            <a:r>
              <a:rPr lang="pt-PT" baseline="0" dirty="0" smtClean="0"/>
              <a:t> </a:t>
            </a:r>
            <a:r>
              <a:rPr lang="pt-PT" baseline="0" dirty="0" err="1" smtClean="0"/>
              <a:t>most</a:t>
            </a:r>
            <a:r>
              <a:rPr lang="pt-PT" baseline="0" dirty="0" smtClean="0"/>
              <a:t> </a:t>
            </a:r>
            <a:r>
              <a:rPr lang="pt-PT" baseline="0" dirty="0" err="1" smtClean="0"/>
              <a:t>common</a:t>
            </a:r>
            <a:r>
              <a:rPr lang="pt-PT" baseline="0" dirty="0" smtClean="0"/>
              <a:t> </a:t>
            </a:r>
            <a:r>
              <a:rPr lang="pt-PT" baseline="0" dirty="0" err="1" smtClean="0"/>
              <a:t>words</a:t>
            </a:r>
            <a:r>
              <a:rPr lang="pt-PT" baseline="0" dirty="0" smtClean="0"/>
              <a:t> </a:t>
            </a:r>
            <a:r>
              <a:rPr lang="pt-PT" baseline="0" dirty="0" err="1" smtClean="0"/>
              <a:t>you’ll</a:t>
            </a:r>
            <a:r>
              <a:rPr lang="pt-PT" baseline="0" dirty="0" smtClean="0"/>
              <a:t> </a:t>
            </a:r>
            <a:r>
              <a:rPr lang="pt-PT" baseline="0" dirty="0" err="1" smtClean="0"/>
              <a:t>hear</a:t>
            </a:r>
            <a:r>
              <a:rPr lang="pt-PT" baseline="0" dirty="0" smtClean="0"/>
              <a:t> </a:t>
            </a:r>
            <a:r>
              <a:rPr lang="pt-PT" baseline="0" dirty="0" err="1" smtClean="0"/>
              <a:t>when</a:t>
            </a:r>
            <a:r>
              <a:rPr lang="pt-PT" baseline="0" dirty="0" smtClean="0"/>
              <a:t> </a:t>
            </a:r>
            <a:r>
              <a:rPr lang="pt-PT" baseline="0" dirty="0" err="1" smtClean="0"/>
              <a:t>talking</a:t>
            </a:r>
            <a:r>
              <a:rPr lang="pt-PT" baseline="0" dirty="0" smtClean="0"/>
              <a:t> </a:t>
            </a:r>
            <a:r>
              <a:rPr lang="pt-PT" baseline="0" dirty="0" err="1" smtClean="0"/>
              <a:t>about</a:t>
            </a:r>
            <a:r>
              <a:rPr lang="pt-PT" baseline="0" dirty="0" smtClean="0"/>
              <a:t> network </a:t>
            </a:r>
            <a:r>
              <a:rPr lang="pt-PT" baseline="0" dirty="0" err="1" smtClean="0"/>
              <a:t>connections</a:t>
            </a:r>
            <a:r>
              <a:rPr lang="pt-PT" baseline="0" dirty="0" smtClean="0"/>
              <a:t> are </a:t>
            </a:r>
            <a:r>
              <a:rPr lang="pt-PT" baseline="0" dirty="0" err="1" smtClean="0"/>
              <a:t>the</a:t>
            </a:r>
            <a:r>
              <a:rPr lang="pt-PT" baseline="0" dirty="0" smtClean="0"/>
              <a:t> </a:t>
            </a:r>
            <a:r>
              <a:rPr lang="pt-PT" baseline="0" dirty="0" err="1" smtClean="0"/>
              <a:t>words</a:t>
            </a:r>
            <a:r>
              <a:rPr lang="pt-PT" baseline="0" dirty="0" smtClean="0"/>
              <a:t> CLIENT </a:t>
            </a:r>
            <a:r>
              <a:rPr lang="pt-PT" baseline="0" dirty="0" err="1" smtClean="0"/>
              <a:t>and</a:t>
            </a:r>
            <a:r>
              <a:rPr lang="pt-PT" baseline="0" dirty="0" smtClean="0"/>
              <a:t> SERVER.</a:t>
            </a:r>
          </a:p>
          <a:p>
            <a:r>
              <a:rPr lang="pt-PT" baseline="0" dirty="0" err="1" smtClean="0"/>
              <a:t>The</a:t>
            </a:r>
            <a:r>
              <a:rPr lang="pt-PT" baseline="0" dirty="0" smtClean="0"/>
              <a:t> </a:t>
            </a:r>
            <a:r>
              <a:rPr lang="pt-PT" baseline="0" dirty="0" err="1" smtClean="0"/>
              <a:t>clients</a:t>
            </a:r>
            <a:r>
              <a:rPr lang="pt-PT" baseline="0" dirty="0" smtClean="0"/>
              <a:t> are </a:t>
            </a:r>
            <a:r>
              <a:rPr lang="pt-PT" baseline="0" dirty="0" err="1" smtClean="0"/>
              <a:t>you</a:t>
            </a:r>
            <a:r>
              <a:rPr lang="pt-PT" baseline="0" dirty="0" smtClean="0"/>
              <a:t>, </a:t>
            </a:r>
            <a:r>
              <a:rPr lang="pt-PT" baseline="0" dirty="0" err="1" smtClean="0"/>
              <a:t>or</a:t>
            </a:r>
            <a:r>
              <a:rPr lang="pt-PT" baseline="0" dirty="0" smtClean="0"/>
              <a:t> </a:t>
            </a:r>
            <a:r>
              <a:rPr lang="pt-PT" baseline="0" dirty="0" err="1" smtClean="0"/>
              <a:t>anybody</a:t>
            </a:r>
            <a:r>
              <a:rPr lang="pt-PT" baseline="0" dirty="0" smtClean="0"/>
              <a:t> </a:t>
            </a:r>
            <a:r>
              <a:rPr lang="pt-PT" baseline="0" dirty="0" err="1" smtClean="0"/>
              <a:t>on</a:t>
            </a:r>
            <a:r>
              <a:rPr lang="pt-PT" baseline="0" dirty="0" smtClean="0"/>
              <a:t> a </a:t>
            </a:r>
            <a:r>
              <a:rPr lang="pt-PT" baseline="0" dirty="0" err="1" smtClean="0"/>
              <a:t>computer</a:t>
            </a:r>
            <a:r>
              <a:rPr lang="pt-PT" baseline="0" dirty="0" smtClean="0"/>
              <a:t> </a:t>
            </a:r>
            <a:r>
              <a:rPr lang="pt-PT" baseline="0" dirty="0" err="1" smtClean="0"/>
              <a:t>where</a:t>
            </a:r>
            <a:r>
              <a:rPr lang="pt-PT" baseline="0" dirty="0" smtClean="0"/>
              <a:t> </a:t>
            </a:r>
            <a:r>
              <a:rPr lang="pt-PT" baseline="0" dirty="0" err="1" smtClean="0"/>
              <a:t>the</a:t>
            </a:r>
            <a:r>
              <a:rPr lang="pt-PT" baseline="0" dirty="0" smtClean="0"/>
              <a:t> </a:t>
            </a:r>
            <a:r>
              <a:rPr lang="pt-PT" baseline="0" dirty="0" err="1" smtClean="0"/>
              <a:t>connection</a:t>
            </a:r>
            <a:r>
              <a:rPr lang="pt-PT" baseline="0" dirty="0" smtClean="0"/>
              <a:t> </a:t>
            </a:r>
            <a:r>
              <a:rPr lang="pt-PT" baseline="0" dirty="0" err="1" smtClean="0"/>
              <a:t>is</a:t>
            </a:r>
            <a:r>
              <a:rPr lang="pt-PT" baseline="0" dirty="0" smtClean="0"/>
              <a:t> </a:t>
            </a:r>
            <a:r>
              <a:rPr lang="pt-PT" baseline="0" dirty="0" err="1" smtClean="0"/>
              <a:t>initiated</a:t>
            </a:r>
            <a:r>
              <a:rPr lang="pt-PT" baseline="0" dirty="0" smtClean="0"/>
              <a:t>, </a:t>
            </a:r>
            <a:r>
              <a:rPr lang="pt-PT" baseline="0" dirty="0" err="1" smtClean="0"/>
              <a:t>and</a:t>
            </a:r>
            <a:r>
              <a:rPr lang="pt-PT" baseline="0" dirty="0" smtClean="0"/>
              <a:t> </a:t>
            </a:r>
            <a:r>
              <a:rPr lang="pt-PT" baseline="0" dirty="0" err="1" smtClean="0"/>
              <a:t>the</a:t>
            </a:r>
            <a:r>
              <a:rPr lang="pt-PT" baseline="0" dirty="0" smtClean="0"/>
              <a:t> server </a:t>
            </a:r>
            <a:r>
              <a:rPr lang="pt-PT" baseline="0" dirty="0" err="1" smtClean="0"/>
              <a:t>is</a:t>
            </a:r>
            <a:r>
              <a:rPr lang="pt-PT" baseline="0" dirty="0" smtClean="0"/>
              <a:t> </a:t>
            </a:r>
            <a:r>
              <a:rPr lang="pt-PT" baseline="0" dirty="0" err="1" smtClean="0"/>
              <a:t>the</a:t>
            </a:r>
            <a:r>
              <a:rPr lang="pt-PT" baseline="0" dirty="0" smtClean="0"/>
              <a:t> </a:t>
            </a:r>
            <a:r>
              <a:rPr lang="pt-PT" baseline="0" dirty="0" err="1" smtClean="0"/>
              <a:t>remote</a:t>
            </a:r>
            <a:r>
              <a:rPr lang="pt-PT" baseline="0" dirty="0" smtClean="0"/>
              <a:t> </a:t>
            </a:r>
            <a:r>
              <a:rPr lang="pt-PT" baseline="0" dirty="0" err="1" smtClean="0"/>
              <a:t>computer</a:t>
            </a:r>
            <a:r>
              <a:rPr lang="pt-PT" baseline="0" dirty="0" smtClean="0"/>
              <a:t> </a:t>
            </a:r>
            <a:r>
              <a:rPr lang="pt-PT" baseline="0" dirty="0" err="1" smtClean="0"/>
              <a:t>that</a:t>
            </a:r>
            <a:r>
              <a:rPr lang="pt-PT" baseline="0" dirty="0" smtClean="0"/>
              <a:t> </a:t>
            </a:r>
            <a:r>
              <a:rPr lang="pt-PT" baseline="0" dirty="0" err="1" smtClean="0"/>
              <a:t>accepts</a:t>
            </a:r>
            <a:r>
              <a:rPr lang="pt-PT" baseline="0" dirty="0" smtClean="0"/>
              <a:t> </a:t>
            </a:r>
            <a:r>
              <a:rPr lang="pt-PT" baseline="0" dirty="0" err="1" smtClean="0"/>
              <a:t>this</a:t>
            </a:r>
            <a:r>
              <a:rPr lang="pt-PT" baseline="0" dirty="0" smtClean="0"/>
              <a:t> </a:t>
            </a:r>
            <a:r>
              <a:rPr lang="pt-PT" baseline="0" dirty="0" err="1" smtClean="0"/>
              <a:t>connection</a:t>
            </a:r>
            <a:r>
              <a:rPr lang="pt-PT" baseline="0" dirty="0" smtClean="0"/>
              <a:t> </a:t>
            </a:r>
            <a:r>
              <a:rPr lang="pt-PT" baseline="0" dirty="0" err="1" smtClean="0"/>
              <a:t>and</a:t>
            </a:r>
            <a:r>
              <a:rPr lang="pt-PT" baseline="0" dirty="0" smtClean="0"/>
              <a:t> </a:t>
            </a:r>
            <a:r>
              <a:rPr lang="pt-PT" baseline="0" dirty="0" err="1" smtClean="0"/>
              <a:t>provides</a:t>
            </a:r>
            <a:r>
              <a:rPr lang="pt-PT" baseline="0" dirty="0" smtClean="0"/>
              <a:t> a </a:t>
            </a:r>
            <a:r>
              <a:rPr lang="pt-PT" baseline="0" dirty="0" err="1" smtClean="0"/>
              <a:t>service</a:t>
            </a:r>
            <a:r>
              <a:rPr lang="pt-PT" baseline="0" dirty="0" smtClean="0"/>
              <a:t>! </a:t>
            </a:r>
            <a:r>
              <a:rPr lang="pt-PT" baseline="0" dirty="0" err="1" smtClean="0"/>
              <a:t>These</a:t>
            </a:r>
            <a:r>
              <a:rPr lang="pt-PT" baseline="0" dirty="0" smtClean="0"/>
              <a:t> </a:t>
            </a:r>
            <a:r>
              <a:rPr lang="pt-PT" baseline="0" dirty="0" err="1" smtClean="0"/>
              <a:t>two</a:t>
            </a:r>
            <a:r>
              <a:rPr lang="pt-PT" baseline="0" dirty="0" smtClean="0"/>
              <a:t> are </a:t>
            </a:r>
            <a:r>
              <a:rPr lang="pt-PT" baseline="0" dirty="0" err="1" smtClean="0"/>
              <a:t>connected</a:t>
            </a:r>
            <a:r>
              <a:rPr lang="pt-PT" baseline="0" dirty="0" smtClean="0"/>
              <a:t> </a:t>
            </a:r>
            <a:r>
              <a:rPr lang="pt-PT" baseline="0" dirty="0" err="1" smtClean="0"/>
              <a:t>through</a:t>
            </a:r>
            <a:r>
              <a:rPr lang="pt-PT" baseline="0" dirty="0" smtClean="0"/>
              <a:t> </a:t>
            </a:r>
            <a:r>
              <a:rPr lang="pt-PT" baseline="0" dirty="0" err="1" smtClean="0"/>
              <a:t>the</a:t>
            </a:r>
            <a:r>
              <a:rPr lang="pt-PT" baseline="0" dirty="0" smtClean="0"/>
              <a:t> internet </a:t>
            </a:r>
            <a:r>
              <a:rPr lang="pt-PT" baseline="0" dirty="0" err="1" smtClean="0"/>
              <a:t>and</a:t>
            </a:r>
            <a:r>
              <a:rPr lang="pt-PT" baseline="0" dirty="0" smtClean="0"/>
              <a:t> </a:t>
            </a:r>
            <a:r>
              <a:rPr lang="pt-PT" baseline="0" dirty="0" err="1" smtClean="0"/>
              <a:t>by</a:t>
            </a:r>
            <a:r>
              <a:rPr lang="pt-PT" baseline="0" dirty="0" smtClean="0"/>
              <a:t> </a:t>
            </a:r>
            <a:r>
              <a:rPr lang="pt-PT" baseline="0" dirty="0" err="1" smtClean="0"/>
              <a:t>this</a:t>
            </a:r>
            <a:r>
              <a:rPr lang="pt-PT" baseline="0" dirty="0" smtClean="0"/>
              <a:t>, </a:t>
            </a:r>
            <a:r>
              <a:rPr lang="pt-PT" baseline="0" dirty="0" err="1" smtClean="0"/>
              <a:t>these</a:t>
            </a:r>
            <a:r>
              <a:rPr lang="pt-PT" baseline="0" dirty="0" smtClean="0"/>
              <a:t> </a:t>
            </a:r>
            <a:r>
              <a:rPr lang="pt-PT" baseline="0" dirty="0" err="1" smtClean="0"/>
              <a:t>two</a:t>
            </a:r>
            <a:r>
              <a:rPr lang="pt-PT" baseline="0" dirty="0" smtClean="0"/>
              <a:t> are </a:t>
            </a:r>
            <a:r>
              <a:rPr lang="pt-PT" baseline="0" dirty="0" err="1" smtClean="0"/>
              <a:t>able</a:t>
            </a:r>
            <a:r>
              <a:rPr lang="pt-PT" baseline="0" dirty="0" smtClean="0"/>
              <a:t> to </a:t>
            </a:r>
            <a:r>
              <a:rPr lang="pt-PT" baseline="0" dirty="0" err="1" smtClean="0"/>
              <a:t>exchange</a:t>
            </a:r>
            <a:r>
              <a:rPr lang="pt-PT" baseline="0" dirty="0" smtClean="0"/>
              <a:t> </a:t>
            </a:r>
            <a:r>
              <a:rPr lang="pt-PT" baseline="0" dirty="0" err="1" smtClean="0"/>
              <a:t>information</a:t>
            </a:r>
            <a:r>
              <a:rPr lang="pt-PT" baseline="0" dirty="0" smtClean="0"/>
              <a:t>.</a:t>
            </a:r>
          </a:p>
          <a:p>
            <a:r>
              <a:rPr lang="pt-PT" baseline="0" dirty="0" err="1" smtClean="0"/>
              <a:t>There</a:t>
            </a:r>
            <a:r>
              <a:rPr lang="pt-PT" baseline="0" dirty="0" smtClean="0"/>
              <a:t> </a:t>
            </a:r>
            <a:r>
              <a:rPr lang="pt-PT" baseline="0" dirty="0" err="1" smtClean="0"/>
              <a:t>is</a:t>
            </a:r>
            <a:r>
              <a:rPr lang="pt-PT" baseline="0" dirty="0" smtClean="0"/>
              <a:t> </a:t>
            </a:r>
            <a:r>
              <a:rPr lang="pt-PT" baseline="0" dirty="0" err="1" smtClean="0"/>
              <a:t>of</a:t>
            </a:r>
            <a:r>
              <a:rPr lang="pt-PT" baseline="0" dirty="0" smtClean="0"/>
              <a:t> </a:t>
            </a:r>
            <a:r>
              <a:rPr lang="pt-PT" baseline="0" dirty="0" err="1" smtClean="0"/>
              <a:t>course</a:t>
            </a:r>
            <a:r>
              <a:rPr lang="pt-PT" baseline="0" dirty="0" smtClean="0"/>
              <a:t> </a:t>
            </a:r>
            <a:r>
              <a:rPr lang="pt-PT" baseline="0" dirty="0" err="1" smtClean="0"/>
              <a:t>many</a:t>
            </a:r>
            <a:r>
              <a:rPr lang="pt-PT" baseline="0" dirty="0" smtClean="0"/>
              <a:t> </a:t>
            </a:r>
            <a:r>
              <a:rPr lang="pt-PT" baseline="0" dirty="0" err="1" smtClean="0"/>
              <a:t>kinds</a:t>
            </a:r>
            <a:r>
              <a:rPr lang="pt-PT" baseline="0" dirty="0" smtClean="0"/>
              <a:t> </a:t>
            </a:r>
            <a:r>
              <a:rPr lang="pt-PT" baseline="0" dirty="0" err="1" smtClean="0"/>
              <a:t>of</a:t>
            </a:r>
            <a:r>
              <a:rPr lang="pt-PT" baseline="0" dirty="0" smtClean="0"/>
              <a:t> servers. </a:t>
            </a:r>
            <a:r>
              <a:rPr lang="pt-PT" baseline="0" dirty="0" err="1" smtClean="0"/>
              <a:t>Your</a:t>
            </a:r>
            <a:r>
              <a:rPr lang="pt-PT" baseline="0" dirty="0" smtClean="0"/>
              <a:t> </a:t>
            </a:r>
            <a:r>
              <a:rPr lang="pt-PT" baseline="0" dirty="0" err="1" smtClean="0"/>
              <a:t>own</a:t>
            </a:r>
            <a:r>
              <a:rPr lang="pt-PT" baseline="0" dirty="0" smtClean="0"/>
              <a:t> laptop can </a:t>
            </a:r>
            <a:r>
              <a:rPr lang="pt-PT" baseline="0" dirty="0" err="1" smtClean="0"/>
              <a:t>be</a:t>
            </a:r>
            <a:r>
              <a:rPr lang="pt-PT" baseline="0" dirty="0" smtClean="0"/>
              <a:t> </a:t>
            </a:r>
            <a:r>
              <a:rPr lang="pt-PT" baseline="0" dirty="0" err="1" smtClean="0"/>
              <a:t>configured</a:t>
            </a:r>
            <a:r>
              <a:rPr lang="pt-PT" baseline="0" dirty="0" smtClean="0"/>
              <a:t> as a server </a:t>
            </a:r>
            <a:r>
              <a:rPr lang="pt-PT" baseline="0" dirty="0" err="1" smtClean="0"/>
              <a:t>if</a:t>
            </a:r>
            <a:r>
              <a:rPr lang="pt-PT" baseline="0" dirty="0" smtClean="0"/>
              <a:t> </a:t>
            </a:r>
            <a:r>
              <a:rPr lang="pt-PT" baseline="0" dirty="0" err="1" smtClean="0"/>
              <a:t>you</a:t>
            </a:r>
            <a:r>
              <a:rPr lang="pt-PT" baseline="0" dirty="0" smtClean="0"/>
              <a:t> </a:t>
            </a:r>
            <a:r>
              <a:rPr lang="pt-PT" baseline="0" dirty="0" err="1" smtClean="0"/>
              <a:t>want</a:t>
            </a:r>
            <a:r>
              <a:rPr lang="pt-PT" baseline="0" dirty="0" smtClean="0"/>
              <a:t> to, </a:t>
            </a:r>
            <a:r>
              <a:rPr lang="pt-PT" baseline="0" dirty="0" err="1" smtClean="0"/>
              <a:t>and</a:t>
            </a:r>
            <a:r>
              <a:rPr lang="pt-PT" baseline="0" dirty="0" smtClean="0"/>
              <a:t> </a:t>
            </a:r>
            <a:r>
              <a:rPr lang="pt-PT" baseline="0" dirty="0" err="1" smtClean="0"/>
              <a:t>of</a:t>
            </a:r>
            <a:r>
              <a:rPr lang="pt-PT" baseline="0" dirty="0" smtClean="0"/>
              <a:t> </a:t>
            </a:r>
            <a:r>
              <a:rPr lang="pt-PT" baseline="0" dirty="0" err="1" smtClean="0"/>
              <a:t>course</a:t>
            </a:r>
            <a:r>
              <a:rPr lang="pt-PT" baseline="0" dirty="0" smtClean="0"/>
              <a:t> </a:t>
            </a:r>
            <a:r>
              <a:rPr lang="pt-PT" baseline="0" dirty="0" err="1" smtClean="0"/>
              <a:t>there</a:t>
            </a:r>
            <a:r>
              <a:rPr lang="pt-PT" baseline="0" dirty="0" smtClean="0"/>
              <a:t> are servers </a:t>
            </a:r>
            <a:r>
              <a:rPr lang="pt-PT" baseline="0" dirty="0" err="1" smtClean="0"/>
              <a:t>that</a:t>
            </a:r>
            <a:r>
              <a:rPr lang="pt-PT" baseline="0" dirty="0" smtClean="0"/>
              <a:t> are </a:t>
            </a:r>
            <a:r>
              <a:rPr lang="pt-PT" baseline="0" dirty="0" err="1" smtClean="0"/>
              <a:t>made</a:t>
            </a:r>
            <a:r>
              <a:rPr lang="pt-PT" baseline="0" dirty="0" smtClean="0"/>
              <a:t> for </a:t>
            </a:r>
            <a:r>
              <a:rPr lang="pt-PT" baseline="0" dirty="0" err="1" smtClean="0"/>
              <a:t>huge</a:t>
            </a:r>
            <a:r>
              <a:rPr lang="pt-PT" baseline="0" dirty="0" smtClean="0"/>
              <a:t> data </a:t>
            </a:r>
            <a:r>
              <a:rPr lang="pt-PT" baseline="0" dirty="0" err="1" smtClean="0"/>
              <a:t>processing</a:t>
            </a:r>
            <a:r>
              <a:rPr lang="pt-PT" baseline="0" dirty="0" smtClean="0"/>
              <a:t> </a:t>
            </a:r>
            <a:r>
              <a:rPr lang="pt-PT" baseline="0" dirty="0" err="1" smtClean="0"/>
              <a:t>and</a:t>
            </a:r>
            <a:r>
              <a:rPr lang="pt-PT" baseline="0" dirty="0" smtClean="0"/>
              <a:t> </a:t>
            </a:r>
            <a:r>
              <a:rPr lang="pt-PT" baseline="0" dirty="0" err="1" smtClean="0"/>
              <a:t>storage</a:t>
            </a:r>
            <a:r>
              <a:rPr lang="pt-PT" baseline="0" dirty="0" smtClean="0"/>
              <a:t>, as for </a:t>
            </a:r>
            <a:r>
              <a:rPr lang="pt-PT" baseline="0" dirty="0" err="1" smtClean="0"/>
              <a:t>example</a:t>
            </a:r>
            <a:r>
              <a:rPr lang="pt-PT" baseline="0" dirty="0" smtClean="0"/>
              <a:t> a </a:t>
            </a:r>
            <a:r>
              <a:rPr lang="pt-PT" baseline="0" dirty="0" err="1" smtClean="0"/>
              <a:t>service</a:t>
            </a:r>
            <a:r>
              <a:rPr lang="pt-PT" baseline="0" dirty="0" smtClean="0"/>
              <a:t> </a:t>
            </a:r>
            <a:r>
              <a:rPr lang="pt-PT" baseline="0" dirty="0" err="1" smtClean="0"/>
              <a:t>provider</a:t>
            </a:r>
            <a:r>
              <a:rPr lang="pt-PT" baseline="0" dirty="0" smtClean="0"/>
              <a:t> </a:t>
            </a:r>
            <a:r>
              <a:rPr lang="pt-PT" baseline="0" dirty="0" err="1" smtClean="0"/>
              <a:t>like</a:t>
            </a:r>
            <a:r>
              <a:rPr lang="pt-PT" baseline="0" dirty="0" smtClean="0"/>
              <a:t> Google.</a:t>
            </a:r>
          </a:p>
          <a:p>
            <a:endParaRPr lang="pt-PT" baseline="0" dirty="0" smtClean="0"/>
          </a:p>
          <a:p>
            <a:r>
              <a:rPr lang="pt-PT" dirty="0" smtClean="0"/>
              <a:t>A server can </a:t>
            </a:r>
            <a:r>
              <a:rPr lang="pt-PT" dirty="0" err="1" smtClean="0"/>
              <a:t>also</a:t>
            </a:r>
            <a:r>
              <a:rPr lang="pt-PT" dirty="0" smtClean="0"/>
              <a:t> </a:t>
            </a:r>
            <a:r>
              <a:rPr lang="pt-PT" dirty="0" err="1" smtClean="0"/>
              <a:t>provide</a:t>
            </a:r>
            <a:r>
              <a:rPr lang="pt-PT" dirty="0" smtClean="0"/>
              <a:t> </a:t>
            </a:r>
            <a:r>
              <a:rPr lang="pt-PT" dirty="0" err="1" smtClean="0"/>
              <a:t>many</a:t>
            </a:r>
            <a:r>
              <a:rPr lang="pt-PT" dirty="0" smtClean="0"/>
              <a:t> </a:t>
            </a:r>
            <a:r>
              <a:rPr lang="pt-PT" dirty="0" err="1" smtClean="0"/>
              <a:t>diferent</a:t>
            </a:r>
            <a:r>
              <a:rPr lang="pt-PT" dirty="0" smtClean="0"/>
              <a:t> </a:t>
            </a:r>
            <a:r>
              <a:rPr lang="pt-PT" dirty="0" err="1" smtClean="0"/>
              <a:t>things</a:t>
            </a:r>
            <a:r>
              <a:rPr lang="pt-PT" dirty="0" smtClean="0"/>
              <a:t> </a:t>
            </a:r>
            <a:r>
              <a:rPr lang="pt-PT" dirty="0" err="1" smtClean="0"/>
              <a:t>like</a:t>
            </a:r>
            <a:r>
              <a:rPr lang="pt-PT" dirty="0" smtClean="0"/>
              <a:t> </a:t>
            </a:r>
            <a:r>
              <a:rPr lang="pt-PT" dirty="0" err="1" smtClean="0"/>
              <a:t>processing</a:t>
            </a:r>
            <a:r>
              <a:rPr lang="pt-PT" dirty="0" smtClean="0"/>
              <a:t> </a:t>
            </a:r>
            <a:r>
              <a:rPr lang="pt-PT" dirty="0" err="1" smtClean="0"/>
              <a:t>power</a:t>
            </a:r>
            <a:r>
              <a:rPr lang="pt-PT" dirty="0" smtClean="0"/>
              <a:t>, </a:t>
            </a:r>
            <a:r>
              <a:rPr lang="pt-PT" dirty="0" err="1" smtClean="0"/>
              <a:t>memory</a:t>
            </a:r>
            <a:r>
              <a:rPr lang="pt-PT" dirty="0" smtClean="0"/>
              <a:t>, </a:t>
            </a:r>
            <a:r>
              <a:rPr lang="pt-PT" dirty="0" err="1" smtClean="0"/>
              <a:t>databases</a:t>
            </a:r>
            <a:r>
              <a:rPr lang="pt-PT" baseline="0" dirty="0" smtClean="0"/>
              <a:t> </a:t>
            </a:r>
            <a:r>
              <a:rPr lang="pt-PT" baseline="0" dirty="0" err="1" smtClean="0"/>
              <a:t>and</a:t>
            </a:r>
            <a:r>
              <a:rPr lang="pt-PT" baseline="0" dirty="0" smtClean="0"/>
              <a:t> web </a:t>
            </a:r>
            <a:r>
              <a:rPr lang="pt-PT" baseline="0" dirty="0" err="1" smtClean="0"/>
              <a:t>pages</a:t>
            </a:r>
            <a:r>
              <a:rPr lang="pt-PT" baseline="0" dirty="0" smtClean="0"/>
              <a:t>, </a:t>
            </a:r>
            <a:r>
              <a:rPr lang="pt-PT" baseline="0" dirty="0" err="1" smtClean="0"/>
              <a:t>and</a:t>
            </a:r>
            <a:r>
              <a:rPr lang="pt-PT" baseline="0" dirty="0" smtClean="0"/>
              <a:t> </a:t>
            </a:r>
            <a:r>
              <a:rPr lang="pt-PT" baseline="0" dirty="0" err="1" smtClean="0"/>
              <a:t>each</a:t>
            </a:r>
            <a:r>
              <a:rPr lang="pt-PT" baseline="0" dirty="0" smtClean="0"/>
              <a:t> </a:t>
            </a:r>
            <a:r>
              <a:rPr lang="pt-PT" baseline="0" dirty="0" err="1" smtClean="0"/>
              <a:t>serviçe</a:t>
            </a:r>
            <a:r>
              <a:rPr lang="pt-PT" baseline="0" dirty="0" smtClean="0"/>
              <a:t> </a:t>
            </a:r>
            <a:r>
              <a:rPr lang="pt-PT" baseline="0" dirty="0" err="1" smtClean="0"/>
              <a:t>requires</a:t>
            </a:r>
            <a:r>
              <a:rPr lang="pt-PT" baseline="0" dirty="0" smtClean="0"/>
              <a:t> </a:t>
            </a:r>
            <a:r>
              <a:rPr lang="pt-PT" baseline="0" dirty="0" err="1" smtClean="0"/>
              <a:t>diferent</a:t>
            </a:r>
            <a:r>
              <a:rPr lang="pt-PT" baseline="0" dirty="0" smtClean="0"/>
              <a:t> </a:t>
            </a:r>
            <a:r>
              <a:rPr lang="pt-PT" baseline="0" dirty="0" err="1" smtClean="0"/>
              <a:t>sofware</a:t>
            </a:r>
            <a:r>
              <a:rPr lang="pt-PT" baseline="0" dirty="0" smtClean="0"/>
              <a:t> </a:t>
            </a:r>
            <a:r>
              <a:rPr lang="pt-PT" baseline="0" dirty="0" err="1" smtClean="0"/>
              <a:t>and</a:t>
            </a:r>
            <a:r>
              <a:rPr lang="pt-PT" baseline="0" dirty="0" smtClean="0"/>
              <a:t> </a:t>
            </a:r>
            <a:r>
              <a:rPr lang="pt-PT" baseline="0" dirty="0" err="1" smtClean="0"/>
              <a:t>protocols</a:t>
            </a:r>
            <a:r>
              <a:rPr lang="pt-PT" baseline="0" dirty="0" smtClean="0"/>
              <a:t>.</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2</a:t>
            </a:fld>
            <a:endParaRPr lang="pt-PT"/>
          </a:p>
        </p:txBody>
      </p:sp>
    </p:spTree>
    <p:extLst>
      <p:ext uri="{BB962C8B-B14F-4D97-AF65-F5344CB8AC3E}">
        <p14:creationId xmlns:p14="http://schemas.microsoft.com/office/powerpoint/2010/main" val="84354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Imagine </a:t>
            </a:r>
            <a:r>
              <a:rPr lang="pt-PT" dirty="0" err="1" smtClean="0"/>
              <a:t>that</a:t>
            </a:r>
            <a:r>
              <a:rPr lang="pt-PT" dirty="0" smtClean="0"/>
              <a:t> </a:t>
            </a:r>
            <a:r>
              <a:rPr lang="pt-PT" dirty="0" err="1" smtClean="0"/>
              <a:t>you</a:t>
            </a:r>
            <a:r>
              <a:rPr lang="pt-PT" baseline="0" dirty="0" smtClean="0"/>
              <a:t> </a:t>
            </a:r>
            <a:r>
              <a:rPr lang="pt-PT" baseline="0" dirty="0" err="1" smtClean="0"/>
              <a:t>have</a:t>
            </a:r>
            <a:r>
              <a:rPr lang="pt-PT" baseline="0" dirty="0" smtClean="0"/>
              <a:t> a </a:t>
            </a:r>
            <a:r>
              <a:rPr lang="pt-PT" baseline="0" dirty="0" err="1" smtClean="0"/>
              <a:t>lot</a:t>
            </a:r>
            <a:r>
              <a:rPr lang="pt-PT" baseline="0" dirty="0" smtClean="0"/>
              <a:t> </a:t>
            </a:r>
            <a:r>
              <a:rPr lang="pt-PT" baseline="0" dirty="0" err="1" smtClean="0"/>
              <a:t>of</a:t>
            </a:r>
            <a:r>
              <a:rPr lang="pt-PT" baseline="0" dirty="0" smtClean="0"/>
              <a:t> data </a:t>
            </a:r>
            <a:r>
              <a:rPr lang="pt-PT" baseline="0" dirty="0" err="1" smtClean="0"/>
              <a:t>that</a:t>
            </a:r>
            <a:r>
              <a:rPr lang="pt-PT" baseline="0" dirty="0" smtClean="0"/>
              <a:t> </a:t>
            </a:r>
            <a:r>
              <a:rPr lang="pt-PT" baseline="0" dirty="0" err="1" smtClean="0"/>
              <a:t>has</a:t>
            </a:r>
            <a:r>
              <a:rPr lang="pt-PT" baseline="0" dirty="0" smtClean="0"/>
              <a:t> a </a:t>
            </a:r>
            <a:r>
              <a:rPr lang="pt-PT" baseline="0" dirty="0" err="1" smtClean="0"/>
              <a:t>lot</a:t>
            </a:r>
            <a:r>
              <a:rPr lang="pt-PT" baseline="0" dirty="0" smtClean="0"/>
              <a:t> </a:t>
            </a:r>
            <a:r>
              <a:rPr lang="pt-PT" baseline="0" dirty="0" err="1" smtClean="0"/>
              <a:t>of</a:t>
            </a:r>
            <a:r>
              <a:rPr lang="pt-PT" baseline="0" dirty="0" smtClean="0"/>
              <a:t> files </a:t>
            </a:r>
            <a:r>
              <a:rPr lang="pt-PT" baseline="0" dirty="0" err="1" smtClean="0"/>
              <a:t>you</a:t>
            </a:r>
            <a:r>
              <a:rPr lang="pt-PT" baseline="0" dirty="0" smtClean="0"/>
              <a:t> </a:t>
            </a:r>
            <a:r>
              <a:rPr lang="pt-PT" baseline="0" dirty="0" err="1" smtClean="0"/>
              <a:t>need</a:t>
            </a:r>
            <a:r>
              <a:rPr lang="pt-PT" baseline="0" dirty="0" smtClean="0"/>
              <a:t> to </a:t>
            </a:r>
            <a:r>
              <a:rPr lang="pt-PT" baseline="0" dirty="0" err="1" smtClean="0"/>
              <a:t>analyse</a:t>
            </a:r>
            <a:r>
              <a:rPr lang="pt-PT" baseline="0" dirty="0" smtClean="0"/>
              <a:t>. </a:t>
            </a:r>
            <a:r>
              <a:rPr lang="pt-PT" baseline="0" dirty="0" err="1" smtClean="0"/>
              <a:t>It</a:t>
            </a:r>
            <a:r>
              <a:rPr lang="pt-PT" baseline="0" dirty="0" smtClean="0"/>
              <a:t> </a:t>
            </a:r>
            <a:r>
              <a:rPr lang="pt-PT" baseline="0" dirty="0" err="1" smtClean="0"/>
              <a:t>would</a:t>
            </a:r>
            <a:r>
              <a:rPr lang="pt-PT" baseline="0" dirty="0" smtClean="0"/>
              <a:t> </a:t>
            </a:r>
            <a:r>
              <a:rPr lang="pt-PT" baseline="0" dirty="0" err="1" smtClean="0"/>
              <a:t>be</a:t>
            </a:r>
            <a:r>
              <a:rPr lang="pt-PT" baseline="0" dirty="0" smtClean="0"/>
              <a:t> </a:t>
            </a:r>
            <a:r>
              <a:rPr lang="pt-PT" baseline="0" dirty="0" err="1" smtClean="0"/>
              <a:t>very</a:t>
            </a:r>
            <a:r>
              <a:rPr lang="pt-PT" baseline="0" dirty="0" smtClean="0"/>
              <a:t> </a:t>
            </a:r>
            <a:r>
              <a:rPr lang="pt-PT" baseline="0" dirty="0" err="1" smtClean="0"/>
              <a:t>laborious</a:t>
            </a:r>
            <a:r>
              <a:rPr lang="pt-PT" baseline="0" dirty="0" smtClean="0"/>
              <a:t> to </a:t>
            </a:r>
            <a:r>
              <a:rPr lang="pt-PT" baseline="0" dirty="0" err="1" smtClean="0"/>
              <a:t>upload</a:t>
            </a:r>
            <a:r>
              <a:rPr lang="pt-PT" baseline="0" dirty="0" smtClean="0"/>
              <a:t> </a:t>
            </a:r>
            <a:r>
              <a:rPr lang="pt-PT" baseline="0" dirty="0" err="1" smtClean="0"/>
              <a:t>them</a:t>
            </a:r>
            <a:r>
              <a:rPr lang="pt-PT" baseline="0" dirty="0" smtClean="0"/>
              <a:t> </a:t>
            </a:r>
            <a:r>
              <a:rPr lang="pt-PT" baseline="0" dirty="0" err="1" smtClean="0"/>
              <a:t>all</a:t>
            </a:r>
            <a:r>
              <a:rPr lang="pt-PT" baseline="0" dirty="0" smtClean="0"/>
              <a:t> to </a:t>
            </a:r>
            <a:r>
              <a:rPr lang="pt-PT" baseline="0" dirty="0" err="1" smtClean="0"/>
              <a:t>the</a:t>
            </a:r>
            <a:r>
              <a:rPr lang="pt-PT" baseline="0" dirty="0" smtClean="0"/>
              <a:t> server, </a:t>
            </a:r>
            <a:r>
              <a:rPr lang="pt-PT" baseline="0" dirty="0" err="1" smtClean="0"/>
              <a:t>so</a:t>
            </a:r>
            <a:r>
              <a:rPr lang="pt-PT" baseline="0" dirty="0" smtClean="0"/>
              <a:t> </a:t>
            </a:r>
            <a:r>
              <a:rPr lang="pt-PT" baseline="0" dirty="0" err="1" smtClean="0"/>
              <a:t>one</a:t>
            </a:r>
            <a:r>
              <a:rPr lang="pt-PT" baseline="0" dirty="0" smtClean="0"/>
              <a:t> </a:t>
            </a:r>
            <a:r>
              <a:rPr lang="pt-PT" baseline="0" dirty="0" err="1" smtClean="0"/>
              <a:t>thing</a:t>
            </a:r>
            <a:r>
              <a:rPr lang="pt-PT" baseline="0" dirty="0" smtClean="0"/>
              <a:t> </a:t>
            </a:r>
            <a:r>
              <a:rPr lang="pt-PT" baseline="0" dirty="0" err="1" smtClean="0"/>
              <a:t>you</a:t>
            </a:r>
            <a:r>
              <a:rPr lang="pt-PT" baseline="0" dirty="0" smtClean="0"/>
              <a:t> can do </a:t>
            </a:r>
            <a:r>
              <a:rPr lang="pt-PT" baseline="0" dirty="0" err="1" smtClean="0"/>
              <a:t>is</a:t>
            </a:r>
            <a:r>
              <a:rPr lang="pt-PT" baseline="0" dirty="0" smtClean="0"/>
              <a:t> </a:t>
            </a:r>
            <a:r>
              <a:rPr lang="pt-PT" baseline="0" dirty="0" err="1" smtClean="0"/>
              <a:t>join</a:t>
            </a:r>
            <a:r>
              <a:rPr lang="pt-PT" baseline="0" dirty="0" smtClean="0"/>
              <a:t> </a:t>
            </a:r>
            <a:r>
              <a:rPr lang="pt-PT" baseline="0" dirty="0" err="1" smtClean="0"/>
              <a:t>them</a:t>
            </a:r>
            <a:r>
              <a:rPr lang="pt-PT" baseline="0" dirty="0" smtClean="0"/>
              <a:t> </a:t>
            </a:r>
            <a:r>
              <a:rPr lang="pt-PT" baseline="0" dirty="0" err="1" smtClean="0"/>
              <a:t>all</a:t>
            </a:r>
            <a:r>
              <a:rPr lang="pt-PT" baseline="0" dirty="0" smtClean="0"/>
              <a:t> in </a:t>
            </a:r>
            <a:r>
              <a:rPr lang="pt-PT" baseline="0" dirty="0" err="1" smtClean="0"/>
              <a:t>one</a:t>
            </a:r>
            <a:r>
              <a:rPr lang="pt-PT" baseline="0" dirty="0" smtClean="0"/>
              <a:t> file </a:t>
            </a:r>
            <a:r>
              <a:rPr lang="pt-PT" baseline="0" dirty="0" err="1" smtClean="0"/>
              <a:t>and</a:t>
            </a:r>
            <a:r>
              <a:rPr lang="pt-PT" baseline="0" dirty="0" smtClean="0"/>
              <a:t> </a:t>
            </a:r>
            <a:r>
              <a:rPr lang="pt-PT" baseline="0" dirty="0" err="1" smtClean="0"/>
              <a:t>transfer</a:t>
            </a:r>
            <a:r>
              <a:rPr lang="pt-PT" baseline="0" dirty="0" smtClean="0"/>
              <a:t> </a:t>
            </a:r>
            <a:r>
              <a:rPr lang="pt-PT" baseline="0" dirty="0" err="1" smtClean="0"/>
              <a:t>it</a:t>
            </a:r>
            <a:r>
              <a:rPr lang="pt-PT" baseline="0" dirty="0" smtClean="0"/>
              <a:t> as </a:t>
            </a:r>
            <a:r>
              <a:rPr lang="pt-PT" baseline="0" dirty="0" err="1" smtClean="0"/>
              <a:t>such</a:t>
            </a:r>
            <a:r>
              <a:rPr lang="pt-PT" baseline="0" dirty="0" smtClean="0"/>
              <a:t>. </a:t>
            </a:r>
            <a:r>
              <a:rPr lang="pt-PT" baseline="0" dirty="0" err="1" smtClean="0"/>
              <a:t>You</a:t>
            </a:r>
            <a:r>
              <a:rPr lang="pt-PT" baseline="0" dirty="0" smtClean="0"/>
              <a:t> can </a:t>
            </a:r>
            <a:r>
              <a:rPr lang="pt-PT" baseline="0" dirty="0" err="1" smtClean="0"/>
              <a:t>try</a:t>
            </a:r>
            <a:r>
              <a:rPr lang="pt-PT" baseline="0" dirty="0" smtClean="0"/>
              <a:t> to use </a:t>
            </a:r>
            <a:r>
              <a:rPr lang="pt-PT" baseline="0" dirty="0" err="1" smtClean="0"/>
              <a:t>the</a:t>
            </a:r>
            <a:r>
              <a:rPr lang="pt-PT" baseline="0" dirty="0" smtClean="0"/>
              <a:t> </a:t>
            </a:r>
            <a:r>
              <a:rPr lang="pt-PT" baseline="0" dirty="0" err="1" smtClean="0"/>
              <a:t>man</a:t>
            </a:r>
            <a:r>
              <a:rPr lang="pt-PT" baseline="0" dirty="0" smtClean="0"/>
              <a:t> zip </a:t>
            </a:r>
            <a:r>
              <a:rPr lang="pt-PT" baseline="0" dirty="0" err="1" smtClean="0"/>
              <a:t>command</a:t>
            </a:r>
            <a:r>
              <a:rPr lang="pt-PT" baseline="0" dirty="0" smtClean="0"/>
              <a:t> to </a:t>
            </a:r>
            <a:r>
              <a:rPr lang="pt-PT" baseline="0" dirty="0" err="1" smtClean="0"/>
              <a:t>see</a:t>
            </a:r>
            <a:r>
              <a:rPr lang="pt-PT" baseline="0" dirty="0" smtClean="0"/>
              <a:t> some </a:t>
            </a:r>
            <a:r>
              <a:rPr lang="pt-PT" baseline="0" dirty="0" err="1" smtClean="0"/>
              <a:t>compression</a:t>
            </a:r>
            <a:r>
              <a:rPr lang="pt-PT" baseline="0" dirty="0" smtClean="0"/>
              <a:t> </a:t>
            </a:r>
            <a:r>
              <a:rPr lang="pt-PT" baseline="0" dirty="0" err="1" smtClean="0"/>
              <a:t>options</a:t>
            </a:r>
            <a:r>
              <a:rPr lang="pt-PT" baseline="0" dirty="0" smtClean="0"/>
              <a:t> </a:t>
            </a:r>
            <a:r>
              <a:rPr lang="pt-PT" baseline="0" dirty="0" err="1" smtClean="0"/>
              <a:t>you</a:t>
            </a:r>
            <a:r>
              <a:rPr lang="pt-PT" baseline="0" dirty="0" smtClean="0"/>
              <a:t> </a:t>
            </a:r>
            <a:r>
              <a:rPr lang="pt-PT" baseline="0" dirty="0" err="1" smtClean="0"/>
              <a:t>have</a:t>
            </a:r>
            <a:r>
              <a:rPr lang="pt-PT" baseline="0" dirty="0" smtClean="0"/>
              <a:t>.</a:t>
            </a:r>
          </a:p>
          <a:p>
            <a:r>
              <a:rPr lang="pt-PT" baseline="0" dirty="0" err="1" smtClean="0"/>
              <a:t>If</a:t>
            </a:r>
            <a:r>
              <a:rPr lang="pt-PT" baseline="0" dirty="0" smtClean="0"/>
              <a:t> zip </a:t>
            </a:r>
            <a:r>
              <a:rPr lang="pt-PT" baseline="0" dirty="0" err="1" smtClean="0"/>
              <a:t>is</a:t>
            </a:r>
            <a:r>
              <a:rPr lang="pt-PT" baseline="0" dirty="0" smtClean="0"/>
              <a:t> </a:t>
            </a:r>
            <a:r>
              <a:rPr lang="pt-PT" baseline="0" dirty="0" err="1" smtClean="0"/>
              <a:t>not</a:t>
            </a:r>
            <a:r>
              <a:rPr lang="pt-PT" baseline="0" dirty="0" smtClean="0"/>
              <a:t> na </a:t>
            </a:r>
            <a:r>
              <a:rPr lang="pt-PT" baseline="0" dirty="0" err="1" smtClean="0"/>
              <a:t>option</a:t>
            </a:r>
            <a:r>
              <a:rPr lang="pt-PT" baseline="0" dirty="0" smtClean="0"/>
              <a:t> </a:t>
            </a:r>
            <a:r>
              <a:rPr lang="pt-PT" baseline="0" dirty="0" err="1" smtClean="0"/>
              <a:t>on</a:t>
            </a:r>
            <a:r>
              <a:rPr lang="pt-PT" baseline="0" dirty="0" smtClean="0"/>
              <a:t> </a:t>
            </a:r>
            <a:r>
              <a:rPr lang="pt-PT" baseline="0" dirty="0" err="1" smtClean="0"/>
              <a:t>your</a:t>
            </a:r>
            <a:r>
              <a:rPr lang="pt-PT" baseline="0" dirty="0" smtClean="0"/>
              <a:t> </a:t>
            </a:r>
            <a:r>
              <a:rPr lang="pt-PT" baseline="0" dirty="0" err="1" smtClean="0"/>
              <a:t>machine</a:t>
            </a:r>
            <a:r>
              <a:rPr lang="pt-PT" baseline="0" dirty="0" smtClean="0"/>
              <a:t>, </a:t>
            </a:r>
            <a:r>
              <a:rPr lang="pt-PT" baseline="0" dirty="0" err="1" smtClean="0"/>
              <a:t>then</a:t>
            </a:r>
            <a:r>
              <a:rPr lang="pt-PT" baseline="0" dirty="0" smtClean="0"/>
              <a:t> </a:t>
            </a:r>
            <a:r>
              <a:rPr lang="pt-PT" baseline="0" dirty="0" err="1" smtClean="0"/>
              <a:t>you</a:t>
            </a:r>
            <a:r>
              <a:rPr lang="pt-PT" baseline="0" dirty="0" smtClean="0"/>
              <a:t> can use </a:t>
            </a:r>
            <a:r>
              <a:rPr lang="pt-PT" baseline="0" dirty="0" err="1" smtClean="0"/>
              <a:t>the</a:t>
            </a:r>
            <a:r>
              <a:rPr lang="pt-PT" baseline="0" dirty="0" smtClean="0"/>
              <a:t> </a:t>
            </a:r>
            <a:r>
              <a:rPr lang="pt-PT" baseline="0" dirty="0" err="1" smtClean="0"/>
              <a:t>tar</a:t>
            </a:r>
            <a:r>
              <a:rPr lang="pt-PT" baseline="0" dirty="0" smtClean="0"/>
              <a:t> </a:t>
            </a:r>
            <a:r>
              <a:rPr lang="pt-PT" baseline="0" dirty="0" err="1" smtClean="0"/>
              <a:t>command</a:t>
            </a:r>
            <a:r>
              <a:rPr lang="pt-PT" baseline="0" dirty="0" smtClean="0"/>
              <a:t> </a:t>
            </a:r>
            <a:r>
              <a:rPr lang="pt-PT" baseline="0" dirty="0" err="1" smtClean="0"/>
              <a:t>by</a:t>
            </a:r>
            <a:r>
              <a:rPr lang="pt-PT" baseline="0" dirty="0" smtClean="0"/>
              <a:t> </a:t>
            </a:r>
            <a:r>
              <a:rPr lang="pt-PT" baseline="0" dirty="0" err="1" smtClean="0"/>
              <a:t>typing</a:t>
            </a:r>
            <a:r>
              <a:rPr lang="pt-PT" baseline="0" dirty="0" smtClean="0"/>
              <a:t> ... </a:t>
            </a:r>
            <a:r>
              <a:rPr lang="pt-PT" baseline="0" dirty="0" err="1" smtClean="0"/>
              <a:t>This</a:t>
            </a:r>
            <a:r>
              <a:rPr lang="pt-PT" baseline="0" dirty="0" smtClean="0"/>
              <a:t> </a:t>
            </a:r>
            <a:r>
              <a:rPr lang="pt-PT" baseline="0" dirty="0" err="1" smtClean="0"/>
              <a:t>is</a:t>
            </a:r>
            <a:r>
              <a:rPr lang="pt-PT" baseline="0" dirty="0" smtClean="0"/>
              <a:t> </a:t>
            </a:r>
            <a:r>
              <a:rPr lang="pt-PT" baseline="0" dirty="0" err="1" smtClean="0"/>
              <a:t>usefull</a:t>
            </a:r>
            <a:r>
              <a:rPr lang="pt-PT" baseline="0" dirty="0" smtClean="0"/>
              <a:t> to </a:t>
            </a:r>
            <a:r>
              <a:rPr lang="pt-PT" baseline="0" dirty="0" err="1" smtClean="0"/>
              <a:t>create</a:t>
            </a:r>
            <a:r>
              <a:rPr lang="pt-PT" baseline="0" dirty="0" smtClean="0"/>
              <a:t> a single file </a:t>
            </a:r>
            <a:r>
              <a:rPr lang="pt-PT" baseline="0" dirty="0" err="1" smtClean="0"/>
              <a:t>with</a:t>
            </a:r>
            <a:r>
              <a:rPr lang="pt-PT" baseline="0" dirty="0" smtClean="0"/>
              <a:t> </a:t>
            </a:r>
            <a:r>
              <a:rPr lang="pt-PT" baseline="0" dirty="0" err="1" smtClean="0"/>
              <a:t>multiple</a:t>
            </a:r>
            <a:r>
              <a:rPr lang="pt-PT" baseline="0" dirty="0" smtClean="0"/>
              <a:t> files in </a:t>
            </a:r>
            <a:r>
              <a:rPr lang="pt-PT" baseline="0" dirty="0" err="1" smtClean="0"/>
              <a:t>it</a:t>
            </a:r>
            <a:r>
              <a:rPr lang="pt-PT" baseline="0" dirty="0" smtClean="0"/>
              <a:t>, </a:t>
            </a:r>
            <a:r>
              <a:rPr lang="pt-PT" baseline="0" dirty="0" err="1" smtClean="0"/>
              <a:t>but</a:t>
            </a:r>
            <a:r>
              <a:rPr lang="pt-PT" baseline="0" dirty="0" smtClean="0"/>
              <a:t> </a:t>
            </a:r>
            <a:r>
              <a:rPr lang="pt-PT" baseline="0" dirty="0" err="1" smtClean="0"/>
              <a:t>it</a:t>
            </a:r>
            <a:r>
              <a:rPr lang="pt-PT" baseline="0" dirty="0" smtClean="0"/>
              <a:t> does </a:t>
            </a:r>
            <a:r>
              <a:rPr lang="pt-PT" baseline="0" dirty="0" err="1" smtClean="0"/>
              <a:t>not</a:t>
            </a:r>
            <a:r>
              <a:rPr lang="pt-PT" baseline="0" dirty="0" smtClean="0"/>
              <a:t> </a:t>
            </a:r>
            <a:r>
              <a:rPr lang="pt-PT" baseline="0" dirty="0" err="1" smtClean="0"/>
              <a:t>compress</a:t>
            </a:r>
            <a:r>
              <a:rPr lang="pt-PT" baseline="0" dirty="0" smtClean="0"/>
              <a:t> </a:t>
            </a:r>
            <a:r>
              <a:rPr lang="pt-PT" baseline="0" dirty="0" err="1" smtClean="0"/>
              <a:t>them</a:t>
            </a:r>
            <a:r>
              <a:rPr lang="pt-PT" baseline="0" dirty="0" smtClean="0"/>
              <a:t>, </a:t>
            </a:r>
            <a:r>
              <a:rPr lang="pt-PT" baseline="0" dirty="0" err="1" smtClean="0"/>
              <a:t>so</a:t>
            </a:r>
            <a:r>
              <a:rPr lang="pt-PT" baseline="0" dirty="0" smtClean="0"/>
              <a:t> </a:t>
            </a:r>
            <a:r>
              <a:rPr lang="pt-PT" baseline="0" dirty="0" err="1" smtClean="0"/>
              <a:t>the</a:t>
            </a:r>
            <a:r>
              <a:rPr lang="pt-PT" baseline="0" dirty="0" smtClean="0"/>
              <a:t> total </a:t>
            </a:r>
            <a:r>
              <a:rPr lang="pt-PT" baseline="0" dirty="0" err="1" smtClean="0"/>
              <a:t>size</a:t>
            </a:r>
            <a:r>
              <a:rPr lang="pt-PT" baseline="0" dirty="0" smtClean="0"/>
              <a:t> </a:t>
            </a:r>
            <a:r>
              <a:rPr lang="pt-PT" baseline="0" dirty="0" err="1" smtClean="0"/>
              <a:t>will</a:t>
            </a:r>
            <a:r>
              <a:rPr lang="pt-PT" baseline="0" dirty="0" smtClean="0"/>
              <a:t> </a:t>
            </a:r>
            <a:r>
              <a:rPr lang="pt-PT" baseline="0" dirty="0" err="1" smtClean="0"/>
              <a:t>be</a:t>
            </a:r>
            <a:r>
              <a:rPr lang="pt-PT" baseline="0" dirty="0" smtClean="0"/>
              <a:t> </a:t>
            </a:r>
            <a:r>
              <a:rPr lang="pt-PT" baseline="0" dirty="0" err="1" smtClean="0"/>
              <a:t>the</a:t>
            </a:r>
            <a:r>
              <a:rPr lang="pt-PT" baseline="0" dirty="0" smtClean="0"/>
              <a:t> sum </a:t>
            </a:r>
            <a:r>
              <a:rPr lang="pt-PT" baseline="0" dirty="0" err="1" smtClean="0"/>
              <a:t>of</a:t>
            </a:r>
            <a:r>
              <a:rPr lang="pt-PT" baseline="0" dirty="0" smtClean="0"/>
              <a:t> </a:t>
            </a:r>
            <a:r>
              <a:rPr lang="pt-PT" baseline="0" dirty="0" err="1" smtClean="0"/>
              <a:t>all</a:t>
            </a:r>
            <a:r>
              <a:rPr lang="pt-PT" baseline="0" dirty="0" smtClean="0"/>
              <a:t> files </a:t>
            </a:r>
            <a:r>
              <a:rPr lang="pt-PT" baseline="0" dirty="0" err="1" smtClean="0"/>
              <a:t>you</a:t>
            </a:r>
            <a:r>
              <a:rPr lang="pt-PT" baseline="0" dirty="0" smtClean="0"/>
              <a:t> </a:t>
            </a:r>
            <a:r>
              <a:rPr lang="pt-PT" baseline="0" dirty="0" err="1" smtClean="0"/>
              <a:t>archived</a:t>
            </a:r>
            <a:r>
              <a:rPr lang="pt-PT" baseline="0" dirty="0" smtClean="0"/>
              <a:t>.</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12</a:t>
            </a:fld>
            <a:endParaRPr lang="pt-PT"/>
          </a:p>
        </p:txBody>
      </p:sp>
    </p:spTree>
    <p:extLst>
      <p:ext uri="{BB962C8B-B14F-4D97-AF65-F5344CB8AC3E}">
        <p14:creationId xmlns:p14="http://schemas.microsoft.com/office/powerpoint/2010/main" val="303597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To</a:t>
            </a:r>
            <a:r>
              <a:rPr lang="pt-PT" baseline="0" dirty="0" smtClean="0"/>
              <a:t> </a:t>
            </a:r>
            <a:r>
              <a:rPr lang="pt-PT" baseline="0" dirty="0" err="1" smtClean="0"/>
              <a:t>save</a:t>
            </a:r>
            <a:r>
              <a:rPr lang="pt-PT" baseline="0" dirty="0" smtClean="0"/>
              <a:t> time </a:t>
            </a:r>
            <a:r>
              <a:rPr lang="pt-PT" baseline="0" dirty="0" err="1" smtClean="0"/>
              <a:t>and</a:t>
            </a:r>
            <a:r>
              <a:rPr lang="pt-PT" baseline="0" dirty="0" smtClean="0"/>
              <a:t> internet </a:t>
            </a:r>
            <a:r>
              <a:rPr lang="pt-PT" baseline="0" dirty="0" err="1" smtClean="0"/>
              <a:t>bandwith</a:t>
            </a:r>
            <a:r>
              <a:rPr lang="pt-PT" baseline="0" dirty="0" smtClean="0"/>
              <a:t> </a:t>
            </a:r>
            <a:r>
              <a:rPr lang="pt-PT" baseline="0" dirty="0" err="1" smtClean="0"/>
              <a:t>you</a:t>
            </a:r>
            <a:r>
              <a:rPr lang="pt-PT" baseline="0" dirty="0" smtClean="0"/>
              <a:t> can use </a:t>
            </a:r>
            <a:r>
              <a:rPr lang="pt-PT" baseline="0" dirty="0" err="1" smtClean="0"/>
              <a:t>the</a:t>
            </a:r>
            <a:r>
              <a:rPr lang="pt-PT" baseline="0" dirty="0" smtClean="0"/>
              <a:t> </a:t>
            </a:r>
            <a:r>
              <a:rPr lang="pt-PT" baseline="0" dirty="0" err="1" smtClean="0"/>
              <a:t>gzip</a:t>
            </a:r>
            <a:r>
              <a:rPr lang="pt-PT" baseline="0" dirty="0" smtClean="0"/>
              <a:t> </a:t>
            </a:r>
            <a:r>
              <a:rPr lang="pt-PT" baseline="0" dirty="0" err="1" smtClean="0"/>
              <a:t>command</a:t>
            </a:r>
            <a:r>
              <a:rPr lang="pt-PT" baseline="0" dirty="0" smtClean="0"/>
              <a:t> to </a:t>
            </a:r>
            <a:r>
              <a:rPr lang="pt-PT" baseline="0" dirty="0" err="1" smtClean="0"/>
              <a:t>compress</a:t>
            </a:r>
            <a:r>
              <a:rPr lang="pt-PT" baseline="0" dirty="0" smtClean="0"/>
              <a:t> </a:t>
            </a:r>
            <a:r>
              <a:rPr lang="pt-PT" baseline="0" dirty="0" err="1" smtClean="0"/>
              <a:t>your</a:t>
            </a:r>
            <a:r>
              <a:rPr lang="pt-PT" baseline="0" dirty="0" smtClean="0"/>
              <a:t> files.</a:t>
            </a:r>
          </a:p>
          <a:p>
            <a:r>
              <a:rPr lang="pt-PT" baseline="0" dirty="0" smtClean="0"/>
              <a:t>To </a:t>
            </a:r>
            <a:r>
              <a:rPr lang="pt-PT" baseline="0" dirty="0" err="1" smtClean="0"/>
              <a:t>uncompress</a:t>
            </a:r>
            <a:r>
              <a:rPr lang="pt-PT" baseline="0" dirty="0" smtClean="0"/>
              <a:t> </a:t>
            </a:r>
            <a:r>
              <a:rPr lang="pt-PT" baseline="0" dirty="0" err="1" smtClean="0"/>
              <a:t>the</a:t>
            </a:r>
            <a:r>
              <a:rPr lang="pt-PT" baseline="0" dirty="0" smtClean="0"/>
              <a:t> files, for </a:t>
            </a:r>
            <a:r>
              <a:rPr lang="pt-PT" baseline="0" dirty="0" err="1" smtClean="0"/>
              <a:t>example</a:t>
            </a:r>
            <a:r>
              <a:rPr lang="pt-PT" baseline="0" dirty="0" smtClean="0"/>
              <a:t> in </a:t>
            </a:r>
            <a:r>
              <a:rPr lang="pt-PT" baseline="0" dirty="0" err="1" smtClean="0"/>
              <a:t>the</a:t>
            </a:r>
            <a:r>
              <a:rPr lang="pt-PT" baseline="0" dirty="0" smtClean="0"/>
              <a:t> </a:t>
            </a:r>
            <a:r>
              <a:rPr lang="pt-PT" baseline="0" dirty="0" err="1" smtClean="0"/>
              <a:t>remote</a:t>
            </a:r>
            <a:r>
              <a:rPr lang="pt-PT" baseline="0" dirty="0" smtClean="0"/>
              <a:t> server </a:t>
            </a:r>
            <a:r>
              <a:rPr lang="pt-PT" baseline="0" dirty="0" err="1" smtClean="0"/>
              <a:t>after</a:t>
            </a:r>
            <a:r>
              <a:rPr lang="pt-PT" baseline="0" dirty="0" smtClean="0"/>
              <a:t> </a:t>
            </a:r>
            <a:r>
              <a:rPr lang="pt-PT" baseline="0" dirty="0" err="1" smtClean="0"/>
              <a:t>being</a:t>
            </a:r>
            <a:r>
              <a:rPr lang="pt-PT" baseline="0" dirty="0" smtClean="0"/>
              <a:t> </a:t>
            </a:r>
            <a:r>
              <a:rPr lang="pt-PT" baseline="0" dirty="0" err="1" smtClean="0"/>
              <a:t>uploaded</a:t>
            </a:r>
            <a:r>
              <a:rPr lang="pt-PT" baseline="0" dirty="0" smtClean="0"/>
              <a:t>, </a:t>
            </a:r>
            <a:r>
              <a:rPr lang="pt-PT" baseline="0" dirty="0" err="1" smtClean="0"/>
              <a:t>you</a:t>
            </a:r>
            <a:r>
              <a:rPr lang="pt-PT" baseline="0" dirty="0" smtClean="0"/>
              <a:t> can use </a:t>
            </a:r>
            <a:r>
              <a:rPr lang="pt-PT" baseline="0" dirty="0" err="1" smtClean="0"/>
              <a:t>the</a:t>
            </a:r>
            <a:r>
              <a:rPr lang="pt-PT" baseline="0" dirty="0" smtClean="0"/>
              <a:t> </a:t>
            </a:r>
            <a:r>
              <a:rPr lang="pt-PT" baseline="0" dirty="0" err="1" smtClean="0"/>
              <a:t>gunzip</a:t>
            </a:r>
            <a:r>
              <a:rPr lang="pt-PT" baseline="0" dirty="0" smtClean="0"/>
              <a:t> </a:t>
            </a:r>
            <a:r>
              <a:rPr lang="pt-PT" baseline="0" dirty="0" err="1" smtClean="0"/>
              <a:t>command</a:t>
            </a:r>
            <a:r>
              <a:rPr lang="pt-PT" baseline="0" dirty="0" smtClean="0"/>
              <a:t>.</a:t>
            </a:r>
          </a:p>
          <a:p>
            <a:r>
              <a:rPr lang="pt-PT" baseline="0" dirty="0" err="1" smtClean="0"/>
              <a:t>The</a:t>
            </a:r>
            <a:r>
              <a:rPr lang="pt-PT" baseline="0" dirty="0" smtClean="0"/>
              <a:t> </a:t>
            </a:r>
            <a:r>
              <a:rPr lang="pt-PT" baseline="0" dirty="0" err="1" smtClean="0"/>
              <a:t>xvf</a:t>
            </a:r>
            <a:r>
              <a:rPr lang="pt-PT" baseline="0" dirty="0" smtClean="0"/>
              <a:t> </a:t>
            </a:r>
            <a:r>
              <a:rPr lang="pt-PT" baseline="0" dirty="0" err="1" smtClean="0"/>
              <a:t>parameter</a:t>
            </a:r>
            <a:r>
              <a:rPr lang="pt-PT" baseline="0" dirty="0" smtClean="0"/>
              <a:t> in </a:t>
            </a:r>
            <a:r>
              <a:rPr lang="pt-PT" baseline="0" dirty="0" err="1" smtClean="0"/>
              <a:t>the</a:t>
            </a:r>
            <a:r>
              <a:rPr lang="pt-PT" baseline="0" dirty="0" smtClean="0"/>
              <a:t> </a:t>
            </a:r>
            <a:r>
              <a:rPr lang="pt-PT" baseline="0" dirty="0" err="1" smtClean="0"/>
              <a:t>tar</a:t>
            </a:r>
            <a:r>
              <a:rPr lang="pt-PT" baseline="0" dirty="0" smtClean="0"/>
              <a:t> </a:t>
            </a:r>
            <a:r>
              <a:rPr lang="pt-PT" baseline="0" dirty="0" err="1" smtClean="0"/>
              <a:t>command</a:t>
            </a:r>
            <a:r>
              <a:rPr lang="pt-PT" baseline="0" dirty="0" smtClean="0"/>
              <a:t> </a:t>
            </a:r>
            <a:r>
              <a:rPr lang="pt-PT" baseline="0" dirty="0" err="1" smtClean="0"/>
              <a:t>indicates</a:t>
            </a:r>
            <a:r>
              <a:rPr lang="pt-PT" baseline="0" dirty="0" smtClean="0"/>
              <a:t> </a:t>
            </a:r>
            <a:r>
              <a:rPr lang="pt-PT" baseline="0" dirty="0" err="1" smtClean="0"/>
              <a:t>that</a:t>
            </a:r>
            <a:r>
              <a:rPr lang="pt-PT" baseline="0" dirty="0" smtClean="0"/>
              <a:t> </a:t>
            </a:r>
            <a:r>
              <a:rPr lang="pt-PT" baseline="0" dirty="0" err="1" smtClean="0"/>
              <a:t>you</a:t>
            </a:r>
            <a:r>
              <a:rPr lang="pt-PT" baseline="0" dirty="0" smtClean="0"/>
              <a:t> </a:t>
            </a:r>
            <a:r>
              <a:rPr lang="pt-PT" baseline="0" dirty="0" err="1" smtClean="0"/>
              <a:t>want</a:t>
            </a:r>
            <a:r>
              <a:rPr lang="pt-PT" baseline="0" dirty="0" smtClean="0"/>
              <a:t> to </a:t>
            </a:r>
            <a:r>
              <a:rPr lang="pt-PT" baseline="0" dirty="0" err="1" smtClean="0"/>
              <a:t>expand</a:t>
            </a:r>
            <a:r>
              <a:rPr lang="pt-PT" baseline="0" dirty="0" smtClean="0"/>
              <a:t> </a:t>
            </a:r>
            <a:r>
              <a:rPr lang="pt-PT" baseline="0" dirty="0" err="1" smtClean="0"/>
              <a:t>the</a:t>
            </a:r>
            <a:r>
              <a:rPr lang="pt-PT" baseline="0" dirty="0" smtClean="0"/>
              <a:t> </a:t>
            </a:r>
            <a:r>
              <a:rPr lang="pt-PT" baseline="0" dirty="0" err="1" smtClean="0"/>
              <a:t>indicated</a:t>
            </a:r>
            <a:r>
              <a:rPr lang="pt-PT" baseline="0" dirty="0" smtClean="0"/>
              <a:t> file </a:t>
            </a:r>
            <a:r>
              <a:rPr lang="pt-PT" baseline="0" dirty="0" err="1" smtClean="0"/>
              <a:t>archive</a:t>
            </a:r>
            <a:endParaRPr lang="pt-PT" baseline="0" dirty="0" smtClean="0"/>
          </a:p>
        </p:txBody>
      </p:sp>
      <p:sp>
        <p:nvSpPr>
          <p:cNvPr id="4" name="Slide Number Placeholder 3"/>
          <p:cNvSpPr>
            <a:spLocks noGrp="1"/>
          </p:cNvSpPr>
          <p:nvPr>
            <p:ph type="sldNum" sz="quarter" idx="10"/>
          </p:nvPr>
        </p:nvSpPr>
        <p:spPr/>
        <p:txBody>
          <a:bodyPr/>
          <a:lstStyle/>
          <a:p>
            <a:fld id="{C67E0037-CC44-430E-AABF-2B6B990AE3AB}" type="slidenum">
              <a:rPr lang="pt-PT" smtClean="0"/>
              <a:t>13</a:t>
            </a:fld>
            <a:endParaRPr lang="pt-PT"/>
          </a:p>
        </p:txBody>
      </p:sp>
    </p:spTree>
    <p:extLst>
      <p:ext uri="{BB962C8B-B14F-4D97-AF65-F5344CB8AC3E}">
        <p14:creationId xmlns:p14="http://schemas.microsoft.com/office/powerpoint/2010/main" val="3021348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To </a:t>
            </a:r>
            <a:r>
              <a:rPr lang="pt-PT" dirty="0" err="1" smtClean="0"/>
              <a:t>transfer</a:t>
            </a:r>
            <a:r>
              <a:rPr lang="pt-PT" dirty="0" smtClean="0"/>
              <a:t> files </a:t>
            </a:r>
            <a:r>
              <a:rPr lang="pt-PT" dirty="0" err="1" smtClean="0"/>
              <a:t>over</a:t>
            </a:r>
            <a:r>
              <a:rPr lang="pt-PT" baseline="0" dirty="0" smtClean="0"/>
              <a:t> na </a:t>
            </a:r>
            <a:r>
              <a:rPr lang="pt-PT" baseline="0" dirty="0" err="1" smtClean="0"/>
              <a:t>ssh</a:t>
            </a:r>
            <a:r>
              <a:rPr lang="pt-PT" baseline="0" dirty="0" smtClean="0"/>
              <a:t> </a:t>
            </a:r>
            <a:r>
              <a:rPr lang="pt-PT" baseline="0" dirty="0" err="1" smtClean="0"/>
              <a:t>connection</a:t>
            </a:r>
            <a:r>
              <a:rPr lang="pt-PT" baseline="0" dirty="0" smtClean="0"/>
              <a:t> </a:t>
            </a:r>
            <a:r>
              <a:rPr lang="pt-PT" baseline="0" dirty="0" err="1" smtClean="0"/>
              <a:t>you</a:t>
            </a:r>
            <a:r>
              <a:rPr lang="pt-PT" baseline="0" dirty="0" smtClean="0"/>
              <a:t> can use </a:t>
            </a:r>
            <a:r>
              <a:rPr lang="pt-PT" baseline="0" dirty="0" err="1" smtClean="0"/>
              <a:t>the</a:t>
            </a:r>
            <a:r>
              <a:rPr lang="pt-PT" baseline="0" dirty="0" smtClean="0"/>
              <a:t> </a:t>
            </a:r>
            <a:r>
              <a:rPr lang="pt-PT" baseline="0" dirty="0" err="1" smtClean="0"/>
              <a:t>sftp</a:t>
            </a:r>
            <a:r>
              <a:rPr lang="pt-PT" baseline="0" dirty="0" smtClean="0"/>
              <a:t> for </a:t>
            </a:r>
            <a:r>
              <a:rPr lang="pt-PT" baseline="0" dirty="0" err="1" smtClean="0"/>
              <a:t>secured</a:t>
            </a:r>
            <a:r>
              <a:rPr lang="pt-PT" baseline="0" dirty="0" smtClean="0"/>
              <a:t> safe </a:t>
            </a:r>
            <a:r>
              <a:rPr lang="pt-PT" baseline="0" dirty="0" err="1" smtClean="0"/>
              <a:t>transfer</a:t>
            </a:r>
            <a:r>
              <a:rPr lang="pt-PT" baseline="0" dirty="0" smtClean="0"/>
              <a:t> </a:t>
            </a:r>
            <a:r>
              <a:rPr lang="pt-PT" baseline="0" dirty="0" err="1" smtClean="0"/>
              <a:t>program</a:t>
            </a:r>
            <a:r>
              <a:rPr lang="pt-PT" baseline="0" dirty="0" smtClean="0"/>
              <a:t> </a:t>
            </a:r>
            <a:r>
              <a:rPr lang="pt-PT" baseline="0" dirty="0" err="1" smtClean="0"/>
              <a:t>command</a:t>
            </a:r>
            <a:r>
              <a:rPr lang="pt-PT" baseline="0" dirty="0" smtClean="0"/>
              <a:t>.</a:t>
            </a:r>
          </a:p>
          <a:p>
            <a:r>
              <a:rPr lang="pt-PT" baseline="0" dirty="0" err="1" smtClean="0"/>
              <a:t>Once</a:t>
            </a:r>
            <a:r>
              <a:rPr lang="pt-PT" baseline="0" dirty="0" smtClean="0"/>
              <a:t> a </a:t>
            </a:r>
            <a:r>
              <a:rPr lang="pt-PT" baseline="0" dirty="0" err="1" smtClean="0"/>
              <a:t>sftp</a:t>
            </a:r>
            <a:r>
              <a:rPr lang="pt-PT" baseline="0" dirty="0" smtClean="0"/>
              <a:t> </a:t>
            </a:r>
            <a:r>
              <a:rPr lang="pt-PT" baseline="0" dirty="0" err="1" smtClean="0"/>
              <a:t>connection</a:t>
            </a:r>
            <a:r>
              <a:rPr lang="pt-PT" baseline="0" dirty="0" smtClean="0"/>
              <a:t> </a:t>
            </a:r>
            <a:r>
              <a:rPr lang="pt-PT" baseline="0" dirty="0" err="1" smtClean="0"/>
              <a:t>is</a:t>
            </a:r>
            <a:r>
              <a:rPr lang="pt-PT" baseline="0" dirty="0" smtClean="0"/>
              <a:t> </a:t>
            </a:r>
            <a:r>
              <a:rPr lang="pt-PT" baseline="0" dirty="0" err="1" smtClean="0"/>
              <a:t>made</a:t>
            </a:r>
            <a:r>
              <a:rPr lang="pt-PT" baseline="0" dirty="0" smtClean="0"/>
              <a:t>, </a:t>
            </a:r>
            <a:r>
              <a:rPr lang="pt-PT" baseline="0" dirty="0" err="1" smtClean="0"/>
              <a:t>the</a:t>
            </a:r>
            <a:r>
              <a:rPr lang="pt-PT" baseline="0" dirty="0" smtClean="0"/>
              <a:t> link </a:t>
            </a:r>
            <a:r>
              <a:rPr lang="pt-PT" baseline="0" dirty="0" err="1" smtClean="0"/>
              <a:t>the</a:t>
            </a:r>
            <a:r>
              <a:rPr lang="pt-PT" baseline="0" dirty="0" smtClean="0"/>
              <a:t> </a:t>
            </a:r>
            <a:r>
              <a:rPr lang="pt-PT" baseline="0" dirty="0" err="1" smtClean="0"/>
              <a:t>two</a:t>
            </a:r>
            <a:r>
              <a:rPr lang="pt-PT" baseline="0" dirty="0" smtClean="0"/>
              <a:t> </a:t>
            </a:r>
            <a:r>
              <a:rPr lang="pt-PT" baseline="0" dirty="0" err="1" smtClean="0"/>
              <a:t>systems</a:t>
            </a:r>
            <a:r>
              <a:rPr lang="pt-PT" baseline="0" dirty="0" smtClean="0"/>
              <a:t> </a:t>
            </a:r>
            <a:r>
              <a:rPr lang="pt-PT" baseline="0" dirty="0" err="1" smtClean="0"/>
              <a:t>is</a:t>
            </a:r>
            <a:r>
              <a:rPr lang="pt-PT" baseline="0" dirty="0" smtClean="0"/>
              <a:t> </a:t>
            </a:r>
            <a:r>
              <a:rPr lang="pt-PT" baseline="0" dirty="0" err="1" smtClean="0"/>
              <a:t>maintained</a:t>
            </a:r>
            <a:r>
              <a:rPr lang="pt-PT" baseline="0" dirty="0" smtClean="0"/>
              <a:t>, </a:t>
            </a:r>
            <a:r>
              <a:rPr lang="pt-PT" baseline="0" dirty="0" err="1" smtClean="0"/>
              <a:t>allowing</a:t>
            </a:r>
            <a:r>
              <a:rPr lang="pt-PT" baseline="0" dirty="0" smtClean="0"/>
              <a:t> </a:t>
            </a:r>
            <a:r>
              <a:rPr lang="pt-PT" baseline="0" dirty="0" err="1" smtClean="0"/>
              <a:t>the</a:t>
            </a:r>
            <a:r>
              <a:rPr lang="pt-PT" baseline="0" dirty="0" smtClean="0"/>
              <a:t> </a:t>
            </a:r>
            <a:r>
              <a:rPr lang="pt-PT" baseline="0" dirty="0" err="1" smtClean="0"/>
              <a:t>transfer</a:t>
            </a:r>
            <a:r>
              <a:rPr lang="pt-PT" baseline="0" dirty="0" smtClean="0"/>
              <a:t> </a:t>
            </a:r>
            <a:r>
              <a:rPr lang="pt-PT" baseline="0" dirty="0" err="1" smtClean="0"/>
              <a:t>of</a:t>
            </a:r>
            <a:r>
              <a:rPr lang="pt-PT" baseline="0" dirty="0" smtClean="0"/>
              <a:t> </a:t>
            </a:r>
            <a:r>
              <a:rPr lang="pt-PT" baseline="0" dirty="0" err="1" smtClean="0"/>
              <a:t>information</a:t>
            </a:r>
            <a:r>
              <a:rPr lang="pt-PT" baseline="0" dirty="0" smtClean="0"/>
              <a:t> </a:t>
            </a:r>
            <a:r>
              <a:rPr lang="pt-PT" baseline="0" dirty="0" err="1" smtClean="0"/>
              <a:t>between</a:t>
            </a:r>
            <a:r>
              <a:rPr lang="pt-PT" baseline="0" dirty="0" smtClean="0"/>
              <a:t> </a:t>
            </a:r>
            <a:r>
              <a:rPr lang="pt-PT" baseline="0" dirty="0" err="1" smtClean="0"/>
              <a:t>the</a:t>
            </a:r>
            <a:r>
              <a:rPr lang="pt-PT" baseline="0" dirty="0" smtClean="0"/>
              <a:t> </a:t>
            </a:r>
            <a:r>
              <a:rPr lang="pt-PT" baseline="0" dirty="0" err="1" smtClean="0"/>
              <a:t>two</a:t>
            </a:r>
            <a:r>
              <a:rPr lang="pt-PT"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pt-PT" baseline="0" dirty="0" smtClean="0"/>
              <a:t>To do </a:t>
            </a:r>
            <a:r>
              <a:rPr lang="pt-PT" baseline="0" dirty="0" err="1" smtClean="0"/>
              <a:t>this</a:t>
            </a:r>
            <a:r>
              <a:rPr lang="pt-PT" baseline="0" dirty="0" smtClean="0"/>
              <a:t>, </a:t>
            </a:r>
            <a:r>
              <a:rPr lang="pt-PT" baseline="0" dirty="0" err="1" smtClean="0"/>
              <a:t>you</a:t>
            </a:r>
            <a:r>
              <a:rPr lang="pt-PT" baseline="0" dirty="0" smtClean="0"/>
              <a:t> must </a:t>
            </a:r>
            <a:r>
              <a:rPr lang="pt-PT" baseline="0" dirty="0" err="1" smtClean="0"/>
              <a:t>first</a:t>
            </a:r>
            <a:r>
              <a:rPr lang="pt-PT" baseline="0" dirty="0" smtClean="0"/>
              <a:t> move </a:t>
            </a:r>
            <a:r>
              <a:rPr lang="pt-PT" baseline="0" dirty="0" err="1" smtClean="0"/>
              <a:t>the</a:t>
            </a:r>
            <a:r>
              <a:rPr lang="pt-PT" baseline="0" dirty="0" smtClean="0"/>
              <a:t> </a:t>
            </a:r>
            <a:r>
              <a:rPr lang="pt-PT" baseline="0" dirty="0" err="1" smtClean="0"/>
              <a:t>directory</a:t>
            </a:r>
            <a:r>
              <a:rPr lang="pt-PT" baseline="0" dirty="0" smtClean="0"/>
              <a:t> in </a:t>
            </a:r>
            <a:r>
              <a:rPr lang="pt-PT" baseline="0" dirty="0" err="1" smtClean="0"/>
              <a:t>your</a:t>
            </a:r>
            <a:r>
              <a:rPr lang="pt-PT" baseline="0" dirty="0" smtClean="0"/>
              <a:t> local </a:t>
            </a:r>
            <a:r>
              <a:rPr lang="pt-PT" baseline="0" dirty="0" err="1" smtClean="0"/>
              <a:t>machine</a:t>
            </a:r>
            <a:r>
              <a:rPr lang="pt-PT" baseline="0" dirty="0" smtClean="0"/>
              <a:t> </a:t>
            </a:r>
            <a:r>
              <a:rPr lang="pt-PT" baseline="0" dirty="0" err="1" smtClean="0"/>
              <a:t>where</a:t>
            </a:r>
            <a:r>
              <a:rPr lang="pt-PT" baseline="0" dirty="0" smtClean="0"/>
              <a:t> </a:t>
            </a:r>
            <a:r>
              <a:rPr lang="pt-PT" baseline="0" dirty="0" err="1" smtClean="0"/>
              <a:t>you</a:t>
            </a:r>
            <a:r>
              <a:rPr lang="pt-PT" baseline="0" dirty="0" smtClean="0"/>
              <a:t> </a:t>
            </a:r>
            <a:r>
              <a:rPr lang="pt-PT" baseline="0" dirty="0" err="1" smtClean="0"/>
              <a:t>want</a:t>
            </a:r>
            <a:r>
              <a:rPr lang="pt-PT" baseline="0" dirty="0" smtClean="0"/>
              <a:t> to </a:t>
            </a:r>
            <a:r>
              <a:rPr lang="pt-PT" baseline="0" dirty="0" err="1" smtClean="0"/>
              <a:t>send</a:t>
            </a:r>
            <a:r>
              <a:rPr lang="pt-PT" baseline="0" dirty="0" smtClean="0"/>
              <a:t> </a:t>
            </a:r>
            <a:r>
              <a:rPr lang="pt-PT" baseline="0" dirty="0" err="1" smtClean="0"/>
              <a:t>or</a:t>
            </a:r>
            <a:r>
              <a:rPr lang="pt-PT" baseline="0" dirty="0" smtClean="0"/>
              <a:t> </a:t>
            </a:r>
            <a:r>
              <a:rPr lang="pt-PT" baseline="0" dirty="0" err="1" smtClean="0"/>
              <a:t>recieve</a:t>
            </a:r>
            <a:r>
              <a:rPr lang="pt-PT" baseline="0" dirty="0" smtClean="0"/>
              <a:t> files.</a:t>
            </a:r>
          </a:p>
          <a:p>
            <a:r>
              <a:rPr lang="pt-PT" dirty="0" err="1" smtClean="0"/>
              <a:t>Then</a:t>
            </a:r>
            <a:r>
              <a:rPr lang="pt-PT" dirty="0" smtClean="0"/>
              <a:t> </a:t>
            </a:r>
            <a:r>
              <a:rPr lang="pt-PT" dirty="0" err="1" smtClean="0"/>
              <a:t>you</a:t>
            </a:r>
            <a:r>
              <a:rPr lang="pt-PT" baseline="0" dirty="0" smtClean="0"/>
              <a:t> can </a:t>
            </a:r>
            <a:r>
              <a:rPr lang="pt-PT" baseline="0" dirty="0" err="1" smtClean="0"/>
              <a:t>connect</a:t>
            </a:r>
            <a:r>
              <a:rPr lang="pt-PT" baseline="0" dirty="0" smtClean="0"/>
              <a:t> to </a:t>
            </a:r>
            <a:r>
              <a:rPr lang="pt-PT" baseline="0" dirty="0" err="1" smtClean="0"/>
              <a:t>your</a:t>
            </a:r>
            <a:r>
              <a:rPr lang="pt-PT" baseline="0" dirty="0" smtClean="0"/>
              <a:t> server </a:t>
            </a:r>
            <a:r>
              <a:rPr lang="pt-PT" baseline="0" dirty="0" err="1" smtClean="0"/>
              <a:t>using</a:t>
            </a:r>
            <a:r>
              <a:rPr lang="pt-PT" baseline="0" dirty="0" smtClean="0"/>
              <a:t> </a:t>
            </a:r>
            <a:r>
              <a:rPr lang="pt-PT" baseline="0" dirty="0" err="1" smtClean="0"/>
              <a:t>its</a:t>
            </a:r>
            <a:r>
              <a:rPr lang="pt-PT" baseline="0" dirty="0" smtClean="0"/>
              <a:t> </a:t>
            </a:r>
            <a:r>
              <a:rPr lang="pt-PT" baseline="0" dirty="0" err="1" smtClean="0"/>
              <a:t>address</a:t>
            </a:r>
            <a:r>
              <a:rPr lang="pt-PT" baseline="0" dirty="0" smtClean="0"/>
              <a:t> </a:t>
            </a:r>
            <a:r>
              <a:rPr lang="pt-PT" baseline="0" dirty="0" err="1" smtClean="0"/>
              <a:t>and</a:t>
            </a:r>
            <a:r>
              <a:rPr lang="pt-PT" baseline="0" dirty="0" smtClean="0"/>
              <a:t> </a:t>
            </a:r>
            <a:r>
              <a:rPr lang="pt-PT" baseline="0" dirty="0" err="1" smtClean="0"/>
              <a:t>your</a:t>
            </a:r>
            <a:r>
              <a:rPr lang="pt-PT" baseline="0" dirty="0" smtClean="0"/>
              <a:t> login </a:t>
            </a:r>
            <a:r>
              <a:rPr lang="pt-PT" baseline="0" dirty="0" err="1" smtClean="0"/>
              <a:t>information</a:t>
            </a:r>
            <a:r>
              <a:rPr lang="pt-PT" baseline="0" dirty="0" smtClean="0"/>
              <a:t>, </a:t>
            </a:r>
            <a:r>
              <a:rPr lang="pt-PT" baseline="0" dirty="0" err="1" smtClean="0"/>
              <a:t>and</a:t>
            </a:r>
            <a:r>
              <a:rPr lang="pt-PT" baseline="0" dirty="0" smtClean="0"/>
              <a:t> </a:t>
            </a:r>
            <a:r>
              <a:rPr lang="pt-PT" baseline="0" dirty="0" err="1" smtClean="0"/>
              <a:t>then</a:t>
            </a:r>
            <a:r>
              <a:rPr lang="pt-PT" baseline="0" dirty="0" smtClean="0"/>
              <a:t> </a:t>
            </a:r>
            <a:r>
              <a:rPr lang="pt-PT" baseline="0" dirty="0" err="1" smtClean="0"/>
              <a:t>typing</a:t>
            </a:r>
            <a:r>
              <a:rPr lang="pt-PT" baseline="0" dirty="0" smtClean="0"/>
              <a:t> </a:t>
            </a:r>
            <a:r>
              <a:rPr lang="pt-PT" baseline="0" dirty="0" err="1" smtClean="0"/>
              <a:t>your</a:t>
            </a:r>
            <a:r>
              <a:rPr lang="pt-PT" baseline="0" dirty="0" smtClean="0"/>
              <a:t> password.</a:t>
            </a:r>
          </a:p>
          <a:p>
            <a:r>
              <a:rPr lang="pt-PT" baseline="0" dirty="0" err="1" smtClean="0"/>
              <a:t>If</a:t>
            </a:r>
            <a:r>
              <a:rPr lang="pt-PT" baseline="0" dirty="0" smtClean="0"/>
              <a:t> </a:t>
            </a:r>
            <a:r>
              <a:rPr lang="pt-PT" baseline="0" dirty="0" err="1" smtClean="0"/>
              <a:t>you</a:t>
            </a:r>
            <a:r>
              <a:rPr lang="pt-PT" baseline="0" dirty="0" smtClean="0"/>
              <a:t> </a:t>
            </a:r>
            <a:r>
              <a:rPr lang="pt-PT" baseline="0" dirty="0" err="1" smtClean="0"/>
              <a:t>have</a:t>
            </a:r>
            <a:r>
              <a:rPr lang="pt-PT" baseline="0" dirty="0" smtClean="0"/>
              <a:t> </a:t>
            </a:r>
            <a:r>
              <a:rPr lang="pt-PT" baseline="0" dirty="0" err="1" smtClean="0"/>
              <a:t>authorization</a:t>
            </a:r>
            <a:r>
              <a:rPr lang="pt-PT" baseline="0" dirty="0" smtClean="0"/>
              <a:t> to use </a:t>
            </a:r>
            <a:r>
              <a:rPr lang="pt-PT" baseline="0" dirty="0" err="1" smtClean="0"/>
              <a:t>the</a:t>
            </a:r>
            <a:r>
              <a:rPr lang="pt-PT" baseline="0" dirty="0" smtClean="0"/>
              <a:t> </a:t>
            </a:r>
            <a:r>
              <a:rPr lang="pt-PT" baseline="0" dirty="0" err="1" smtClean="0"/>
              <a:t>remote</a:t>
            </a:r>
            <a:r>
              <a:rPr lang="pt-PT" baseline="0" dirty="0" smtClean="0"/>
              <a:t> </a:t>
            </a:r>
            <a:r>
              <a:rPr lang="pt-PT" baseline="0" dirty="0" err="1" smtClean="0"/>
              <a:t>system</a:t>
            </a:r>
            <a:r>
              <a:rPr lang="pt-PT" baseline="0" dirty="0" smtClean="0"/>
              <a:t>, </a:t>
            </a:r>
            <a:r>
              <a:rPr lang="pt-PT" baseline="0" dirty="0" err="1" smtClean="0"/>
              <a:t>then</a:t>
            </a:r>
            <a:r>
              <a:rPr lang="pt-PT" baseline="0" dirty="0" smtClean="0"/>
              <a:t> </a:t>
            </a:r>
            <a:r>
              <a:rPr lang="pt-PT" baseline="0" dirty="0" err="1" smtClean="0"/>
              <a:t>you</a:t>
            </a:r>
            <a:r>
              <a:rPr lang="pt-PT" baseline="0" dirty="0" smtClean="0"/>
              <a:t> are </a:t>
            </a:r>
            <a:r>
              <a:rPr lang="pt-PT" baseline="0" dirty="0" err="1" smtClean="0"/>
              <a:t>granted</a:t>
            </a:r>
            <a:r>
              <a:rPr lang="pt-PT" baseline="0" dirty="0" smtClean="0"/>
              <a:t> </a:t>
            </a:r>
            <a:r>
              <a:rPr lang="pt-PT" baseline="0" dirty="0" err="1" smtClean="0"/>
              <a:t>the</a:t>
            </a:r>
            <a:r>
              <a:rPr lang="pt-PT" baseline="0" dirty="0" smtClean="0"/>
              <a:t> </a:t>
            </a:r>
            <a:r>
              <a:rPr lang="pt-PT" baseline="0" dirty="0" err="1" smtClean="0"/>
              <a:t>access</a:t>
            </a:r>
            <a:r>
              <a:rPr lang="pt-PT" baseline="0" dirty="0" smtClean="0"/>
              <a:t> to </a:t>
            </a:r>
            <a:r>
              <a:rPr lang="pt-PT" baseline="0" dirty="0" err="1" smtClean="0"/>
              <a:t>the</a:t>
            </a:r>
            <a:r>
              <a:rPr lang="pt-PT" baseline="0" dirty="0" smtClean="0"/>
              <a:t> server.</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14</a:t>
            </a:fld>
            <a:endParaRPr lang="pt-PT"/>
          </a:p>
        </p:txBody>
      </p:sp>
    </p:spTree>
    <p:extLst>
      <p:ext uri="{BB962C8B-B14F-4D97-AF65-F5344CB8AC3E}">
        <p14:creationId xmlns:p14="http://schemas.microsoft.com/office/powerpoint/2010/main" val="426985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Some</a:t>
            </a:r>
            <a:r>
              <a:rPr lang="pt-PT" baseline="0" dirty="0" smtClean="0"/>
              <a:t> </a:t>
            </a:r>
            <a:r>
              <a:rPr lang="pt-PT" baseline="0" dirty="0" err="1" smtClean="0"/>
              <a:t>of</a:t>
            </a:r>
            <a:r>
              <a:rPr lang="pt-PT" baseline="0" dirty="0" smtClean="0"/>
              <a:t> </a:t>
            </a:r>
            <a:r>
              <a:rPr lang="pt-PT" baseline="0" dirty="0" err="1" smtClean="0"/>
              <a:t>the</a:t>
            </a:r>
            <a:r>
              <a:rPr lang="pt-PT" baseline="0" dirty="0" smtClean="0"/>
              <a:t> </a:t>
            </a:r>
            <a:r>
              <a:rPr lang="pt-PT" baseline="0" dirty="0" err="1" smtClean="0"/>
              <a:t>commands</a:t>
            </a:r>
            <a:r>
              <a:rPr lang="pt-PT" baseline="0" dirty="0" smtClean="0"/>
              <a:t> </a:t>
            </a:r>
            <a:r>
              <a:rPr lang="pt-PT" baseline="0" dirty="0" err="1" smtClean="0"/>
              <a:t>that</a:t>
            </a:r>
            <a:r>
              <a:rPr lang="pt-PT" baseline="0" dirty="0" smtClean="0"/>
              <a:t> can </a:t>
            </a:r>
            <a:r>
              <a:rPr lang="pt-PT" baseline="0" dirty="0" err="1" smtClean="0"/>
              <a:t>be</a:t>
            </a:r>
            <a:r>
              <a:rPr lang="pt-PT" baseline="0" dirty="0" smtClean="0"/>
              <a:t> </a:t>
            </a:r>
            <a:r>
              <a:rPr lang="pt-PT" baseline="0" dirty="0" err="1" smtClean="0"/>
              <a:t>used</a:t>
            </a:r>
            <a:r>
              <a:rPr lang="pt-PT" baseline="0" dirty="0" smtClean="0"/>
              <a:t> in a </a:t>
            </a:r>
            <a:r>
              <a:rPr lang="pt-PT" baseline="0" dirty="0" err="1" smtClean="0"/>
              <a:t>sftp</a:t>
            </a:r>
            <a:r>
              <a:rPr lang="pt-PT" baseline="0" dirty="0" smtClean="0"/>
              <a:t> </a:t>
            </a:r>
            <a:r>
              <a:rPr lang="pt-PT" baseline="0" dirty="0" err="1" smtClean="0"/>
              <a:t>connection</a:t>
            </a:r>
            <a:r>
              <a:rPr lang="pt-PT" baseline="0" dirty="0" smtClean="0"/>
              <a:t> are </a:t>
            </a:r>
            <a:r>
              <a:rPr lang="pt-PT" baseline="0" dirty="0" err="1" smtClean="0"/>
              <a:t>listed</a:t>
            </a:r>
            <a:r>
              <a:rPr lang="pt-PT" baseline="0" dirty="0" smtClean="0"/>
              <a:t> </a:t>
            </a:r>
            <a:r>
              <a:rPr lang="pt-PT" baseline="0" dirty="0" err="1" smtClean="0"/>
              <a:t>here</a:t>
            </a:r>
            <a:r>
              <a:rPr lang="pt-PT" baseline="0" dirty="0" smtClean="0"/>
              <a:t>. </a:t>
            </a:r>
            <a:r>
              <a:rPr lang="pt-PT" baseline="0" dirty="0" err="1" smtClean="0"/>
              <a:t>Two</a:t>
            </a:r>
            <a:r>
              <a:rPr lang="pt-PT" baseline="0" dirty="0" smtClean="0"/>
              <a:t> </a:t>
            </a:r>
            <a:r>
              <a:rPr lang="pt-PT" baseline="0" dirty="0" err="1" smtClean="0"/>
              <a:t>of</a:t>
            </a:r>
            <a:r>
              <a:rPr lang="pt-PT" baseline="0" dirty="0" smtClean="0"/>
              <a:t> </a:t>
            </a:r>
            <a:r>
              <a:rPr lang="pt-PT" baseline="0" dirty="0" err="1" smtClean="0"/>
              <a:t>the</a:t>
            </a:r>
            <a:r>
              <a:rPr lang="pt-PT" baseline="0" dirty="0" smtClean="0"/>
              <a:t> </a:t>
            </a:r>
            <a:r>
              <a:rPr lang="pt-PT" baseline="0" dirty="0" err="1" smtClean="0"/>
              <a:t>most</a:t>
            </a:r>
            <a:r>
              <a:rPr lang="pt-PT" baseline="0" dirty="0" smtClean="0"/>
              <a:t> </a:t>
            </a:r>
            <a:r>
              <a:rPr lang="pt-PT" baseline="0" dirty="0" err="1" smtClean="0"/>
              <a:t>important</a:t>
            </a:r>
            <a:r>
              <a:rPr lang="pt-PT" baseline="0" dirty="0" smtClean="0"/>
              <a:t> are </a:t>
            </a:r>
            <a:r>
              <a:rPr lang="pt-PT" baseline="0" dirty="0" err="1" smtClean="0"/>
              <a:t>the</a:t>
            </a:r>
            <a:r>
              <a:rPr lang="pt-PT" baseline="0" dirty="0" smtClean="0"/>
              <a:t> </a:t>
            </a:r>
            <a:r>
              <a:rPr lang="pt-PT" baseline="0" dirty="0" err="1" smtClean="0"/>
              <a:t>get</a:t>
            </a:r>
            <a:r>
              <a:rPr lang="pt-PT" baseline="0" dirty="0" smtClean="0"/>
              <a:t> </a:t>
            </a:r>
            <a:r>
              <a:rPr lang="pt-PT" baseline="0" dirty="0" err="1" smtClean="0"/>
              <a:t>and</a:t>
            </a:r>
            <a:r>
              <a:rPr lang="pt-PT" baseline="0" dirty="0" smtClean="0"/>
              <a:t> </a:t>
            </a:r>
            <a:r>
              <a:rPr lang="pt-PT" baseline="0" dirty="0" err="1" smtClean="0"/>
              <a:t>put</a:t>
            </a:r>
            <a:r>
              <a:rPr lang="pt-PT" baseline="0" dirty="0" smtClean="0"/>
              <a:t> </a:t>
            </a:r>
            <a:r>
              <a:rPr lang="pt-PT" baseline="0" dirty="0" err="1" smtClean="0"/>
              <a:t>commands</a:t>
            </a:r>
            <a:r>
              <a:rPr lang="pt-PT" baseline="0" dirty="0" smtClean="0"/>
              <a:t> </a:t>
            </a:r>
            <a:r>
              <a:rPr lang="pt-PT" baseline="0" dirty="0" err="1" smtClean="0"/>
              <a:t>that</a:t>
            </a:r>
            <a:r>
              <a:rPr lang="pt-PT" baseline="0" dirty="0" smtClean="0"/>
              <a:t> </a:t>
            </a:r>
            <a:r>
              <a:rPr lang="pt-PT" baseline="0" dirty="0" err="1" smtClean="0"/>
              <a:t>enable</a:t>
            </a:r>
            <a:r>
              <a:rPr lang="pt-PT" baseline="0" dirty="0" smtClean="0"/>
              <a:t> </a:t>
            </a:r>
            <a:r>
              <a:rPr lang="pt-PT" baseline="0" dirty="0" err="1" smtClean="0"/>
              <a:t>you</a:t>
            </a:r>
            <a:r>
              <a:rPr lang="pt-PT" baseline="0" dirty="0" smtClean="0"/>
              <a:t> to </a:t>
            </a:r>
            <a:r>
              <a:rPr lang="pt-PT" baseline="0" dirty="0" err="1" smtClean="0"/>
              <a:t>transfer</a:t>
            </a:r>
            <a:r>
              <a:rPr lang="pt-PT" baseline="0" dirty="0" smtClean="0"/>
              <a:t> files </a:t>
            </a:r>
            <a:r>
              <a:rPr lang="pt-PT" baseline="0" dirty="0" err="1" smtClean="0"/>
              <a:t>between</a:t>
            </a:r>
            <a:r>
              <a:rPr lang="pt-PT" baseline="0" dirty="0" smtClean="0"/>
              <a:t> </a:t>
            </a:r>
            <a:r>
              <a:rPr lang="pt-PT" baseline="0" dirty="0" err="1" smtClean="0"/>
              <a:t>the</a:t>
            </a:r>
            <a:r>
              <a:rPr lang="pt-PT" baseline="0" dirty="0" smtClean="0"/>
              <a:t> </a:t>
            </a:r>
            <a:r>
              <a:rPr lang="pt-PT" baseline="0" dirty="0" err="1" smtClean="0"/>
              <a:t>systems</a:t>
            </a:r>
            <a:r>
              <a:rPr lang="pt-PT" baseline="0" dirty="0" smtClean="0"/>
              <a:t>.</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15</a:t>
            </a:fld>
            <a:endParaRPr lang="pt-PT"/>
          </a:p>
        </p:txBody>
      </p:sp>
    </p:spTree>
    <p:extLst>
      <p:ext uri="{BB962C8B-B14F-4D97-AF65-F5344CB8AC3E}">
        <p14:creationId xmlns:p14="http://schemas.microsoft.com/office/powerpoint/2010/main" val="159323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Another</a:t>
            </a:r>
            <a:r>
              <a:rPr lang="pt-PT" baseline="0" dirty="0" smtClean="0"/>
              <a:t> </a:t>
            </a:r>
            <a:r>
              <a:rPr lang="pt-PT" baseline="0" dirty="0" err="1" smtClean="0"/>
              <a:t>way</a:t>
            </a:r>
            <a:r>
              <a:rPr lang="pt-PT" baseline="0" dirty="0" smtClean="0"/>
              <a:t> to use </a:t>
            </a:r>
            <a:r>
              <a:rPr lang="pt-PT" baseline="0" dirty="0" err="1" smtClean="0"/>
              <a:t>the</a:t>
            </a:r>
            <a:r>
              <a:rPr lang="pt-PT" baseline="0" dirty="0" smtClean="0"/>
              <a:t> </a:t>
            </a:r>
            <a:r>
              <a:rPr lang="pt-PT" baseline="0" dirty="0" err="1" smtClean="0"/>
              <a:t>command</a:t>
            </a:r>
            <a:r>
              <a:rPr lang="pt-PT" baseline="0" dirty="0" smtClean="0"/>
              <a:t> </a:t>
            </a:r>
            <a:r>
              <a:rPr lang="pt-PT" baseline="0" dirty="0" err="1" smtClean="0"/>
              <a:t>line</a:t>
            </a:r>
            <a:r>
              <a:rPr lang="pt-PT" baseline="0" dirty="0" smtClean="0"/>
              <a:t> </a:t>
            </a:r>
            <a:r>
              <a:rPr lang="pt-PT" baseline="0" dirty="0" err="1" smtClean="0"/>
              <a:t>without</a:t>
            </a:r>
            <a:r>
              <a:rPr lang="pt-PT" baseline="0" dirty="0" smtClean="0"/>
              <a:t> </a:t>
            </a:r>
            <a:r>
              <a:rPr lang="pt-PT" baseline="0" dirty="0" err="1" smtClean="0"/>
              <a:t>simultaneously</a:t>
            </a:r>
            <a:r>
              <a:rPr lang="pt-PT" baseline="0" dirty="0" smtClean="0"/>
              <a:t> </a:t>
            </a:r>
            <a:r>
              <a:rPr lang="pt-PT" baseline="0" dirty="0" err="1" smtClean="0"/>
              <a:t>navigate</a:t>
            </a:r>
            <a:r>
              <a:rPr lang="pt-PT" baseline="0" dirty="0" smtClean="0"/>
              <a:t> </a:t>
            </a:r>
            <a:r>
              <a:rPr lang="pt-PT" baseline="0" dirty="0" err="1" smtClean="0"/>
              <a:t>through</a:t>
            </a:r>
            <a:r>
              <a:rPr lang="pt-PT" baseline="0" dirty="0" smtClean="0"/>
              <a:t> </a:t>
            </a:r>
            <a:r>
              <a:rPr lang="pt-PT" baseline="0" dirty="0" err="1" smtClean="0"/>
              <a:t>remote</a:t>
            </a:r>
            <a:r>
              <a:rPr lang="pt-PT" baseline="0" dirty="0" smtClean="0"/>
              <a:t> </a:t>
            </a:r>
            <a:r>
              <a:rPr lang="pt-PT" baseline="0" dirty="0" err="1" smtClean="0"/>
              <a:t>and</a:t>
            </a:r>
            <a:r>
              <a:rPr lang="pt-PT" baseline="0" dirty="0" smtClean="0"/>
              <a:t> local file </a:t>
            </a:r>
            <a:r>
              <a:rPr lang="pt-PT" baseline="0" dirty="0" err="1" smtClean="0"/>
              <a:t>systems</a:t>
            </a:r>
            <a:r>
              <a:rPr lang="pt-PT" baseline="0" dirty="0" smtClean="0"/>
              <a:t> </a:t>
            </a:r>
            <a:r>
              <a:rPr lang="pt-PT" baseline="0" dirty="0" err="1" smtClean="0"/>
              <a:t>is</a:t>
            </a:r>
            <a:r>
              <a:rPr lang="pt-PT" baseline="0" dirty="0" smtClean="0"/>
              <a:t> </a:t>
            </a:r>
            <a:r>
              <a:rPr lang="pt-PT" baseline="0" dirty="0" err="1" smtClean="0"/>
              <a:t>by</a:t>
            </a:r>
            <a:r>
              <a:rPr lang="pt-PT" baseline="0" dirty="0" smtClean="0"/>
              <a:t> </a:t>
            </a:r>
            <a:r>
              <a:rPr lang="pt-PT" baseline="0" dirty="0" err="1" smtClean="0"/>
              <a:t>using</a:t>
            </a:r>
            <a:r>
              <a:rPr lang="pt-PT" baseline="0" dirty="0" smtClean="0"/>
              <a:t> </a:t>
            </a:r>
            <a:r>
              <a:rPr lang="pt-PT" baseline="0" dirty="0" err="1" smtClean="0"/>
              <a:t>the</a:t>
            </a:r>
            <a:r>
              <a:rPr lang="pt-PT" baseline="0" dirty="0" smtClean="0"/>
              <a:t> </a:t>
            </a:r>
            <a:r>
              <a:rPr lang="pt-PT" baseline="0" dirty="0" err="1" smtClean="0"/>
              <a:t>scp</a:t>
            </a:r>
            <a:r>
              <a:rPr lang="pt-PT" baseline="0" dirty="0" smtClean="0"/>
              <a:t> </a:t>
            </a:r>
            <a:r>
              <a:rPr lang="pt-PT" baseline="0" dirty="0" err="1" smtClean="0"/>
              <a:t>command</a:t>
            </a:r>
            <a:r>
              <a:rPr lang="pt-PT" baseline="0" dirty="0" smtClean="0"/>
              <a:t>.</a:t>
            </a:r>
          </a:p>
          <a:p>
            <a:r>
              <a:rPr lang="pt-PT" baseline="0" dirty="0" err="1" smtClean="0"/>
              <a:t>So</a:t>
            </a:r>
            <a:r>
              <a:rPr lang="pt-PT" baseline="0" dirty="0" smtClean="0"/>
              <a:t> to download a file in </a:t>
            </a:r>
            <a:r>
              <a:rPr lang="pt-PT" baseline="0" dirty="0" err="1" smtClean="0"/>
              <a:t>the</a:t>
            </a:r>
            <a:r>
              <a:rPr lang="pt-PT" baseline="0" dirty="0" smtClean="0"/>
              <a:t> server </a:t>
            </a:r>
            <a:r>
              <a:rPr lang="pt-PT" baseline="0" dirty="0" err="1" smtClean="0"/>
              <a:t>you</a:t>
            </a:r>
            <a:r>
              <a:rPr lang="pt-PT" baseline="0" dirty="0" smtClean="0"/>
              <a:t> can </a:t>
            </a:r>
            <a:r>
              <a:rPr lang="pt-PT" baseline="0" dirty="0" err="1" smtClean="0"/>
              <a:t>write</a:t>
            </a:r>
            <a:r>
              <a:rPr lang="pt-PT" baseline="0" dirty="0" smtClean="0"/>
              <a:t> </a:t>
            </a:r>
            <a:r>
              <a:rPr lang="pt-PT" baseline="0" dirty="0" err="1" smtClean="0"/>
              <a:t>the</a:t>
            </a:r>
            <a:r>
              <a:rPr lang="pt-PT" baseline="0" dirty="0" smtClean="0"/>
              <a:t> </a:t>
            </a:r>
            <a:r>
              <a:rPr lang="pt-PT" baseline="0" dirty="0" err="1" smtClean="0"/>
              <a:t>command</a:t>
            </a:r>
            <a:r>
              <a:rPr lang="pt-PT" baseline="0" dirty="0" smtClean="0"/>
              <a:t> </a:t>
            </a:r>
            <a:r>
              <a:rPr lang="pt-PT" baseline="0" dirty="0" err="1" smtClean="0"/>
              <a:t>like</a:t>
            </a:r>
            <a:r>
              <a:rPr lang="pt-PT" baseline="0" dirty="0" smtClean="0"/>
              <a:t> </a:t>
            </a:r>
            <a:r>
              <a:rPr lang="pt-PT" baseline="0" dirty="0" err="1" smtClean="0"/>
              <a:t>this</a:t>
            </a:r>
            <a:r>
              <a:rPr lang="pt-PT" baseline="0" dirty="0" smtClean="0"/>
              <a:t>.</a:t>
            </a:r>
          </a:p>
          <a:p>
            <a:r>
              <a:rPr lang="pt-PT" baseline="0" dirty="0" err="1" smtClean="0"/>
              <a:t>And</a:t>
            </a:r>
            <a:r>
              <a:rPr lang="pt-PT" baseline="0" dirty="0" smtClean="0"/>
              <a:t> to </a:t>
            </a:r>
            <a:r>
              <a:rPr lang="pt-PT" baseline="0" dirty="0" err="1" smtClean="0"/>
              <a:t>upload</a:t>
            </a:r>
            <a:r>
              <a:rPr lang="pt-PT" baseline="0" dirty="0" smtClean="0"/>
              <a:t> to </a:t>
            </a:r>
            <a:r>
              <a:rPr lang="pt-PT" baseline="0" dirty="0" err="1" smtClean="0"/>
              <a:t>it</a:t>
            </a:r>
            <a:r>
              <a:rPr lang="pt-PT" baseline="0" dirty="0" smtClean="0"/>
              <a:t> </a:t>
            </a:r>
            <a:r>
              <a:rPr lang="pt-PT" baseline="0" dirty="0" err="1" smtClean="0"/>
              <a:t>like</a:t>
            </a:r>
            <a:r>
              <a:rPr lang="pt-PT" baseline="0" dirty="0" smtClean="0"/>
              <a:t> </a:t>
            </a:r>
            <a:r>
              <a:rPr lang="pt-PT" baseline="0" dirty="0" err="1" smtClean="0"/>
              <a:t>so</a:t>
            </a:r>
            <a:r>
              <a:rPr lang="pt-PT" baseline="0" dirty="0" smtClean="0"/>
              <a:t>… </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16</a:t>
            </a:fld>
            <a:endParaRPr lang="pt-PT"/>
          </a:p>
        </p:txBody>
      </p:sp>
    </p:spTree>
    <p:extLst>
      <p:ext uri="{BB962C8B-B14F-4D97-AF65-F5344CB8AC3E}">
        <p14:creationId xmlns:p14="http://schemas.microsoft.com/office/powerpoint/2010/main" val="1652289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Its</a:t>
            </a:r>
            <a:r>
              <a:rPr lang="pt-PT" dirty="0" smtClean="0"/>
              <a:t> </a:t>
            </a:r>
            <a:r>
              <a:rPr lang="pt-PT" dirty="0" err="1" smtClean="0"/>
              <a:t>is</a:t>
            </a:r>
            <a:r>
              <a:rPr lang="pt-PT" baseline="0" dirty="0" smtClean="0"/>
              <a:t> </a:t>
            </a:r>
            <a:r>
              <a:rPr lang="pt-PT" baseline="0" dirty="0" err="1" smtClean="0"/>
              <a:t>also</a:t>
            </a:r>
            <a:r>
              <a:rPr lang="pt-PT" baseline="0" dirty="0" smtClean="0"/>
              <a:t> </a:t>
            </a:r>
            <a:r>
              <a:rPr lang="pt-PT" baseline="0" dirty="0" err="1" smtClean="0"/>
              <a:t>possible</a:t>
            </a:r>
            <a:r>
              <a:rPr lang="pt-PT" baseline="0" dirty="0" smtClean="0"/>
              <a:t> to </a:t>
            </a:r>
            <a:r>
              <a:rPr lang="pt-PT" baseline="0" dirty="0" err="1" smtClean="0"/>
              <a:t>access</a:t>
            </a:r>
            <a:r>
              <a:rPr lang="pt-PT" baseline="0" dirty="0" smtClean="0"/>
              <a:t> to </a:t>
            </a:r>
            <a:r>
              <a:rPr lang="pt-PT" baseline="0" dirty="0" err="1" smtClean="0"/>
              <a:t>the</a:t>
            </a:r>
            <a:r>
              <a:rPr lang="pt-PT" baseline="0" dirty="0" smtClean="0"/>
              <a:t> complete </a:t>
            </a:r>
            <a:r>
              <a:rPr lang="pt-PT" baseline="0" dirty="0" err="1" smtClean="0"/>
              <a:t>graphical</a:t>
            </a:r>
            <a:r>
              <a:rPr lang="pt-PT" baseline="0" dirty="0" smtClean="0"/>
              <a:t> </a:t>
            </a:r>
            <a:r>
              <a:rPr lang="pt-PT" baseline="0" dirty="0" err="1" smtClean="0"/>
              <a:t>user</a:t>
            </a:r>
            <a:r>
              <a:rPr lang="pt-PT" baseline="0" dirty="0" smtClean="0"/>
              <a:t> interface </a:t>
            </a:r>
            <a:r>
              <a:rPr lang="pt-PT" baseline="0" dirty="0" err="1" smtClean="0"/>
              <a:t>of</a:t>
            </a:r>
            <a:r>
              <a:rPr lang="pt-PT" baseline="0" dirty="0" smtClean="0"/>
              <a:t> a </a:t>
            </a:r>
            <a:r>
              <a:rPr lang="pt-PT" baseline="0" dirty="0" err="1" smtClean="0"/>
              <a:t>remote</a:t>
            </a:r>
            <a:r>
              <a:rPr lang="pt-PT" baseline="0" dirty="0" smtClean="0"/>
              <a:t> </a:t>
            </a:r>
            <a:r>
              <a:rPr lang="pt-PT" baseline="0" dirty="0" err="1" smtClean="0"/>
              <a:t>computer</a:t>
            </a:r>
            <a:r>
              <a:rPr lang="pt-PT" baseline="0" dirty="0" smtClean="0"/>
              <a:t>, for </a:t>
            </a:r>
            <a:r>
              <a:rPr lang="pt-PT" baseline="0" dirty="0" err="1" smtClean="0"/>
              <a:t>exmple</a:t>
            </a:r>
            <a:r>
              <a:rPr lang="pt-PT" baseline="0" dirty="0" smtClean="0"/>
              <a:t> </a:t>
            </a:r>
            <a:r>
              <a:rPr lang="pt-PT" baseline="0" dirty="0" err="1" smtClean="0"/>
              <a:t>your</a:t>
            </a:r>
            <a:r>
              <a:rPr lang="pt-PT" baseline="0" dirty="0" smtClean="0"/>
              <a:t> desktop </a:t>
            </a:r>
            <a:r>
              <a:rPr lang="pt-PT" baseline="0" dirty="0" err="1" smtClean="0"/>
              <a:t>at</a:t>
            </a:r>
            <a:r>
              <a:rPr lang="pt-PT" baseline="0" dirty="0" smtClean="0"/>
              <a:t> </a:t>
            </a:r>
            <a:r>
              <a:rPr lang="pt-PT" baseline="0" dirty="0" err="1" smtClean="0"/>
              <a:t>home</a:t>
            </a:r>
            <a:r>
              <a:rPr lang="pt-PT" baseline="0" dirty="0" smtClean="0"/>
              <a:t>, </a:t>
            </a:r>
            <a:r>
              <a:rPr lang="pt-PT" baseline="0" dirty="0" err="1" smtClean="0"/>
              <a:t>or</a:t>
            </a:r>
            <a:r>
              <a:rPr lang="pt-PT" baseline="0" dirty="0" smtClean="0"/>
              <a:t> a server (</a:t>
            </a:r>
            <a:r>
              <a:rPr lang="pt-PT" baseline="0" dirty="0" err="1" smtClean="0"/>
              <a:t>if</a:t>
            </a:r>
            <a:r>
              <a:rPr lang="pt-PT" baseline="0" dirty="0" smtClean="0"/>
              <a:t> </a:t>
            </a:r>
            <a:r>
              <a:rPr lang="pt-PT" baseline="0" dirty="0" err="1" smtClean="0"/>
              <a:t>it</a:t>
            </a:r>
            <a:r>
              <a:rPr lang="pt-PT" baseline="0" dirty="0" smtClean="0"/>
              <a:t> </a:t>
            </a:r>
            <a:r>
              <a:rPr lang="pt-PT" baseline="0" dirty="0" err="1" smtClean="0"/>
              <a:t>has</a:t>
            </a:r>
            <a:r>
              <a:rPr lang="pt-PT" baseline="0" dirty="0" smtClean="0"/>
              <a:t> </a:t>
            </a:r>
            <a:r>
              <a:rPr lang="pt-PT" baseline="0" dirty="0" err="1" smtClean="0"/>
              <a:t>home</a:t>
            </a:r>
            <a:r>
              <a:rPr lang="pt-PT" baseline="0" dirty="0" smtClean="0"/>
              <a:t>).</a:t>
            </a:r>
          </a:p>
          <a:p>
            <a:r>
              <a:rPr lang="pt-PT" baseline="0" dirty="0" smtClean="0"/>
              <a:t>To do </a:t>
            </a:r>
            <a:r>
              <a:rPr lang="pt-PT" baseline="0" dirty="0" err="1" smtClean="0"/>
              <a:t>this</a:t>
            </a:r>
            <a:r>
              <a:rPr lang="pt-PT" baseline="0" dirty="0" smtClean="0"/>
              <a:t>, </a:t>
            </a:r>
            <a:r>
              <a:rPr lang="pt-PT" baseline="0" dirty="0" err="1" smtClean="0"/>
              <a:t>you</a:t>
            </a:r>
            <a:r>
              <a:rPr lang="pt-PT" baseline="0" dirty="0" smtClean="0"/>
              <a:t> can use </a:t>
            </a:r>
            <a:r>
              <a:rPr lang="pt-PT" baseline="0" dirty="0" err="1" smtClean="0"/>
              <a:t>the</a:t>
            </a:r>
            <a:r>
              <a:rPr lang="pt-PT" baseline="0" dirty="0" smtClean="0"/>
              <a:t> Virtual Network </a:t>
            </a:r>
            <a:r>
              <a:rPr lang="pt-PT" baseline="0" dirty="0" err="1" smtClean="0"/>
              <a:t>Computing</a:t>
            </a:r>
            <a:r>
              <a:rPr lang="pt-PT" baseline="0" dirty="0" smtClean="0"/>
              <a:t>. </a:t>
            </a:r>
            <a:r>
              <a:rPr lang="pt-PT" baseline="0" dirty="0" err="1" smtClean="0"/>
              <a:t>This</a:t>
            </a:r>
            <a:r>
              <a:rPr lang="pt-PT" baseline="0" dirty="0" smtClean="0"/>
              <a:t> </a:t>
            </a:r>
            <a:r>
              <a:rPr lang="pt-PT" baseline="0" dirty="0" err="1" smtClean="0"/>
              <a:t>has</a:t>
            </a:r>
            <a:r>
              <a:rPr lang="pt-PT" baseline="0" dirty="0" smtClean="0"/>
              <a:t> </a:t>
            </a:r>
            <a:r>
              <a:rPr lang="pt-PT" baseline="0" dirty="0" err="1" smtClean="0"/>
              <a:t>of</a:t>
            </a:r>
            <a:r>
              <a:rPr lang="pt-PT" baseline="0" dirty="0" smtClean="0"/>
              <a:t> </a:t>
            </a:r>
            <a:r>
              <a:rPr lang="pt-PT" baseline="0" dirty="0" err="1" smtClean="0"/>
              <a:t>course</a:t>
            </a:r>
            <a:r>
              <a:rPr lang="pt-PT" baseline="0" dirty="0" smtClean="0"/>
              <a:t> </a:t>
            </a:r>
            <a:r>
              <a:rPr lang="pt-PT" baseline="0" dirty="0" err="1" smtClean="0"/>
              <a:t>its</a:t>
            </a:r>
            <a:r>
              <a:rPr lang="pt-PT" baseline="0" dirty="0" smtClean="0"/>
              <a:t> </a:t>
            </a:r>
            <a:r>
              <a:rPr lang="pt-PT" baseline="0" dirty="0" err="1" smtClean="0"/>
              <a:t>advantages</a:t>
            </a:r>
            <a:r>
              <a:rPr lang="pt-PT" baseline="0" dirty="0" smtClean="0"/>
              <a:t>, </a:t>
            </a:r>
            <a:r>
              <a:rPr lang="pt-PT" baseline="0" dirty="0" err="1" smtClean="0"/>
              <a:t>since</a:t>
            </a:r>
            <a:r>
              <a:rPr lang="pt-PT" baseline="0" dirty="0" smtClean="0"/>
              <a:t> </a:t>
            </a:r>
            <a:r>
              <a:rPr lang="pt-PT" baseline="0" dirty="0" err="1" smtClean="0"/>
              <a:t>you</a:t>
            </a:r>
            <a:r>
              <a:rPr lang="pt-PT" baseline="0" dirty="0" smtClean="0"/>
              <a:t> are </a:t>
            </a:r>
            <a:r>
              <a:rPr lang="pt-PT" baseline="0" dirty="0" err="1" smtClean="0"/>
              <a:t>not</a:t>
            </a:r>
            <a:r>
              <a:rPr lang="pt-PT" baseline="0" dirty="0" smtClean="0"/>
              <a:t> </a:t>
            </a:r>
            <a:r>
              <a:rPr lang="pt-PT" baseline="0" dirty="0" err="1" smtClean="0"/>
              <a:t>required</a:t>
            </a:r>
            <a:r>
              <a:rPr lang="pt-PT" baseline="0" dirty="0" smtClean="0"/>
              <a:t> to </a:t>
            </a:r>
            <a:r>
              <a:rPr lang="pt-PT" baseline="0" dirty="0" err="1" smtClean="0"/>
              <a:t>type</a:t>
            </a:r>
            <a:r>
              <a:rPr lang="pt-PT" baseline="0" dirty="0" smtClean="0"/>
              <a:t> </a:t>
            </a:r>
            <a:r>
              <a:rPr lang="pt-PT" baseline="0" dirty="0" err="1" smtClean="0"/>
              <a:t>everything</a:t>
            </a:r>
            <a:r>
              <a:rPr lang="pt-PT" baseline="0" dirty="0" smtClean="0"/>
              <a:t> </a:t>
            </a:r>
            <a:r>
              <a:rPr lang="pt-PT" baseline="0" dirty="0" err="1" smtClean="0"/>
              <a:t>at</a:t>
            </a:r>
            <a:r>
              <a:rPr lang="pt-PT" baseline="0" dirty="0" smtClean="0"/>
              <a:t> </a:t>
            </a:r>
            <a:r>
              <a:rPr lang="pt-PT" baseline="0" dirty="0" err="1" smtClean="0"/>
              <a:t>the</a:t>
            </a:r>
            <a:r>
              <a:rPr lang="pt-PT" baseline="0" dirty="0" smtClean="0"/>
              <a:t> </a:t>
            </a:r>
            <a:r>
              <a:rPr lang="pt-PT" baseline="0" dirty="0" err="1" smtClean="0"/>
              <a:t>command-line</a:t>
            </a:r>
            <a:r>
              <a:rPr lang="pt-PT" baseline="0" dirty="0" smtClean="0"/>
              <a:t> in </a:t>
            </a:r>
            <a:r>
              <a:rPr lang="pt-PT" baseline="0" dirty="0" err="1" smtClean="0"/>
              <a:t>order</a:t>
            </a:r>
            <a:r>
              <a:rPr lang="pt-PT" baseline="0" dirty="0" smtClean="0"/>
              <a:t> to </a:t>
            </a:r>
            <a:r>
              <a:rPr lang="pt-PT" baseline="0" dirty="0" err="1" smtClean="0"/>
              <a:t>perform</a:t>
            </a:r>
            <a:r>
              <a:rPr lang="pt-PT" baseline="0" dirty="0" smtClean="0"/>
              <a:t> </a:t>
            </a:r>
            <a:r>
              <a:rPr lang="pt-PT" baseline="0" dirty="0" err="1" smtClean="0"/>
              <a:t>the</a:t>
            </a:r>
            <a:r>
              <a:rPr lang="pt-PT" baseline="0" dirty="0" smtClean="0"/>
              <a:t> </a:t>
            </a:r>
            <a:r>
              <a:rPr lang="pt-PT" baseline="0" dirty="0" err="1" smtClean="0"/>
              <a:t>task</a:t>
            </a:r>
            <a:r>
              <a:rPr lang="pt-PT" baseline="0" dirty="0" smtClean="0"/>
              <a:t> </a:t>
            </a:r>
            <a:r>
              <a:rPr lang="pt-PT" baseline="0" dirty="0" err="1" smtClean="0"/>
              <a:t>you</a:t>
            </a:r>
            <a:r>
              <a:rPr lang="pt-PT" baseline="0" dirty="0" smtClean="0"/>
              <a:t> </a:t>
            </a:r>
            <a:r>
              <a:rPr lang="pt-PT" baseline="0" dirty="0" err="1" smtClean="0"/>
              <a:t>want</a:t>
            </a:r>
            <a:r>
              <a:rPr lang="pt-PT" baseline="0" dirty="0" smtClean="0"/>
              <a:t>, </a:t>
            </a:r>
            <a:r>
              <a:rPr lang="pt-PT" baseline="0" dirty="0" err="1" smtClean="0"/>
              <a:t>being</a:t>
            </a:r>
            <a:r>
              <a:rPr lang="pt-PT" baseline="0" dirty="0" smtClean="0"/>
              <a:t> </a:t>
            </a:r>
            <a:r>
              <a:rPr lang="pt-PT" baseline="0" dirty="0" err="1" smtClean="0"/>
              <a:t>sometimes</a:t>
            </a:r>
            <a:r>
              <a:rPr lang="pt-PT" baseline="0" dirty="0" smtClean="0"/>
              <a:t> </a:t>
            </a:r>
            <a:r>
              <a:rPr lang="pt-PT" baseline="0" dirty="0" err="1" smtClean="0"/>
              <a:t>simpler</a:t>
            </a:r>
            <a:r>
              <a:rPr lang="pt-PT" baseline="0" dirty="0" smtClean="0"/>
              <a:t> to use some </a:t>
            </a:r>
            <a:r>
              <a:rPr lang="pt-PT" baseline="0" dirty="0" err="1" smtClean="0"/>
              <a:t>programs</a:t>
            </a:r>
            <a:r>
              <a:rPr lang="pt-PT" baseline="0" dirty="0" smtClean="0"/>
              <a:t> </a:t>
            </a:r>
            <a:r>
              <a:rPr lang="pt-PT" baseline="0" dirty="0" err="1" smtClean="0"/>
              <a:t>that</a:t>
            </a:r>
            <a:r>
              <a:rPr lang="pt-PT" baseline="0" dirty="0" smtClean="0"/>
              <a:t> </a:t>
            </a:r>
            <a:r>
              <a:rPr lang="pt-PT" baseline="0" dirty="0" err="1" smtClean="0"/>
              <a:t>require</a:t>
            </a:r>
            <a:r>
              <a:rPr lang="pt-PT" baseline="0" dirty="0" smtClean="0"/>
              <a:t> a </a:t>
            </a:r>
            <a:r>
              <a:rPr lang="pt-PT" baseline="0" dirty="0" err="1" smtClean="0"/>
              <a:t>graphycal</a:t>
            </a:r>
            <a:r>
              <a:rPr lang="pt-PT" baseline="0" dirty="0" smtClean="0"/>
              <a:t> interface to </a:t>
            </a:r>
            <a:r>
              <a:rPr lang="pt-PT" baseline="0" dirty="0" err="1" smtClean="0"/>
              <a:t>operate</a:t>
            </a:r>
            <a:r>
              <a:rPr lang="pt-PT" baseline="0" dirty="0" smtClean="0"/>
              <a:t>.</a:t>
            </a:r>
          </a:p>
          <a:p>
            <a:r>
              <a:rPr lang="pt-PT" baseline="0" dirty="0" err="1" smtClean="0"/>
              <a:t>It</a:t>
            </a:r>
            <a:r>
              <a:rPr lang="pt-PT" baseline="0" dirty="0" smtClean="0"/>
              <a:t> </a:t>
            </a:r>
            <a:r>
              <a:rPr lang="pt-PT" baseline="0" dirty="0" err="1" smtClean="0"/>
              <a:t>has</a:t>
            </a:r>
            <a:r>
              <a:rPr lang="pt-PT" baseline="0" dirty="0" smtClean="0"/>
              <a:t> </a:t>
            </a:r>
            <a:r>
              <a:rPr lang="pt-PT" baseline="0" dirty="0" err="1" smtClean="0"/>
              <a:t>of</a:t>
            </a:r>
            <a:r>
              <a:rPr lang="pt-PT" baseline="0" dirty="0" smtClean="0"/>
              <a:t> </a:t>
            </a:r>
            <a:r>
              <a:rPr lang="pt-PT" baseline="0" dirty="0" err="1" smtClean="0"/>
              <a:t>course</a:t>
            </a:r>
            <a:r>
              <a:rPr lang="pt-PT" baseline="0" dirty="0" smtClean="0"/>
              <a:t> </a:t>
            </a:r>
            <a:r>
              <a:rPr lang="pt-PT" baseline="0" dirty="0" err="1" smtClean="0"/>
              <a:t>the</a:t>
            </a:r>
            <a:r>
              <a:rPr lang="pt-PT" baseline="0" dirty="0" smtClean="0"/>
              <a:t> </a:t>
            </a:r>
            <a:r>
              <a:rPr lang="pt-PT" baseline="0" dirty="0" err="1" smtClean="0"/>
              <a:t>limitation</a:t>
            </a:r>
            <a:r>
              <a:rPr lang="pt-PT" baseline="0" dirty="0" smtClean="0"/>
              <a:t> </a:t>
            </a:r>
            <a:r>
              <a:rPr lang="pt-PT" baseline="0" dirty="0" err="1" smtClean="0"/>
              <a:t>that</a:t>
            </a:r>
            <a:r>
              <a:rPr lang="pt-PT" baseline="0" dirty="0" smtClean="0"/>
              <a:t> </a:t>
            </a:r>
            <a:r>
              <a:rPr lang="pt-PT" baseline="0" dirty="0" err="1" smtClean="0"/>
              <a:t>it</a:t>
            </a:r>
            <a:r>
              <a:rPr lang="pt-PT" baseline="0" dirty="0" smtClean="0"/>
              <a:t> </a:t>
            </a:r>
            <a:r>
              <a:rPr lang="pt-PT" baseline="0" dirty="0" err="1" smtClean="0"/>
              <a:t>requires</a:t>
            </a:r>
            <a:r>
              <a:rPr lang="pt-PT" baseline="0" dirty="0" smtClean="0"/>
              <a:t> a </a:t>
            </a:r>
            <a:r>
              <a:rPr lang="pt-PT" baseline="0" dirty="0" err="1" smtClean="0"/>
              <a:t>lot</a:t>
            </a:r>
            <a:r>
              <a:rPr lang="pt-PT" baseline="0" dirty="0" smtClean="0"/>
              <a:t> more internet </a:t>
            </a:r>
            <a:r>
              <a:rPr lang="pt-PT" baseline="0" dirty="0" err="1" smtClean="0"/>
              <a:t>bandwith</a:t>
            </a:r>
            <a:r>
              <a:rPr lang="pt-PT" baseline="0" dirty="0" smtClean="0"/>
              <a:t> </a:t>
            </a:r>
            <a:r>
              <a:rPr lang="pt-PT" baseline="0" dirty="0" err="1" smtClean="0"/>
              <a:t>than</a:t>
            </a:r>
            <a:r>
              <a:rPr lang="pt-PT" baseline="0" dirty="0" smtClean="0"/>
              <a:t> </a:t>
            </a:r>
            <a:r>
              <a:rPr lang="pt-PT" baseline="0" dirty="0" err="1" smtClean="0"/>
              <a:t>the</a:t>
            </a:r>
            <a:r>
              <a:rPr lang="pt-PT" baseline="0" dirty="0" smtClean="0"/>
              <a:t> </a:t>
            </a:r>
            <a:r>
              <a:rPr lang="pt-PT" baseline="0" dirty="0" err="1" smtClean="0"/>
              <a:t>ssh</a:t>
            </a:r>
            <a:r>
              <a:rPr lang="pt-PT" baseline="0" dirty="0" smtClean="0"/>
              <a:t> </a:t>
            </a:r>
            <a:r>
              <a:rPr lang="pt-PT" baseline="0" dirty="0" err="1" smtClean="0"/>
              <a:t>and</a:t>
            </a:r>
            <a:r>
              <a:rPr lang="pt-PT" baseline="0" dirty="0" smtClean="0"/>
              <a:t> in some cases </a:t>
            </a:r>
            <a:r>
              <a:rPr lang="pt-PT" baseline="0" dirty="0" err="1" smtClean="0"/>
              <a:t>is</a:t>
            </a:r>
            <a:r>
              <a:rPr lang="pt-PT" baseline="0" dirty="0" smtClean="0"/>
              <a:t> </a:t>
            </a:r>
            <a:r>
              <a:rPr lang="pt-PT" baseline="0" dirty="0" err="1" smtClean="0"/>
              <a:t>much</a:t>
            </a:r>
            <a:r>
              <a:rPr lang="pt-PT" baseline="0" dirty="0" smtClean="0"/>
              <a:t> </a:t>
            </a:r>
            <a:r>
              <a:rPr lang="pt-PT" baseline="0" dirty="0" err="1" smtClean="0"/>
              <a:t>less</a:t>
            </a:r>
            <a:r>
              <a:rPr lang="pt-PT" baseline="0" dirty="0" smtClean="0"/>
              <a:t> secure.</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17</a:t>
            </a:fld>
            <a:endParaRPr lang="pt-PT"/>
          </a:p>
        </p:txBody>
      </p:sp>
    </p:spTree>
    <p:extLst>
      <p:ext uri="{BB962C8B-B14F-4D97-AF65-F5344CB8AC3E}">
        <p14:creationId xmlns:p14="http://schemas.microsoft.com/office/powerpoint/2010/main" val="1730546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There</a:t>
            </a:r>
            <a:r>
              <a:rPr lang="pt-PT" baseline="0" dirty="0" smtClean="0"/>
              <a:t> must </a:t>
            </a:r>
            <a:r>
              <a:rPr lang="pt-PT" baseline="0" dirty="0" err="1" smtClean="0"/>
              <a:t>be</a:t>
            </a:r>
            <a:r>
              <a:rPr lang="pt-PT" baseline="0" dirty="0" smtClean="0"/>
              <a:t> VNC </a:t>
            </a:r>
            <a:r>
              <a:rPr lang="pt-PT" baseline="0" dirty="0" err="1" smtClean="0"/>
              <a:t>client</a:t>
            </a:r>
            <a:r>
              <a:rPr lang="pt-PT" baseline="0" dirty="0" smtClean="0"/>
              <a:t> </a:t>
            </a:r>
            <a:r>
              <a:rPr lang="pt-PT" baseline="0" dirty="0" err="1" smtClean="0"/>
              <a:t>and</a:t>
            </a:r>
            <a:r>
              <a:rPr lang="pt-PT" baseline="0" dirty="0" smtClean="0"/>
              <a:t> server software </a:t>
            </a:r>
            <a:r>
              <a:rPr lang="pt-PT" baseline="0" dirty="0" err="1" smtClean="0"/>
              <a:t>running</a:t>
            </a:r>
            <a:r>
              <a:rPr lang="pt-PT" baseline="0" dirty="0" smtClean="0"/>
              <a:t> </a:t>
            </a:r>
            <a:r>
              <a:rPr lang="pt-PT" baseline="0" dirty="0" err="1" smtClean="0"/>
              <a:t>on</a:t>
            </a:r>
            <a:r>
              <a:rPr lang="pt-PT" baseline="0" dirty="0" smtClean="0"/>
              <a:t> </a:t>
            </a:r>
            <a:r>
              <a:rPr lang="pt-PT" baseline="0" dirty="0" err="1" smtClean="0"/>
              <a:t>them</a:t>
            </a:r>
            <a:r>
              <a:rPr lang="pt-PT" baseline="0" dirty="0" smtClean="0"/>
              <a:t> </a:t>
            </a:r>
            <a:r>
              <a:rPr lang="pt-PT" baseline="0" dirty="0" err="1" smtClean="0"/>
              <a:t>respectivelly</a:t>
            </a:r>
            <a:r>
              <a:rPr lang="pt-PT" baseline="0" dirty="0" smtClean="0"/>
              <a:t> for </a:t>
            </a:r>
            <a:r>
              <a:rPr lang="pt-PT" baseline="0" dirty="0" err="1" smtClean="0"/>
              <a:t>this</a:t>
            </a:r>
            <a:r>
              <a:rPr lang="pt-PT" baseline="0" dirty="0" smtClean="0"/>
              <a:t> to </a:t>
            </a:r>
            <a:r>
              <a:rPr lang="pt-PT" baseline="0" dirty="0" err="1" smtClean="0"/>
              <a:t>work</a:t>
            </a:r>
            <a:r>
              <a:rPr lang="pt-PT" baseline="0" dirty="0" smtClean="0"/>
              <a:t>. </a:t>
            </a:r>
          </a:p>
          <a:p>
            <a:r>
              <a:rPr lang="pt-PT" baseline="0" dirty="0" smtClean="0"/>
              <a:t>To </a:t>
            </a:r>
            <a:r>
              <a:rPr lang="pt-PT" baseline="0" dirty="0" err="1" smtClean="0"/>
              <a:t>mac</a:t>
            </a:r>
            <a:r>
              <a:rPr lang="pt-PT" baseline="0" dirty="0" smtClean="0"/>
              <a:t>…</a:t>
            </a:r>
          </a:p>
          <a:p>
            <a:endParaRPr lang="pt-PT" dirty="0" smtClean="0"/>
          </a:p>
        </p:txBody>
      </p:sp>
      <p:sp>
        <p:nvSpPr>
          <p:cNvPr id="4" name="Slide Number Placeholder 3"/>
          <p:cNvSpPr>
            <a:spLocks noGrp="1"/>
          </p:cNvSpPr>
          <p:nvPr>
            <p:ph type="sldNum" sz="quarter" idx="10"/>
          </p:nvPr>
        </p:nvSpPr>
        <p:spPr/>
        <p:txBody>
          <a:bodyPr/>
          <a:lstStyle/>
          <a:p>
            <a:fld id="{C67E0037-CC44-430E-AABF-2B6B990AE3AB}" type="slidenum">
              <a:rPr lang="pt-PT" smtClean="0"/>
              <a:t>18</a:t>
            </a:fld>
            <a:endParaRPr lang="pt-PT"/>
          </a:p>
        </p:txBody>
      </p:sp>
    </p:spTree>
    <p:extLst>
      <p:ext uri="{BB962C8B-B14F-4D97-AF65-F5344CB8AC3E}">
        <p14:creationId xmlns:p14="http://schemas.microsoft.com/office/powerpoint/2010/main" val="702272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Some </a:t>
            </a:r>
            <a:r>
              <a:rPr lang="pt-PT" dirty="0" err="1" smtClean="0"/>
              <a:t>services</a:t>
            </a:r>
            <a:r>
              <a:rPr lang="pt-PT" dirty="0" smtClean="0"/>
              <a:t> </a:t>
            </a:r>
            <a:r>
              <a:rPr lang="pt-PT" dirty="0" err="1" smtClean="0"/>
              <a:t>block</a:t>
            </a:r>
            <a:r>
              <a:rPr lang="pt-PT" baseline="0" dirty="0" smtClean="0"/>
              <a:t> </a:t>
            </a:r>
            <a:r>
              <a:rPr lang="pt-PT" baseline="0" dirty="0" err="1" smtClean="0"/>
              <a:t>computers</a:t>
            </a:r>
            <a:r>
              <a:rPr lang="pt-PT" baseline="0" dirty="0" smtClean="0"/>
              <a:t> </a:t>
            </a:r>
            <a:r>
              <a:rPr lang="pt-PT" baseline="0" dirty="0" err="1" smtClean="0"/>
              <a:t>attempting</a:t>
            </a:r>
            <a:r>
              <a:rPr lang="pt-PT" baseline="0" dirty="0" smtClean="0"/>
              <a:t> to </a:t>
            </a:r>
            <a:r>
              <a:rPr lang="pt-PT" baseline="0" dirty="0" err="1" smtClean="0"/>
              <a:t>connect</a:t>
            </a:r>
            <a:r>
              <a:rPr lang="pt-PT" baseline="0" dirty="0" smtClean="0"/>
              <a:t> </a:t>
            </a:r>
            <a:r>
              <a:rPr lang="pt-PT" baseline="0" dirty="0" err="1" smtClean="0"/>
              <a:t>from</a:t>
            </a:r>
            <a:r>
              <a:rPr lang="pt-PT" baseline="0" dirty="0" smtClean="0"/>
              <a:t> </a:t>
            </a:r>
            <a:r>
              <a:rPr lang="pt-PT" baseline="0" dirty="0" err="1" smtClean="0"/>
              <a:t>the</a:t>
            </a:r>
            <a:r>
              <a:rPr lang="pt-PT" baseline="0" dirty="0" smtClean="0"/>
              <a:t> </a:t>
            </a:r>
            <a:r>
              <a:rPr lang="pt-PT" baseline="0" dirty="0" err="1" smtClean="0"/>
              <a:t>outside</a:t>
            </a:r>
            <a:r>
              <a:rPr lang="pt-PT" baseline="0" dirty="0" smtClean="0"/>
              <a:t>. </a:t>
            </a:r>
            <a:r>
              <a:rPr lang="pt-PT" baseline="0" dirty="0" err="1" smtClean="0"/>
              <a:t>This</a:t>
            </a:r>
            <a:r>
              <a:rPr lang="pt-PT" baseline="0" dirty="0" smtClean="0"/>
              <a:t> </a:t>
            </a:r>
            <a:r>
              <a:rPr lang="pt-PT" baseline="0" dirty="0" err="1" smtClean="0"/>
              <a:t>is</a:t>
            </a:r>
            <a:r>
              <a:rPr lang="pt-PT" baseline="0" dirty="0" smtClean="0"/>
              <a:t> </a:t>
            </a:r>
            <a:r>
              <a:rPr lang="pt-PT" baseline="0" dirty="0" err="1" smtClean="0"/>
              <a:t>usually</a:t>
            </a:r>
            <a:r>
              <a:rPr lang="pt-PT" baseline="0" dirty="0" smtClean="0"/>
              <a:t> </a:t>
            </a:r>
            <a:r>
              <a:rPr lang="pt-PT" baseline="0" dirty="0" err="1" smtClean="0"/>
              <a:t>places</a:t>
            </a:r>
            <a:r>
              <a:rPr lang="pt-PT" baseline="0" dirty="0" smtClean="0"/>
              <a:t> </a:t>
            </a:r>
            <a:r>
              <a:rPr lang="pt-PT" baseline="0" dirty="0" err="1" smtClean="0"/>
              <a:t>where</a:t>
            </a:r>
            <a:r>
              <a:rPr lang="pt-PT" baseline="0" dirty="0" smtClean="0"/>
              <a:t> </a:t>
            </a:r>
            <a:r>
              <a:rPr lang="pt-PT" baseline="0" dirty="0" err="1" smtClean="0"/>
              <a:t>there</a:t>
            </a:r>
            <a:r>
              <a:rPr lang="pt-PT" baseline="0" dirty="0" smtClean="0"/>
              <a:t> </a:t>
            </a:r>
            <a:r>
              <a:rPr lang="pt-PT" baseline="0" dirty="0" err="1" smtClean="0"/>
              <a:t>is</a:t>
            </a:r>
            <a:r>
              <a:rPr lang="pt-PT" baseline="0" dirty="0" smtClean="0"/>
              <a:t> </a:t>
            </a:r>
            <a:r>
              <a:rPr lang="pt-PT" baseline="0" dirty="0" err="1" smtClean="0"/>
              <a:t>sensible</a:t>
            </a:r>
            <a:r>
              <a:rPr lang="pt-PT" baseline="0" dirty="0" smtClean="0"/>
              <a:t> </a:t>
            </a:r>
            <a:r>
              <a:rPr lang="pt-PT" baseline="0" dirty="0" err="1" smtClean="0"/>
              <a:t>information</a:t>
            </a:r>
            <a:r>
              <a:rPr lang="pt-PT" baseline="0" dirty="0" smtClean="0"/>
              <a:t> </a:t>
            </a:r>
            <a:r>
              <a:rPr lang="pt-PT" baseline="0" dirty="0" err="1" smtClean="0"/>
              <a:t>or</a:t>
            </a:r>
            <a:r>
              <a:rPr lang="pt-PT" baseline="0" dirty="0" smtClean="0"/>
              <a:t> </a:t>
            </a:r>
            <a:r>
              <a:rPr lang="pt-PT" baseline="0" dirty="0" err="1" smtClean="0"/>
              <a:t>that</a:t>
            </a:r>
            <a:r>
              <a:rPr lang="pt-PT" baseline="0" dirty="0" smtClean="0"/>
              <a:t> a </a:t>
            </a:r>
            <a:r>
              <a:rPr lang="pt-PT" baseline="0" dirty="0" err="1" smtClean="0"/>
              <a:t>specific</a:t>
            </a:r>
            <a:r>
              <a:rPr lang="pt-PT" baseline="0" dirty="0" smtClean="0"/>
              <a:t> login </a:t>
            </a:r>
            <a:r>
              <a:rPr lang="pt-PT" baseline="0" dirty="0" err="1" smtClean="0"/>
              <a:t>and</a:t>
            </a:r>
            <a:r>
              <a:rPr lang="pt-PT" baseline="0" dirty="0" smtClean="0"/>
              <a:t> password are </a:t>
            </a:r>
            <a:r>
              <a:rPr lang="pt-PT" baseline="0" dirty="0" err="1" smtClean="0"/>
              <a:t>needed</a:t>
            </a:r>
            <a:r>
              <a:rPr lang="pt-PT" baseline="0" dirty="0" smtClean="0"/>
              <a:t> to </a:t>
            </a:r>
            <a:r>
              <a:rPr lang="pt-PT" baseline="0" dirty="0" err="1" smtClean="0"/>
              <a:t>access</a:t>
            </a:r>
            <a:r>
              <a:rPr lang="pt-PT" baseline="0" dirty="0" smtClean="0"/>
              <a:t> </a:t>
            </a:r>
            <a:r>
              <a:rPr lang="pt-PT" baseline="0" dirty="0" err="1" smtClean="0"/>
              <a:t>specific</a:t>
            </a:r>
            <a:r>
              <a:rPr lang="pt-PT" baseline="0" dirty="0" smtClean="0"/>
              <a:t> files </a:t>
            </a:r>
            <a:r>
              <a:rPr lang="pt-PT" baseline="0" dirty="0" err="1" smtClean="0"/>
              <a:t>and</a:t>
            </a:r>
            <a:r>
              <a:rPr lang="pt-PT" baseline="0" dirty="0" smtClean="0"/>
              <a:t> </a:t>
            </a:r>
            <a:r>
              <a:rPr lang="pt-PT" baseline="0" dirty="0" err="1" smtClean="0"/>
              <a:t>information</a:t>
            </a:r>
            <a:r>
              <a:rPr lang="pt-PT" baseline="0" dirty="0" smtClean="0"/>
              <a:t> </a:t>
            </a:r>
            <a:r>
              <a:rPr lang="pt-PT" baseline="0" dirty="0" err="1" smtClean="0"/>
              <a:t>on</a:t>
            </a:r>
            <a:r>
              <a:rPr lang="pt-PT" baseline="0" dirty="0" smtClean="0"/>
              <a:t> </a:t>
            </a:r>
            <a:r>
              <a:rPr lang="pt-PT" baseline="0" dirty="0" err="1" smtClean="0"/>
              <a:t>the</a:t>
            </a:r>
            <a:r>
              <a:rPr lang="pt-PT" baseline="0" dirty="0" smtClean="0"/>
              <a:t> server.</a:t>
            </a:r>
          </a:p>
          <a:p>
            <a:r>
              <a:rPr lang="pt-PT" baseline="0" dirty="0" smtClean="0"/>
              <a:t>For </a:t>
            </a:r>
            <a:r>
              <a:rPr lang="pt-PT" baseline="0" dirty="0" err="1" smtClean="0"/>
              <a:t>this</a:t>
            </a:r>
            <a:r>
              <a:rPr lang="pt-PT" baseline="0" dirty="0" smtClean="0"/>
              <a:t>, </a:t>
            </a:r>
            <a:r>
              <a:rPr lang="pt-PT" baseline="0" dirty="0" err="1" smtClean="0"/>
              <a:t>if</a:t>
            </a:r>
            <a:r>
              <a:rPr lang="pt-PT" baseline="0" dirty="0" smtClean="0"/>
              <a:t> </a:t>
            </a:r>
            <a:r>
              <a:rPr lang="pt-PT" baseline="0" dirty="0" err="1" smtClean="0"/>
              <a:t>there</a:t>
            </a:r>
            <a:r>
              <a:rPr lang="pt-PT" baseline="0" dirty="0" smtClean="0"/>
              <a:t> </a:t>
            </a:r>
            <a:r>
              <a:rPr lang="pt-PT" baseline="0" dirty="0" err="1" smtClean="0"/>
              <a:t>is</a:t>
            </a:r>
            <a:r>
              <a:rPr lang="pt-PT" baseline="0" dirty="0" smtClean="0"/>
              <a:t> </a:t>
            </a:r>
            <a:r>
              <a:rPr lang="pt-PT" baseline="0" dirty="0" err="1" smtClean="0"/>
              <a:t>one</a:t>
            </a:r>
            <a:r>
              <a:rPr lang="pt-PT" baseline="0" dirty="0" smtClean="0"/>
              <a:t>, </a:t>
            </a:r>
            <a:r>
              <a:rPr lang="pt-PT" baseline="0" dirty="0" err="1" smtClean="0"/>
              <a:t>you</a:t>
            </a:r>
            <a:r>
              <a:rPr lang="pt-PT" baseline="0" dirty="0" smtClean="0"/>
              <a:t> can </a:t>
            </a:r>
            <a:r>
              <a:rPr lang="pt-PT" baseline="0" dirty="0" err="1" smtClean="0"/>
              <a:t>establish</a:t>
            </a:r>
            <a:r>
              <a:rPr lang="pt-PT" baseline="0" dirty="0" smtClean="0"/>
              <a:t> a Virtual </a:t>
            </a:r>
            <a:r>
              <a:rPr lang="pt-PT" baseline="0" dirty="0" err="1" smtClean="0"/>
              <a:t>Private</a:t>
            </a:r>
            <a:r>
              <a:rPr lang="pt-PT" baseline="0" dirty="0" smtClean="0"/>
              <a:t> Network </a:t>
            </a:r>
            <a:r>
              <a:rPr lang="pt-PT" baseline="0" dirty="0" err="1" smtClean="0"/>
              <a:t>or</a:t>
            </a:r>
            <a:r>
              <a:rPr lang="pt-PT" baseline="0" dirty="0" smtClean="0"/>
              <a:t> VPN to </a:t>
            </a:r>
            <a:r>
              <a:rPr lang="pt-PT" baseline="0" dirty="0" err="1" smtClean="0"/>
              <a:t>your</a:t>
            </a:r>
            <a:r>
              <a:rPr lang="pt-PT" baseline="0" dirty="0" smtClean="0"/>
              <a:t> </a:t>
            </a:r>
            <a:r>
              <a:rPr lang="pt-PT" baseline="0" dirty="0" err="1" smtClean="0"/>
              <a:t>university</a:t>
            </a:r>
            <a:r>
              <a:rPr lang="pt-PT" baseline="0" dirty="0" smtClean="0"/>
              <a:t> </a:t>
            </a:r>
            <a:r>
              <a:rPr lang="pt-PT" baseline="0" dirty="0" err="1" smtClean="0"/>
              <a:t>or</a:t>
            </a:r>
            <a:r>
              <a:rPr lang="pt-PT" baseline="0" dirty="0" smtClean="0"/>
              <a:t> </a:t>
            </a:r>
            <a:r>
              <a:rPr lang="pt-PT" baseline="0" dirty="0" err="1" smtClean="0"/>
              <a:t>institute</a:t>
            </a:r>
            <a:r>
              <a:rPr lang="pt-PT" baseline="0" dirty="0" smtClean="0"/>
              <a:t> </a:t>
            </a:r>
            <a:r>
              <a:rPr lang="pt-PT" baseline="0" dirty="0" err="1" smtClean="0"/>
              <a:t>that</a:t>
            </a:r>
            <a:r>
              <a:rPr lang="pt-PT" baseline="0" dirty="0" smtClean="0"/>
              <a:t> </a:t>
            </a:r>
            <a:r>
              <a:rPr lang="pt-PT" baseline="0" dirty="0" err="1" smtClean="0"/>
              <a:t>grants</a:t>
            </a:r>
            <a:r>
              <a:rPr lang="pt-PT" baseline="0" dirty="0" smtClean="0"/>
              <a:t> </a:t>
            </a:r>
            <a:r>
              <a:rPr lang="pt-PT" baseline="0" dirty="0" err="1" smtClean="0"/>
              <a:t>you</a:t>
            </a:r>
            <a:r>
              <a:rPr lang="pt-PT" baseline="0" dirty="0" smtClean="0"/>
              <a:t> </a:t>
            </a:r>
            <a:r>
              <a:rPr lang="pt-PT" baseline="0" dirty="0" err="1" smtClean="0"/>
              <a:t>access</a:t>
            </a:r>
            <a:r>
              <a:rPr lang="pt-PT" baseline="0" dirty="0" smtClean="0"/>
              <a:t> to </a:t>
            </a:r>
            <a:r>
              <a:rPr lang="pt-PT" baseline="0" dirty="0" err="1" smtClean="0"/>
              <a:t>its</a:t>
            </a:r>
            <a:r>
              <a:rPr lang="pt-PT" baseline="0" dirty="0" smtClean="0"/>
              <a:t> local network, </a:t>
            </a:r>
            <a:r>
              <a:rPr lang="pt-PT" baseline="0" dirty="0" err="1" smtClean="0"/>
              <a:t>assigning</a:t>
            </a:r>
            <a:r>
              <a:rPr lang="pt-PT" baseline="0" dirty="0" smtClean="0"/>
              <a:t> </a:t>
            </a:r>
            <a:r>
              <a:rPr lang="pt-PT" baseline="0" dirty="0" err="1" smtClean="0"/>
              <a:t>you</a:t>
            </a:r>
            <a:r>
              <a:rPr lang="pt-PT" baseline="0" dirty="0" smtClean="0"/>
              <a:t> a IP </a:t>
            </a:r>
            <a:r>
              <a:rPr lang="pt-PT" baseline="0" dirty="0" err="1" smtClean="0"/>
              <a:t>address</a:t>
            </a:r>
            <a:r>
              <a:rPr lang="pt-PT" baseline="0" dirty="0" smtClean="0"/>
              <a:t> </a:t>
            </a:r>
            <a:r>
              <a:rPr lang="pt-PT" baseline="0" dirty="0" err="1" smtClean="0"/>
              <a:t>from</a:t>
            </a:r>
            <a:r>
              <a:rPr lang="pt-PT" baseline="0" dirty="0" smtClean="0"/>
              <a:t> </a:t>
            </a:r>
            <a:r>
              <a:rPr lang="pt-PT" baseline="0" dirty="0" err="1" smtClean="0"/>
              <a:t>the</a:t>
            </a:r>
            <a:r>
              <a:rPr lang="pt-PT" baseline="0" dirty="0" smtClean="0"/>
              <a:t> local network. </a:t>
            </a:r>
            <a:r>
              <a:rPr lang="pt-PT" baseline="0" dirty="0" err="1" smtClean="0"/>
              <a:t>This</a:t>
            </a:r>
            <a:r>
              <a:rPr lang="pt-PT" baseline="0" dirty="0" smtClean="0"/>
              <a:t> </a:t>
            </a:r>
            <a:r>
              <a:rPr lang="pt-PT" baseline="0" dirty="0" err="1" smtClean="0"/>
              <a:t>has</a:t>
            </a:r>
            <a:r>
              <a:rPr lang="pt-PT" baseline="0" dirty="0" smtClean="0"/>
              <a:t> </a:t>
            </a:r>
            <a:r>
              <a:rPr lang="pt-PT" baseline="0" dirty="0" err="1" smtClean="0"/>
              <a:t>also</a:t>
            </a:r>
            <a:r>
              <a:rPr lang="pt-PT" baseline="0" dirty="0" smtClean="0"/>
              <a:t> </a:t>
            </a:r>
            <a:r>
              <a:rPr lang="pt-PT" baseline="0" dirty="0" err="1" smtClean="0"/>
              <a:t>the</a:t>
            </a:r>
            <a:r>
              <a:rPr lang="pt-PT" baseline="0" dirty="0" smtClean="0"/>
              <a:t> </a:t>
            </a:r>
            <a:r>
              <a:rPr lang="pt-PT" baseline="0" dirty="0" err="1" smtClean="0"/>
              <a:t>advantage</a:t>
            </a:r>
            <a:r>
              <a:rPr lang="pt-PT" baseline="0" dirty="0" smtClean="0"/>
              <a:t> </a:t>
            </a:r>
            <a:r>
              <a:rPr lang="pt-PT" baseline="0" dirty="0" err="1" smtClean="0"/>
              <a:t>of</a:t>
            </a:r>
            <a:r>
              <a:rPr lang="pt-PT" baseline="0" dirty="0" smtClean="0"/>
              <a:t> </a:t>
            </a:r>
            <a:r>
              <a:rPr lang="pt-PT" baseline="0" dirty="0" err="1" smtClean="0"/>
              <a:t>being</a:t>
            </a:r>
            <a:r>
              <a:rPr lang="pt-PT" baseline="0" dirty="0" smtClean="0"/>
              <a:t> </a:t>
            </a:r>
            <a:r>
              <a:rPr lang="pt-PT" baseline="0" dirty="0" err="1" smtClean="0"/>
              <a:t>encrypted</a:t>
            </a:r>
            <a:r>
              <a:rPr lang="pt-PT" baseline="0" dirty="0" smtClean="0"/>
              <a:t> </a:t>
            </a:r>
            <a:r>
              <a:rPr lang="pt-PT" baseline="0" dirty="0" err="1" smtClean="0"/>
              <a:t>and</a:t>
            </a:r>
            <a:r>
              <a:rPr lang="pt-PT" baseline="0" dirty="0" smtClean="0"/>
              <a:t> </a:t>
            </a:r>
            <a:r>
              <a:rPr lang="pt-PT" baseline="0" dirty="0" err="1" smtClean="0"/>
              <a:t>because</a:t>
            </a:r>
            <a:r>
              <a:rPr lang="pt-PT" baseline="0" dirty="0" smtClean="0"/>
              <a:t> </a:t>
            </a:r>
            <a:r>
              <a:rPr lang="pt-PT" baseline="0" dirty="0" err="1" smtClean="0"/>
              <a:t>of</a:t>
            </a:r>
            <a:r>
              <a:rPr lang="pt-PT" baseline="0" dirty="0" smtClean="0"/>
              <a:t> </a:t>
            </a:r>
            <a:r>
              <a:rPr lang="pt-PT" baseline="0" dirty="0" err="1" smtClean="0"/>
              <a:t>this</a:t>
            </a:r>
            <a:r>
              <a:rPr lang="pt-PT" baseline="0" dirty="0" smtClean="0"/>
              <a:t>, </a:t>
            </a:r>
            <a:r>
              <a:rPr lang="pt-PT" baseline="0" dirty="0" err="1" smtClean="0"/>
              <a:t>much</a:t>
            </a:r>
            <a:r>
              <a:rPr lang="pt-PT" baseline="0" dirty="0" smtClean="0"/>
              <a:t> more secure.</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19</a:t>
            </a:fld>
            <a:endParaRPr lang="pt-PT"/>
          </a:p>
        </p:txBody>
      </p:sp>
    </p:spTree>
    <p:extLst>
      <p:ext uri="{BB962C8B-B14F-4D97-AF65-F5344CB8AC3E}">
        <p14:creationId xmlns:p14="http://schemas.microsoft.com/office/powerpoint/2010/main" val="3248608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Sometimes</a:t>
            </a:r>
            <a:r>
              <a:rPr lang="pt-PT" dirty="0" smtClean="0"/>
              <a:t> </a:t>
            </a:r>
            <a:r>
              <a:rPr lang="pt-PT" dirty="0" err="1" smtClean="0"/>
              <a:t>you</a:t>
            </a:r>
            <a:r>
              <a:rPr lang="pt-PT" dirty="0" smtClean="0"/>
              <a:t> are</a:t>
            </a:r>
            <a:r>
              <a:rPr lang="pt-PT" baseline="0" dirty="0" smtClean="0"/>
              <a:t> </a:t>
            </a:r>
            <a:r>
              <a:rPr lang="pt-PT" baseline="0" dirty="0" err="1" smtClean="0"/>
              <a:t>unable</a:t>
            </a:r>
            <a:r>
              <a:rPr lang="pt-PT" baseline="0" dirty="0" smtClean="0"/>
              <a:t> to </a:t>
            </a:r>
            <a:r>
              <a:rPr lang="pt-PT" baseline="0" dirty="0" err="1" smtClean="0"/>
              <a:t>access</a:t>
            </a:r>
            <a:r>
              <a:rPr lang="pt-PT" baseline="0" dirty="0" smtClean="0"/>
              <a:t> to a server </a:t>
            </a:r>
            <a:r>
              <a:rPr lang="pt-PT" baseline="0" dirty="0" err="1" smtClean="0"/>
              <a:t>or</a:t>
            </a:r>
            <a:r>
              <a:rPr lang="pt-PT" baseline="0" dirty="0" smtClean="0"/>
              <a:t> web site. </a:t>
            </a:r>
            <a:r>
              <a:rPr lang="pt-PT" baseline="0" dirty="0" err="1" smtClean="0"/>
              <a:t>You</a:t>
            </a:r>
            <a:r>
              <a:rPr lang="pt-PT" baseline="0" dirty="0" smtClean="0"/>
              <a:t> can trace </a:t>
            </a:r>
            <a:r>
              <a:rPr lang="pt-PT" baseline="0" dirty="0" err="1" smtClean="0"/>
              <a:t>each</a:t>
            </a:r>
            <a:r>
              <a:rPr lang="pt-PT" baseline="0" dirty="0" smtClean="0"/>
              <a:t> step </a:t>
            </a:r>
            <a:r>
              <a:rPr lang="pt-PT" baseline="0" dirty="0" err="1" smtClean="0"/>
              <a:t>of</a:t>
            </a:r>
            <a:r>
              <a:rPr lang="pt-PT" baseline="0" dirty="0" smtClean="0"/>
              <a:t> </a:t>
            </a:r>
            <a:r>
              <a:rPr lang="pt-PT" baseline="0" dirty="0" err="1" smtClean="0"/>
              <a:t>the</a:t>
            </a:r>
            <a:r>
              <a:rPr lang="pt-PT" baseline="0" dirty="0" smtClean="0"/>
              <a:t> </a:t>
            </a:r>
            <a:r>
              <a:rPr lang="pt-PT" baseline="0" dirty="0" err="1" smtClean="0"/>
              <a:t>connection</a:t>
            </a:r>
            <a:r>
              <a:rPr lang="pt-PT" baseline="0" dirty="0" smtClean="0"/>
              <a:t> in </a:t>
            </a:r>
            <a:r>
              <a:rPr lang="pt-PT" baseline="0" dirty="0" err="1" smtClean="0"/>
              <a:t>order</a:t>
            </a:r>
            <a:r>
              <a:rPr lang="pt-PT" baseline="0" dirty="0" smtClean="0"/>
              <a:t> to </a:t>
            </a:r>
            <a:r>
              <a:rPr lang="pt-PT" baseline="0" dirty="0" err="1" smtClean="0"/>
              <a:t>know</a:t>
            </a:r>
            <a:r>
              <a:rPr lang="pt-PT" baseline="0" dirty="0" smtClean="0"/>
              <a:t> </a:t>
            </a:r>
            <a:r>
              <a:rPr lang="pt-PT" baseline="0" dirty="0" err="1" smtClean="0"/>
              <a:t>where</a:t>
            </a:r>
            <a:r>
              <a:rPr lang="pt-PT" baseline="0" dirty="0" smtClean="0"/>
              <a:t> </a:t>
            </a:r>
            <a:r>
              <a:rPr lang="pt-PT" baseline="0" dirty="0" err="1" smtClean="0"/>
              <a:t>the</a:t>
            </a:r>
            <a:r>
              <a:rPr lang="pt-PT" baseline="0" dirty="0" smtClean="0"/>
              <a:t> </a:t>
            </a:r>
            <a:r>
              <a:rPr lang="pt-PT" baseline="0" dirty="0" err="1" smtClean="0"/>
              <a:t>problem</a:t>
            </a:r>
            <a:r>
              <a:rPr lang="pt-PT" baseline="0" dirty="0" smtClean="0"/>
              <a:t> </a:t>
            </a:r>
            <a:r>
              <a:rPr lang="pt-PT" baseline="0" dirty="0" err="1" smtClean="0"/>
              <a:t>might</a:t>
            </a:r>
            <a:r>
              <a:rPr lang="pt-PT" baseline="0" dirty="0" smtClean="0"/>
              <a:t> </a:t>
            </a:r>
            <a:r>
              <a:rPr lang="pt-PT" baseline="0" dirty="0" err="1" smtClean="0"/>
              <a:t>be</a:t>
            </a:r>
            <a:r>
              <a:rPr lang="pt-PT" baseline="0" dirty="0" smtClean="0"/>
              <a:t>.</a:t>
            </a:r>
          </a:p>
          <a:p>
            <a:r>
              <a:rPr lang="pt-PT" baseline="0" dirty="0" err="1" smtClean="0"/>
              <a:t>This</a:t>
            </a:r>
            <a:r>
              <a:rPr lang="pt-PT" baseline="0" dirty="0" smtClean="0"/>
              <a:t> </a:t>
            </a:r>
            <a:r>
              <a:rPr lang="pt-PT" baseline="0" dirty="0" err="1" smtClean="0"/>
              <a:t>is</a:t>
            </a:r>
            <a:r>
              <a:rPr lang="pt-PT" baseline="0" dirty="0" smtClean="0"/>
              <a:t> </a:t>
            </a:r>
            <a:r>
              <a:rPr lang="pt-PT" baseline="0" dirty="0" err="1" smtClean="0"/>
              <a:t>done</a:t>
            </a:r>
            <a:r>
              <a:rPr lang="pt-PT" baseline="0" dirty="0" smtClean="0"/>
              <a:t> </a:t>
            </a:r>
            <a:r>
              <a:rPr lang="pt-PT" baseline="0" dirty="0" err="1" smtClean="0"/>
              <a:t>through</a:t>
            </a:r>
            <a:r>
              <a:rPr lang="pt-PT" baseline="0" dirty="0" smtClean="0"/>
              <a:t> </a:t>
            </a:r>
            <a:r>
              <a:rPr lang="pt-PT" baseline="0" dirty="0" err="1" smtClean="0"/>
              <a:t>the</a:t>
            </a:r>
            <a:r>
              <a:rPr lang="pt-PT" baseline="0" dirty="0" smtClean="0"/>
              <a:t> </a:t>
            </a:r>
            <a:r>
              <a:rPr lang="pt-PT" baseline="0" dirty="0" err="1" smtClean="0"/>
              <a:t>traceroute</a:t>
            </a:r>
            <a:r>
              <a:rPr lang="pt-PT" baseline="0" dirty="0" smtClean="0"/>
              <a:t> </a:t>
            </a:r>
            <a:r>
              <a:rPr lang="pt-PT" baseline="0" dirty="0" err="1" smtClean="0"/>
              <a:t>command</a:t>
            </a:r>
            <a:r>
              <a:rPr lang="pt-PT" baseline="0" dirty="0" smtClean="0"/>
              <a:t>.</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20</a:t>
            </a:fld>
            <a:endParaRPr lang="pt-PT"/>
          </a:p>
        </p:txBody>
      </p:sp>
    </p:spTree>
    <p:extLst>
      <p:ext uri="{BB962C8B-B14F-4D97-AF65-F5344CB8AC3E}">
        <p14:creationId xmlns:p14="http://schemas.microsoft.com/office/powerpoint/2010/main" val="732437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Also, in some</a:t>
            </a:r>
            <a:r>
              <a:rPr lang="pt-PT" baseline="0" dirty="0" smtClean="0"/>
              <a:t> servers </a:t>
            </a:r>
            <a:r>
              <a:rPr lang="pt-PT" baseline="0" dirty="0" err="1" smtClean="0"/>
              <a:t>or</a:t>
            </a:r>
            <a:r>
              <a:rPr lang="pt-PT" baseline="0" dirty="0" smtClean="0"/>
              <a:t> </a:t>
            </a:r>
            <a:r>
              <a:rPr lang="pt-PT" baseline="0" dirty="0" err="1" smtClean="0"/>
              <a:t>machines</a:t>
            </a:r>
            <a:r>
              <a:rPr lang="pt-PT" baseline="0" dirty="0" smtClean="0"/>
              <a:t>, </a:t>
            </a:r>
            <a:r>
              <a:rPr lang="pt-PT" baseline="0" dirty="0" err="1" smtClean="0"/>
              <a:t>the</a:t>
            </a:r>
            <a:r>
              <a:rPr lang="pt-PT" baseline="0" dirty="0" smtClean="0"/>
              <a:t> </a:t>
            </a:r>
            <a:r>
              <a:rPr lang="pt-PT" baseline="0" dirty="0" err="1" smtClean="0"/>
              <a:t>backspace</a:t>
            </a:r>
            <a:r>
              <a:rPr lang="pt-PT" baseline="0" dirty="0" smtClean="0"/>
              <a:t> </a:t>
            </a:r>
            <a:r>
              <a:rPr lang="pt-PT" baseline="0" dirty="0" err="1" smtClean="0"/>
              <a:t>key</a:t>
            </a:r>
            <a:r>
              <a:rPr lang="pt-PT" baseline="0" dirty="0" smtClean="0"/>
              <a:t> can </a:t>
            </a:r>
            <a:r>
              <a:rPr lang="pt-PT" baseline="0" dirty="0" err="1" smtClean="0"/>
              <a:t>behave</a:t>
            </a:r>
            <a:r>
              <a:rPr lang="pt-PT" baseline="0" dirty="0" smtClean="0"/>
              <a:t> </a:t>
            </a:r>
            <a:r>
              <a:rPr lang="pt-PT" baseline="0" dirty="0" err="1" smtClean="0"/>
              <a:t>differently</a:t>
            </a:r>
            <a:r>
              <a:rPr lang="pt-PT" baseline="0" dirty="0" smtClean="0"/>
              <a:t>, </a:t>
            </a:r>
            <a:r>
              <a:rPr lang="pt-PT" baseline="0" dirty="0" err="1" smtClean="0"/>
              <a:t>most</a:t>
            </a:r>
            <a:r>
              <a:rPr lang="pt-PT" baseline="0" dirty="0" smtClean="0"/>
              <a:t> </a:t>
            </a:r>
            <a:r>
              <a:rPr lang="pt-PT" baseline="0" dirty="0" err="1" smtClean="0"/>
              <a:t>of</a:t>
            </a:r>
            <a:r>
              <a:rPr lang="pt-PT" baseline="0" dirty="0" smtClean="0"/>
              <a:t> </a:t>
            </a:r>
            <a:r>
              <a:rPr lang="pt-PT" baseline="0" dirty="0" err="1" smtClean="0"/>
              <a:t>the</a:t>
            </a:r>
            <a:r>
              <a:rPr lang="pt-PT" baseline="0" dirty="0" smtClean="0"/>
              <a:t> times </a:t>
            </a:r>
            <a:r>
              <a:rPr lang="pt-PT" baseline="0" dirty="0" err="1" smtClean="0"/>
              <a:t>giving</a:t>
            </a:r>
            <a:r>
              <a:rPr lang="pt-PT" baseline="0" dirty="0" smtClean="0"/>
              <a:t> </a:t>
            </a:r>
            <a:r>
              <a:rPr lang="pt-PT" baseline="0" dirty="0" err="1" smtClean="0"/>
              <a:t>you</a:t>
            </a:r>
            <a:r>
              <a:rPr lang="pt-PT" baseline="0" dirty="0" smtClean="0"/>
              <a:t> a…</a:t>
            </a:r>
          </a:p>
          <a:p>
            <a:r>
              <a:rPr lang="pt-PT" baseline="0" dirty="0" smtClean="0"/>
              <a:t>To </a:t>
            </a:r>
            <a:r>
              <a:rPr lang="pt-PT" baseline="0" dirty="0" err="1" smtClean="0"/>
              <a:t>get</a:t>
            </a:r>
            <a:r>
              <a:rPr lang="pt-PT" baseline="0" dirty="0" smtClean="0"/>
              <a:t> </a:t>
            </a:r>
            <a:r>
              <a:rPr lang="pt-PT" baseline="0" dirty="0" err="1" smtClean="0"/>
              <a:t>around</a:t>
            </a:r>
            <a:r>
              <a:rPr lang="pt-PT" baseline="0" dirty="0" smtClean="0"/>
              <a:t> </a:t>
            </a:r>
            <a:r>
              <a:rPr lang="pt-PT" baseline="0" dirty="0" err="1" smtClean="0"/>
              <a:t>this</a:t>
            </a:r>
            <a:r>
              <a:rPr lang="pt-PT" baseline="0" dirty="0" smtClean="0"/>
              <a:t>, </a:t>
            </a:r>
            <a:r>
              <a:rPr lang="pt-PT" baseline="0" dirty="0" err="1" smtClean="0"/>
              <a:t>you</a:t>
            </a:r>
            <a:r>
              <a:rPr lang="pt-PT" baseline="0" dirty="0" smtClean="0"/>
              <a:t> can use </a:t>
            </a:r>
            <a:r>
              <a:rPr lang="pt-PT" baseline="0" dirty="0" err="1" smtClean="0"/>
              <a:t>the</a:t>
            </a:r>
            <a:r>
              <a:rPr lang="pt-PT" baseline="0" dirty="0" smtClean="0"/>
              <a:t> </a:t>
            </a:r>
            <a:r>
              <a:rPr lang="pt-PT" baseline="0" dirty="0" err="1" smtClean="0"/>
              <a:t>stty</a:t>
            </a:r>
            <a:r>
              <a:rPr lang="pt-PT" baseline="0" dirty="0" smtClean="0"/>
              <a:t> </a:t>
            </a:r>
            <a:r>
              <a:rPr lang="pt-PT" baseline="0" dirty="0" err="1" smtClean="0"/>
              <a:t>command</a:t>
            </a:r>
            <a:r>
              <a:rPr lang="pt-PT" baseline="0" dirty="0" smtClean="0"/>
              <a:t> to </a:t>
            </a:r>
            <a:r>
              <a:rPr lang="pt-PT" baseline="0" dirty="0" err="1" smtClean="0"/>
              <a:t>replace</a:t>
            </a:r>
            <a:r>
              <a:rPr lang="pt-PT" baseline="0" dirty="0" smtClean="0"/>
              <a:t> </a:t>
            </a:r>
            <a:r>
              <a:rPr lang="pt-PT" baseline="0" dirty="0" err="1" smtClean="0"/>
              <a:t>the</a:t>
            </a:r>
            <a:r>
              <a:rPr lang="pt-PT" baseline="0" dirty="0" smtClean="0"/>
              <a:t> </a:t>
            </a:r>
            <a:r>
              <a:rPr lang="pt-PT" baseline="0" dirty="0" err="1" smtClean="0"/>
              <a:t>backspace</a:t>
            </a:r>
            <a:r>
              <a:rPr lang="pt-PT" baseline="0" dirty="0" smtClean="0"/>
              <a:t> </a:t>
            </a:r>
            <a:r>
              <a:rPr lang="pt-PT" baseline="0" dirty="0" err="1" smtClean="0"/>
              <a:t>function</a:t>
            </a:r>
            <a:endParaRPr lang="pt-PT" baseline="0" dirty="0" smtClean="0"/>
          </a:p>
        </p:txBody>
      </p:sp>
      <p:sp>
        <p:nvSpPr>
          <p:cNvPr id="4" name="Slide Number Placeholder 3"/>
          <p:cNvSpPr>
            <a:spLocks noGrp="1"/>
          </p:cNvSpPr>
          <p:nvPr>
            <p:ph type="sldNum" sz="quarter" idx="10"/>
          </p:nvPr>
        </p:nvSpPr>
        <p:spPr/>
        <p:txBody>
          <a:bodyPr/>
          <a:lstStyle/>
          <a:p>
            <a:fld id="{C67E0037-CC44-430E-AABF-2B6B990AE3AB}" type="slidenum">
              <a:rPr lang="pt-PT" smtClean="0"/>
              <a:t>21</a:t>
            </a:fld>
            <a:endParaRPr lang="pt-PT"/>
          </a:p>
        </p:txBody>
      </p:sp>
    </p:spTree>
    <p:extLst>
      <p:ext uri="{BB962C8B-B14F-4D97-AF65-F5344CB8AC3E}">
        <p14:creationId xmlns:p14="http://schemas.microsoft.com/office/powerpoint/2010/main" val="302450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There</a:t>
            </a:r>
            <a:r>
              <a:rPr lang="pt-PT" baseline="0" dirty="0" smtClean="0"/>
              <a:t> are </a:t>
            </a:r>
            <a:r>
              <a:rPr lang="pt-PT" baseline="0" dirty="0" err="1" smtClean="0"/>
              <a:t>two</a:t>
            </a:r>
            <a:r>
              <a:rPr lang="pt-PT" baseline="0" dirty="0" smtClean="0"/>
              <a:t> </a:t>
            </a:r>
            <a:r>
              <a:rPr lang="pt-PT" baseline="0" dirty="0" err="1" smtClean="0"/>
              <a:t>typical</a:t>
            </a:r>
            <a:r>
              <a:rPr lang="pt-PT" baseline="0" dirty="0" smtClean="0"/>
              <a:t> </a:t>
            </a:r>
            <a:r>
              <a:rPr lang="pt-PT" baseline="0" dirty="0" err="1" smtClean="0"/>
              <a:t>scenarios</a:t>
            </a:r>
            <a:r>
              <a:rPr lang="pt-PT" baseline="0" dirty="0" smtClean="0"/>
              <a:t> </a:t>
            </a:r>
            <a:r>
              <a:rPr lang="pt-PT" baseline="0" dirty="0" err="1" smtClean="0"/>
              <a:t>that</a:t>
            </a:r>
            <a:r>
              <a:rPr lang="pt-PT" baseline="0" dirty="0" smtClean="0"/>
              <a:t> </a:t>
            </a:r>
            <a:r>
              <a:rPr lang="pt-PT" baseline="0" dirty="0" err="1" smtClean="0"/>
              <a:t>require</a:t>
            </a:r>
            <a:r>
              <a:rPr lang="pt-PT" baseline="0" dirty="0" smtClean="0"/>
              <a:t> </a:t>
            </a:r>
            <a:r>
              <a:rPr lang="pt-PT" baseline="0" dirty="0" err="1" smtClean="0"/>
              <a:t>the</a:t>
            </a:r>
            <a:r>
              <a:rPr lang="pt-PT" baseline="0" dirty="0" smtClean="0"/>
              <a:t> </a:t>
            </a:r>
            <a:r>
              <a:rPr lang="pt-PT" baseline="0" dirty="0" err="1" smtClean="0"/>
              <a:t>remote</a:t>
            </a:r>
            <a:r>
              <a:rPr lang="pt-PT" baseline="0" dirty="0" smtClean="0"/>
              <a:t> </a:t>
            </a:r>
            <a:r>
              <a:rPr lang="pt-PT" baseline="0" dirty="0" err="1" smtClean="0"/>
              <a:t>access</a:t>
            </a:r>
            <a:r>
              <a:rPr lang="pt-PT" baseline="0" dirty="0" smtClean="0"/>
              <a:t> to a </a:t>
            </a:r>
            <a:r>
              <a:rPr lang="pt-PT" baseline="0" dirty="0" err="1" smtClean="0"/>
              <a:t>computer</a:t>
            </a:r>
            <a:r>
              <a:rPr lang="pt-PT" baseline="0" dirty="0" smtClean="0"/>
              <a:t> </a:t>
            </a:r>
            <a:r>
              <a:rPr lang="pt-PT" baseline="0" dirty="0" err="1" smtClean="0"/>
              <a:t>or</a:t>
            </a:r>
            <a:r>
              <a:rPr lang="pt-PT" baseline="0" dirty="0" smtClean="0"/>
              <a:t> server:</a:t>
            </a:r>
          </a:p>
          <a:p>
            <a:r>
              <a:rPr lang="pt-PT" baseline="0" dirty="0" err="1" smtClean="0"/>
              <a:t>Lets</a:t>
            </a:r>
            <a:r>
              <a:rPr lang="pt-PT" baseline="0" dirty="0" smtClean="0"/>
              <a:t> </a:t>
            </a:r>
            <a:r>
              <a:rPr lang="pt-PT" baseline="0" dirty="0" err="1" smtClean="0"/>
              <a:t>check</a:t>
            </a:r>
            <a:r>
              <a:rPr lang="pt-PT" baseline="0" dirty="0" smtClean="0"/>
              <a:t> </a:t>
            </a:r>
            <a:r>
              <a:rPr lang="pt-PT" baseline="0" dirty="0" err="1" smtClean="0"/>
              <a:t>on</a:t>
            </a:r>
            <a:r>
              <a:rPr lang="pt-PT" baseline="0" dirty="0" smtClean="0"/>
              <a:t> </a:t>
            </a:r>
            <a:r>
              <a:rPr lang="pt-PT" baseline="0" dirty="0" err="1" smtClean="0"/>
              <a:t>the</a:t>
            </a:r>
            <a:r>
              <a:rPr lang="pt-PT" baseline="0" dirty="0" smtClean="0"/>
              <a:t> </a:t>
            </a:r>
            <a:r>
              <a:rPr lang="pt-PT" baseline="0" dirty="0" err="1" smtClean="0"/>
              <a:t>first</a:t>
            </a:r>
            <a:r>
              <a:rPr lang="pt-PT" baseline="0" dirty="0" smtClean="0"/>
              <a:t> </a:t>
            </a:r>
            <a:r>
              <a:rPr lang="pt-PT" baseline="0" dirty="0" err="1" smtClean="0"/>
              <a:t>one</a:t>
            </a:r>
            <a:r>
              <a:rPr lang="pt-PT" baseline="0" dirty="0" smtClean="0"/>
              <a:t>…</a:t>
            </a:r>
          </a:p>
        </p:txBody>
      </p:sp>
      <p:sp>
        <p:nvSpPr>
          <p:cNvPr id="4" name="Slide Number Placeholder 3"/>
          <p:cNvSpPr>
            <a:spLocks noGrp="1"/>
          </p:cNvSpPr>
          <p:nvPr>
            <p:ph type="sldNum" sz="quarter" idx="10"/>
          </p:nvPr>
        </p:nvSpPr>
        <p:spPr/>
        <p:txBody>
          <a:bodyPr/>
          <a:lstStyle/>
          <a:p>
            <a:fld id="{C67E0037-CC44-430E-AABF-2B6B990AE3AB}" type="slidenum">
              <a:rPr lang="pt-PT" smtClean="0"/>
              <a:t>3</a:t>
            </a:fld>
            <a:endParaRPr lang="pt-PT"/>
          </a:p>
        </p:txBody>
      </p:sp>
    </p:spTree>
    <p:extLst>
      <p:ext uri="{BB962C8B-B14F-4D97-AF65-F5344CB8AC3E}">
        <p14:creationId xmlns:p14="http://schemas.microsoft.com/office/powerpoint/2010/main" val="2205736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When</a:t>
            </a:r>
            <a:r>
              <a:rPr lang="pt-PT" dirty="0" smtClean="0"/>
              <a:t> </a:t>
            </a:r>
            <a:r>
              <a:rPr lang="pt-PT" dirty="0" err="1" smtClean="0"/>
              <a:t>you</a:t>
            </a:r>
            <a:r>
              <a:rPr lang="pt-PT" dirty="0" smtClean="0"/>
              <a:t> are </a:t>
            </a:r>
            <a:r>
              <a:rPr lang="pt-PT" dirty="0" err="1" smtClean="0"/>
              <a:t>connected</a:t>
            </a:r>
            <a:r>
              <a:rPr lang="pt-PT" dirty="0" smtClean="0"/>
              <a:t> to a </a:t>
            </a:r>
            <a:r>
              <a:rPr lang="pt-PT" dirty="0" err="1" smtClean="0"/>
              <a:t>remote</a:t>
            </a:r>
            <a:r>
              <a:rPr lang="pt-PT" dirty="0" smtClean="0"/>
              <a:t> </a:t>
            </a:r>
            <a:r>
              <a:rPr lang="pt-PT" dirty="0" err="1" smtClean="0"/>
              <a:t>machine</a:t>
            </a:r>
            <a:r>
              <a:rPr lang="pt-PT" dirty="0" smtClean="0"/>
              <a:t>, </a:t>
            </a:r>
            <a:r>
              <a:rPr lang="pt-PT" dirty="0" err="1" smtClean="0"/>
              <a:t>you’ll</a:t>
            </a:r>
            <a:r>
              <a:rPr lang="pt-PT" dirty="0" smtClean="0"/>
              <a:t> </a:t>
            </a:r>
            <a:r>
              <a:rPr lang="pt-PT" dirty="0" err="1" smtClean="0"/>
              <a:t>prabably</a:t>
            </a:r>
            <a:r>
              <a:rPr lang="pt-PT" dirty="0" smtClean="0"/>
              <a:t> </a:t>
            </a:r>
            <a:r>
              <a:rPr lang="pt-PT" dirty="0" err="1" smtClean="0"/>
              <a:t>want</a:t>
            </a:r>
            <a:r>
              <a:rPr lang="pt-PT" dirty="0" smtClean="0"/>
              <a:t> to </a:t>
            </a:r>
            <a:r>
              <a:rPr lang="pt-PT" dirty="0" err="1" smtClean="0"/>
              <a:t>run</a:t>
            </a:r>
            <a:r>
              <a:rPr lang="pt-PT" dirty="0" smtClean="0"/>
              <a:t> </a:t>
            </a:r>
            <a:r>
              <a:rPr lang="pt-PT" dirty="0" err="1" smtClean="0"/>
              <a:t>programs</a:t>
            </a:r>
            <a:r>
              <a:rPr lang="pt-PT" baseline="0" dirty="0" smtClean="0"/>
              <a:t> </a:t>
            </a:r>
            <a:r>
              <a:rPr lang="pt-PT" baseline="0" dirty="0" err="1" smtClean="0"/>
              <a:t>with</a:t>
            </a:r>
            <a:r>
              <a:rPr lang="pt-PT" baseline="0" dirty="0" smtClean="0"/>
              <a:t> </a:t>
            </a:r>
            <a:r>
              <a:rPr lang="pt-PT" baseline="0" dirty="0" err="1" smtClean="0"/>
              <a:t>it</a:t>
            </a:r>
            <a:r>
              <a:rPr lang="pt-PT" baseline="0" dirty="0" smtClean="0"/>
              <a:t> in </a:t>
            </a:r>
            <a:r>
              <a:rPr lang="pt-PT" baseline="0" dirty="0" err="1" smtClean="0"/>
              <a:t>order</a:t>
            </a:r>
            <a:r>
              <a:rPr lang="pt-PT" baseline="0" dirty="0" smtClean="0"/>
              <a:t> to analise </a:t>
            </a:r>
            <a:r>
              <a:rPr lang="pt-PT" baseline="0" dirty="0" err="1" smtClean="0"/>
              <a:t>your</a:t>
            </a:r>
            <a:r>
              <a:rPr lang="pt-PT" baseline="0" dirty="0" smtClean="0"/>
              <a:t> data.</a:t>
            </a:r>
          </a:p>
          <a:p>
            <a:r>
              <a:rPr lang="pt-PT" baseline="0" dirty="0" err="1" smtClean="0"/>
              <a:t>This</a:t>
            </a:r>
            <a:r>
              <a:rPr lang="pt-PT" baseline="0" dirty="0" smtClean="0"/>
              <a:t> can </a:t>
            </a:r>
            <a:r>
              <a:rPr lang="pt-PT" baseline="0" dirty="0" err="1" smtClean="0"/>
              <a:t>be</a:t>
            </a:r>
            <a:r>
              <a:rPr lang="pt-PT" baseline="0" dirty="0" smtClean="0"/>
              <a:t> </a:t>
            </a:r>
            <a:r>
              <a:rPr lang="pt-PT" baseline="0" dirty="0" err="1" smtClean="0"/>
              <a:t>done</a:t>
            </a:r>
            <a:r>
              <a:rPr lang="pt-PT" baseline="0" dirty="0" smtClean="0"/>
              <a:t> </a:t>
            </a:r>
            <a:r>
              <a:rPr lang="pt-PT" baseline="0" dirty="0" err="1" smtClean="0"/>
              <a:t>by</a:t>
            </a:r>
            <a:r>
              <a:rPr lang="pt-PT" baseline="0" dirty="0" smtClean="0"/>
              <a:t> </a:t>
            </a:r>
            <a:r>
              <a:rPr lang="pt-PT" baseline="0" dirty="0" err="1" smtClean="0"/>
              <a:t>connecting</a:t>
            </a:r>
            <a:r>
              <a:rPr lang="pt-PT" baseline="0" dirty="0" smtClean="0"/>
              <a:t> </a:t>
            </a:r>
            <a:r>
              <a:rPr lang="pt-PT" baseline="0" dirty="0" err="1" smtClean="0"/>
              <a:t>from</a:t>
            </a:r>
            <a:r>
              <a:rPr lang="pt-PT" baseline="0" dirty="0" smtClean="0"/>
              <a:t> </a:t>
            </a:r>
            <a:r>
              <a:rPr lang="pt-PT" baseline="0" dirty="0" err="1" smtClean="0"/>
              <a:t>home</a:t>
            </a:r>
            <a:r>
              <a:rPr lang="pt-PT" baseline="0" dirty="0" smtClean="0"/>
              <a:t> to </a:t>
            </a:r>
            <a:r>
              <a:rPr lang="pt-PT" baseline="0" dirty="0" err="1" smtClean="0"/>
              <a:t>your</a:t>
            </a:r>
            <a:r>
              <a:rPr lang="pt-PT" baseline="0" dirty="0" smtClean="0"/>
              <a:t> </a:t>
            </a:r>
            <a:r>
              <a:rPr lang="pt-PT" baseline="0" dirty="0" err="1" smtClean="0"/>
              <a:t>lab</a:t>
            </a:r>
            <a:r>
              <a:rPr lang="pt-PT" baseline="0" dirty="0" smtClean="0"/>
              <a:t> </a:t>
            </a:r>
            <a:r>
              <a:rPr lang="pt-PT" baseline="0" dirty="0" err="1" smtClean="0"/>
              <a:t>computer</a:t>
            </a:r>
            <a:r>
              <a:rPr lang="pt-PT" baseline="0" dirty="0" smtClean="0"/>
              <a:t> </a:t>
            </a:r>
            <a:r>
              <a:rPr lang="pt-PT" baseline="0" dirty="0" err="1" smtClean="0"/>
              <a:t>and</a:t>
            </a:r>
            <a:r>
              <a:rPr lang="pt-PT" baseline="0" dirty="0" smtClean="0"/>
              <a:t> </a:t>
            </a:r>
            <a:r>
              <a:rPr lang="pt-PT" baseline="0" dirty="0" err="1" smtClean="0"/>
              <a:t>run</a:t>
            </a:r>
            <a:r>
              <a:rPr lang="pt-PT" baseline="0" dirty="0" smtClean="0"/>
              <a:t> </a:t>
            </a:r>
            <a:r>
              <a:rPr lang="pt-PT" baseline="0" dirty="0" err="1" smtClean="0"/>
              <a:t>it</a:t>
            </a:r>
            <a:r>
              <a:rPr lang="pt-PT" baseline="0" dirty="0" smtClean="0"/>
              <a:t> </a:t>
            </a:r>
            <a:r>
              <a:rPr lang="pt-PT" baseline="0" dirty="0" err="1" smtClean="0"/>
              <a:t>on</a:t>
            </a:r>
            <a:r>
              <a:rPr lang="pt-PT" baseline="0" dirty="0" smtClean="0"/>
              <a:t> </a:t>
            </a:r>
            <a:r>
              <a:rPr lang="pt-PT" baseline="0" dirty="0" err="1" smtClean="0"/>
              <a:t>them</a:t>
            </a:r>
            <a:r>
              <a:rPr lang="pt-PT" baseline="0" dirty="0" smtClean="0"/>
              <a:t>. As I </a:t>
            </a:r>
            <a:r>
              <a:rPr lang="pt-PT" baseline="0" dirty="0" err="1" smtClean="0"/>
              <a:t>told</a:t>
            </a:r>
            <a:r>
              <a:rPr lang="pt-PT" baseline="0" dirty="0" smtClean="0"/>
              <a:t> </a:t>
            </a:r>
            <a:r>
              <a:rPr lang="pt-PT" baseline="0" dirty="0" err="1" smtClean="0"/>
              <a:t>befour</a:t>
            </a:r>
            <a:r>
              <a:rPr lang="pt-PT" baseline="0" dirty="0" smtClean="0"/>
              <a:t> </a:t>
            </a:r>
            <a:r>
              <a:rPr lang="pt-PT" baseline="0" dirty="0" err="1" smtClean="0"/>
              <a:t>you</a:t>
            </a:r>
            <a:r>
              <a:rPr lang="pt-PT" baseline="0" dirty="0" smtClean="0"/>
              <a:t> </a:t>
            </a:r>
            <a:r>
              <a:rPr lang="pt-PT" baseline="0" dirty="0" err="1" smtClean="0"/>
              <a:t>may</a:t>
            </a:r>
            <a:r>
              <a:rPr lang="pt-PT" baseline="0" dirty="0" smtClean="0"/>
              <a:t> </a:t>
            </a:r>
            <a:r>
              <a:rPr lang="pt-PT" baseline="0" dirty="0" err="1" smtClean="0"/>
              <a:t>also</a:t>
            </a:r>
            <a:r>
              <a:rPr lang="pt-PT" baseline="0" dirty="0" smtClean="0"/>
              <a:t> </a:t>
            </a:r>
            <a:r>
              <a:rPr lang="pt-PT" baseline="0" dirty="0" err="1" smtClean="0"/>
              <a:t>want</a:t>
            </a:r>
            <a:r>
              <a:rPr lang="pt-PT" baseline="0" dirty="0" smtClean="0"/>
              <a:t> to </a:t>
            </a:r>
            <a:r>
              <a:rPr lang="pt-PT" baseline="0" dirty="0" err="1" smtClean="0"/>
              <a:t>access</a:t>
            </a:r>
            <a:r>
              <a:rPr lang="pt-PT" baseline="0" dirty="0" smtClean="0"/>
              <a:t> a cluster server, </a:t>
            </a:r>
            <a:r>
              <a:rPr lang="pt-PT" baseline="0" dirty="0" err="1" smtClean="0"/>
              <a:t>but</a:t>
            </a:r>
            <a:r>
              <a:rPr lang="pt-PT" baseline="0" dirty="0" smtClean="0"/>
              <a:t> </a:t>
            </a:r>
            <a:r>
              <a:rPr lang="pt-PT" baseline="0" dirty="0" err="1" smtClean="0"/>
              <a:t>these</a:t>
            </a:r>
            <a:r>
              <a:rPr lang="pt-PT" baseline="0" dirty="0" smtClean="0"/>
              <a:t> </a:t>
            </a:r>
            <a:r>
              <a:rPr lang="pt-PT" baseline="0" dirty="0" err="1" smtClean="0"/>
              <a:t>run</a:t>
            </a:r>
            <a:r>
              <a:rPr lang="pt-PT" baseline="0" dirty="0" smtClean="0"/>
              <a:t> </a:t>
            </a:r>
            <a:r>
              <a:rPr lang="pt-PT" baseline="0" dirty="0" err="1" smtClean="0"/>
              <a:t>on</a:t>
            </a:r>
            <a:r>
              <a:rPr lang="pt-PT" baseline="0" dirty="0" smtClean="0"/>
              <a:t> </a:t>
            </a:r>
            <a:r>
              <a:rPr lang="pt-PT" baseline="0" dirty="0" err="1" smtClean="0"/>
              <a:t>different</a:t>
            </a:r>
            <a:r>
              <a:rPr lang="pt-PT" baseline="0" dirty="0" smtClean="0"/>
              <a:t> </a:t>
            </a:r>
            <a:r>
              <a:rPr lang="pt-PT" baseline="0" dirty="0" err="1" smtClean="0"/>
              <a:t>parameters</a:t>
            </a:r>
            <a:r>
              <a:rPr lang="pt-PT" baseline="0" dirty="0" smtClean="0"/>
              <a:t>, </a:t>
            </a:r>
            <a:r>
              <a:rPr lang="pt-PT" baseline="0" dirty="0" err="1" smtClean="0"/>
              <a:t>so</a:t>
            </a:r>
            <a:r>
              <a:rPr lang="pt-PT" baseline="0" dirty="0" smtClean="0"/>
              <a:t> </a:t>
            </a:r>
            <a:r>
              <a:rPr lang="pt-PT" baseline="0" dirty="0" err="1" smtClean="0"/>
              <a:t>we’ll</a:t>
            </a:r>
            <a:r>
              <a:rPr lang="pt-PT" baseline="0" dirty="0" smtClean="0"/>
              <a:t> </a:t>
            </a:r>
            <a:r>
              <a:rPr lang="pt-PT" baseline="0" dirty="0" err="1" smtClean="0"/>
              <a:t>focus</a:t>
            </a:r>
            <a:r>
              <a:rPr lang="pt-PT" baseline="0" dirty="0" smtClean="0"/>
              <a:t> </a:t>
            </a:r>
            <a:r>
              <a:rPr lang="pt-PT" baseline="0" dirty="0" err="1" smtClean="0"/>
              <a:t>first</a:t>
            </a:r>
            <a:r>
              <a:rPr lang="pt-PT" baseline="0" dirty="0" smtClean="0"/>
              <a:t> </a:t>
            </a:r>
            <a:r>
              <a:rPr lang="pt-PT" baseline="0" dirty="0" err="1" smtClean="0"/>
              <a:t>on</a:t>
            </a:r>
            <a:r>
              <a:rPr lang="pt-PT" baseline="0" dirty="0" smtClean="0"/>
              <a:t> regular </a:t>
            </a:r>
            <a:r>
              <a:rPr lang="pt-PT" baseline="0" dirty="0" err="1" smtClean="0"/>
              <a:t>computers</a:t>
            </a:r>
            <a:r>
              <a:rPr lang="pt-PT" baseline="0" dirty="0" smtClean="0"/>
              <a:t>.</a:t>
            </a:r>
          </a:p>
          <a:p>
            <a:r>
              <a:rPr lang="pt-PT" baseline="0" dirty="0" smtClean="0"/>
              <a:t>For </a:t>
            </a:r>
            <a:r>
              <a:rPr lang="pt-PT" baseline="0" dirty="0" err="1" smtClean="0"/>
              <a:t>this</a:t>
            </a:r>
            <a:r>
              <a:rPr lang="pt-PT" baseline="0" dirty="0" smtClean="0"/>
              <a:t>, </a:t>
            </a:r>
            <a:r>
              <a:rPr lang="pt-PT" baseline="0" dirty="0" err="1" smtClean="0"/>
              <a:t>we’ll</a:t>
            </a:r>
            <a:r>
              <a:rPr lang="pt-PT" baseline="0" dirty="0" smtClean="0"/>
              <a:t> use </a:t>
            </a:r>
            <a:r>
              <a:rPr lang="pt-PT" baseline="0" dirty="0" err="1" smtClean="0"/>
              <a:t>the</a:t>
            </a:r>
            <a:r>
              <a:rPr lang="pt-PT" baseline="0" dirty="0" smtClean="0"/>
              <a:t> </a:t>
            </a:r>
            <a:r>
              <a:rPr lang="pt-PT" baseline="0" dirty="0" err="1" smtClean="0"/>
              <a:t>sleep</a:t>
            </a:r>
            <a:r>
              <a:rPr lang="pt-PT" baseline="0" dirty="0" smtClean="0"/>
              <a:t> </a:t>
            </a:r>
            <a:r>
              <a:rPr lang="pt-PT" baseline="0" dirty="0" err="1" smtClean="0"/>
              <a:t>command</a:t>
            </a:r>
            <a:r>
              <a:rPr lang="pt-PT" baseline="0" dirty="0" smtClean="0"/>
              <a:t> as na </a:t>
            </a:r>
            <a:r>
              <a:rPr lang="pt-PT" baseline="0" dirty="0" err="1" smtClean="0"/>
              <a:t>example</a:t>
            </a:r>
            <a:r>
              <a:rPr lang="pt-PT" baseline="0" dirty="0" smtClean="0"/>
              <a:t> </a:t>
            </a:r>
            <a:r>
              <a:rPr lang="pt-PT" baseline="0" dirty="0" err="1" smtClean="0"/>
              <a:t>of</a:t>
            </a:r>
            <a:r>
              <a:rPr lang="pt-PT" baseline="0" dirty="0" smtClean="0"/>
              <a:t> a </a:t>
            </a:r>
            <a:r>
              <a:rPr lang="pt-PT" baseline="0" dirty="0" err="1" smtClean="0"/>
              <a:t>process</a:t>
            </a:r>
            <a:r>
              <a:rPr lang="pt-PT" baseline="0" dirty="0" smtClean="0"/>
              <a:t>.</a:t>
            </a:r>
          </a:p>
          <a:p>
            <a:r>
              <a:rPr lang="pt-PT" baseline="0" dirty="0" err="1" smtClean="0"/>
              <a:t>The</a:t>
            </a:r>
            <a:r>
              <a:rPr lang="pt-PT" baseline="0" dirty="0" smtClean="0"/>
              <a:t> </a:t>
            </a:r>
            <a:r>
              <a:rPr lang="pt-PT" baseline="0" dirty="0" err="1" smtClean="0"/>
              <a:t>sleep</a:t>
            </a:r>
            <a:r>
              <a:rPr lang="pt-PT" baseline="0" dirty="0" smtClean="0"/>
              <a:t> </a:t>
            </a:r>
            <a:r>
              <a:rPr lang="pt-PT" baseline="0" dirty="0" err="1" smtClean="0"/>
              <a:t>command</a:t>
            </a:r>
            <a:r>
              <a:rPr lang="pt-PT" baseline="0" dirty="0" smtClean="0"/>
              <a:t>.</a:t>
            </a:r>
          </a:p>
        </p:txBody>
      </p:sp>
      <p:sp>
        <p:nvSpPr>
          <p:cNvPr id="4" name="Slide Number Placeholder 3"/>
          <p:cNvSpPr>
            <a:spLocks noGrp="1"/>
          </p:cNvSpPr>
          <p:nvPr>
            <p:ph type="sldNum" sz="quarter" idx="10"/>
          </p:nvPr>
        </p:nvSpPr>
        <p:spPr/>
        <p:txBody>
          <a:bodyPr/>
          <a:lstStyle/>
          <a:p>
            <a:fld id="{C67E0037-CC44-430E-AABF-2B6B990AE3AB}" type="slidenum">
              <a:rPr lang="pt-PT" smtClean="0"/>
              <a:t>22</a:t>
            </a:fld>
            <a:endParaRPr lang="pt-PT"/>
          </a:p>
        </p:txBody>
      </p:sp>
    </p:spTree>
    <p:extLst>
      <p:ext uri="{BB962C8B-B14F-4D97-AF65-F5344CB8AC3E}">
        <p14:creationId xmlns:p14="http://schemas.microsoft.com/office/powerpoint/2010/main" val="57563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You</a:t>
            </a:r>
            <a:r>
              <a:rPr lang="pt-PT" dirty="0" smtClean="0"/>
              <a:t> can </a:t>
            </a:r>
            <a:r>
              <a:rPr lang="pt-PT" dirty="0" err="1" smtClean="0"/>
              <a:t>terminate</a:t>
            </a:r>
            <a:r>
              <a:rPr lang="pt-PT" dirty="0" smtClean="0"/>
              <a:t> processes </a:t>
            </a:r>
            <a:r>
              <a:rPr lang="pt-PT" dirty="0" err="1" smtClean="0"/>
              <a:t>using</a:t>
            </a:r>
            <a:r>
              <a:rPr lang="pt-PT" baseline="0" dirty="0" smtClean="0"/>
              <a:t> </a:t>
            </a:r>
            <a:r>
              <a:rPr lang="pt-PT" baseline="0" dirty="0" err="1" smtClean="0"/>
              <a:t>the</a:t>
            </a:r>
            <a:r>
              <a:rPr lang="pt-PT" baseline="0" dirty="0" smtClean="0"/>
              <a:t> </a:t>
            </a:r>
            <a:r>
              <a:rPr lang="pt-PT" baseline="0" dirty="0" err="1" smtClean="0"/>
              <a:t>ctrl+c</a:t>
            </a:r>
            <a:r>
              <a:rPr lang="pt-PT" baseline="0" dirty="0" smtClean="0"/>
              <a:t> </a:t>
            </a:r>
            <a:r>
              <a:rPr lang="pt-PT" baseline="0" dirty="0" err="1" smtClean="0"/>
              <a:t>command</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23</a:t>
            </a:fld>
            <a:endParaRPr lang="pt-PT"/>
          </a:p>
        </p:txBody>
      </p:sp>
    </p:spTree>
    <p:extLst>
      <p:ext uri="{BB962C8B-B14F-4D97-AF65-F5344CB8AC3E}">
        <p14:creationId xmlns:p14="http://schemas.microsoft.com/office/powerpoint/2010/main" val="3489652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Ampersand</a:t>
            </a:r>
            <a:r>
              <a:rPr lang="pt-PT" dirty="0" smtClean="0"/>
              <a:t> </a:t>
            </a:r>
            <a:r>
              <a:rPr lang="pt-PT" dirty="0" err="1" smtClean="0"/>
              <a:t>sign</a:t>
            </a:r>
            <a:r>
              <a:rPr lang="pt-PT" dirty="0" smtClean="0"/>
              <a:t> to</a:t>
            </a:r>
            <a:r>
              <a:rPr lang="pt-PT" baseline="0" dirty="0" smtClean="0"/>
              <a:t> </a:t>
            </a:r>
            <a:r>
              <a:rPr lang="pt-PT" baseline="0" dirty="0" err="1" smtClean="0"/>
              <a:t>run</a:t>
            </a:r>
            <a:r>
              <a:rPr lang="pt-PT" baseline="0" dirty="0" smtClean="0"/>
              <a:t> </a:t>
            </a:r>
            <a:r>
              <a:rPr lang="pt-PT" baseline="0" dirty="0" err="1" smtClean="0"/>
              <a:t>the</a:t>
            </a:r>
            <a:r>
              <a:rPr lang="pt-PT" baseline="0" dirty="0" smtClean="0"/>
              <a:t> </a:t>
            </a:r>
            <a:r>
              <a:rPr lang="pt-PT" baseline="0" dirty="0" err="1" smtClean="0"/>
              <a:t>program</a:t>
            </a:r>
            <a:r>
              <a:rPr lang="pt-PT" baseline="0" dirty="0" smtClean="0"/>
              <a:t> in </a:t>
            </a:r>
            <a:r>
              <a:rPr lang="pt-PT" baseline="0" dirty="0" err="1" smtClean="0"/>
              <a:t>the</a:t>
            </a:r>
            <a:r>
              <a:rPr lang="pt-PT" baseline="0" dirty="0" smtClean="0"/>
              <a:t> background.</a:t>
            </a:r>
          </a:p>
          <a:p>
            <a:r>
              <a:rPr lang="pt-PT" baseline="0" dirty="0" smtClean="0"/>
              <a:t>To </a:t>
            </a:r>
            <a:r>
              <a:rPr lang="pt-PT" baseline="0" dirty="0" err="1" smtClean="0"/>
              <a:t>each</a:t>
            </a:r>
            <a:r>
              <a:rPr lang="pt-PT" baseline="0" dirty="0" smtClean="0"/>
              <a:t> </a:t>
            </a:r>
            <a:r>
              <a:rPr lang="pt-PT" baseline="0" dirty="0" err="1" smtClean="0"/>
              <a:t>process</a:t>
            </a:r>
            <a:r>
              <a:rPr lang="pt-PT" baseline="0" dirty="0" smtClean="0"/>
              <a:t>, a </a:t>
            </a:r>
            <a:r>
              <a:rPr lang="pt-PT" baseline="0" dirty="0" err="1" smtClean="0"/>
              <a:t>given</a:t>
            </a:r>
            <a:r>
              <a:rPr lang="pt-PT" baseline="0" dirty="0" smtClean="0"/>
              <a:t> ID </a:t>
            </a:r>
            <a:r>
              <a:rPr lang="pt-PT" baseline="0" dirty="0" err="1" smtClean="0"/>
              <a:t>number</a:t>
            </a:r>
            <a:r>
              <a:rPr lang="pt-PT" baseline="0" dirty="0" smtClean="0"/>
              <a:t> </a:t>
            </a:r>
            <a:r>
              <a:rPr lang="pt-PT" baseline="0" dirty="0" err="1" smtClean="0"/>
              <a:t>is</a:t>
            </a:r>
            <a:r>
              <a:rPr lang="pt-PT" baseline="0" dirty="0" smtClean="0"/>
              <a:t> </a:t>
            </a:r>
            <a:r>
              <a:rPr lang="pt-PT" baseline="0" dirty="0" err="1" smtClean="0"/>
              <a:t>assign</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24</a:t>
            </a:fld>
            <a:endParaRPr lang="pt-PT"/>
          </a:p>
        </p:txBody>
      </p:sp>
    </p:spTree>
    <p:extLst>
      <p:ext uri="{BB962C8B-B14F-4D97-AF65-F5344CB8AC3E}">
        <p14:creationId xmlns:p14="http://schemas.microsoft.com/office/powerpoint/2010/main" val="1126277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If</a:t>
            </a:r>
            <a:r>
              <a:rPr lang="pt-PT" dirty="0" smtClean="0"/>
              <a:t> </a:t>
            </a:r>
            <a:r>
              <a:rPr lang="pt-PT" dirty="0" err="1" smtClean="0"/>
              <a:t>you</a:t>
            </a:r>
            <a:r>
              <a:rPr lang="pt-PT" dirty="0" smtClean="0"/>
              <a:t> </a:t>
            </a:r>
            <a:r>
              <a:rPr lang="pt-PT" dirty="0" err="1" smtClean="0"/>
              <a:t>want</a:t>
            </a:r>
            <a:r>
              <a:rPr lang="pt-PT" baseline="0" dirty="0" smtClean="0"/>
              <a:t> to </a:t>
            </a:r>
            <a:r>
              <a:rPr lang="pt-PT" baseline="0" dirty="0" err="1" smtClean="0"/>
              <a:t>check</a:t>
            </a:r>
            <a:r>
              <a:rPr lang="pt-PT" baseline="0" dirty="0" smtClean="0"/>
              <a:t> </a:t>
            </a:r>
            <a:r>
              <a:rPr lang="pt-PT" baseline="0" dirty="0" err="1" smtClean="0"/>
              <a:t>the</a:t>
            </a:r>
            <a:r>
              <a:rPr lang="pt-PT" baseline="0" dirty="0" smtClean="0"/>
              <a:t> processes </a:t>
            </a:r>
            <a:r>
              <a:rPr lang="pt-PT" baseline="0" dirty="0" err="1" smtClean="0"/>
              <a:t>curruntly</a:t>
            </a:r>
            <a:r>
              <a:rPr lang="pt-PT" baseline="0" dirty="0" smtClean="0"/>
              <a:t> </a:t>
            </a:r>
            <a:r>
              <a:rPr lang="pt-PT" baseline="0" dirty="0" err="1" smtClean="0"/>
              <a:t>running</a:t>
            </a:r>
            <a:r>
              <a:rPr lang="pt-PT" baseline="0" dirty="0" smtClean="0"/>
              <a:t> in </a:t>
            </a:r>
            <a:r>
              <a:rPr lang="pt-PT" baseline="0" dirty="0" err="1" smtClean="0"/>
              <a:t>your</a:t>
            </a:r>
            <a:r>
              <a:rPr lang="pt-PT" baseline="0" dirty="0" smtClean="0"/>
              <a:t> </a:t>
            </a:r>
            <a:r>
              <a:rPr lang="pt-PT" baseline="0" dirty="0" err="1" smtClean="0"/>
              <a:t>computer</a:t>
            </a:r>
            <a:r>
              <a:rPr lang="pt-PT" baseline="0" dirty="0" smtClean="0"/>
              <a:t>, </a:t>
            </a:r>
            <a:r>
              <a:rPr lang="pt-PT" baseline="0" dirty="0" err="1" smtClean="0"/>
              <a:t>you</a:t>
            </a:r>
            <a:r>
              <a:rPr lang="pt-PT" baseline="0" dirty="0" smtClean="0"/>
              <a:t> can use </a:t>
            </a:r>
            <a:r>
              <a:rPr lang="pt-PT" baseline="0" dirty="0" err="1" smtClean="0"/>
              <a:t>the</a:t>
            </a:r>
            <a:r>
              <a:rPr lang="pt-PT" baseline="0" dirty="0" smtClean="0"/>
              <a:t> </a:t>
            </a:r>
            <a:r>
              <a:rPr lang="pt-PT" baseline="0" dirty="0" err="1" smtClean="0"/>
              <a:t>ps</a:t>
            </a:r>
            <a:r>
              <a:rPr lang="pt-PT" baseline="0" dirty="0" smtClean="0"/>
              <a:t> </a:t>
            </a:r>
            <a:r>
              <a:rPr lang="pt-PT" baseline="0" dirty="0" err="1" smtClean="0"/>
              <a:t>command</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25</a:t>
            </a:fld>
            <a:endParaRPr lang="pt-PT"/>
          </a:p>
        </p:txBody>
      </p:sp>
    </p:spTree>
    <p:extLst>
      <p:ext uri="{BB962C8B-B14F-4D97-AF65-F5344CB8AC3E}">
        <p14:creationId xmlns:p14="http://schemas.microsoft.com/office/powerpoint/2010/main" val="1616990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If</a:t>
            </a:r>
            <a:r>
              <a:rPr lang="pt-PT" baseline="0" dirty="0" smtClean="0"/>
              <a:t> </a:t>
            </a:r>
            <a:r>
              <a:rPr lang="pt-PT" baseline="0" dirty="0" err="1" smtClean="0"/>
              <a:t>you</a:t>
            </a:r>
            <a:r>
              <a:rPr lang="pt-PT" baseline="0" dirty="0" smtClean="0"/>
              <a:t> </a:t>
            </a:r>
            <a:r>
              <a:rPr lang="pt-PT" baseline="0" dirty="0" err="1" smtClean="0"/>
              <a:t>want</a:t>
            </a:r>
            <a:r>
              <a:rPr lang="pt-PT" baseline="0" dirty="0" smtClean="0"/>
              <a:t> a real-time </a:t>
            </a:r>
            <a:r>
              <a:rPr lang="pt-PT" baseline="0" dirty="0" err="1" smtClean="0"/>
              <a:t>view</a:t>
            </a:r>
            <a:r>
              <a:rPr lang="pt-PT" baseline="0" dirty="0" smtClean="0"/>
              <a:t> </a:t>
            </a:r>
            <a:r>
              <a:rPr lang="pt-PT" baseline="0" dirty="0" err="1" smtClean="0"/>
              <a:t>of</a:t>
            </a:r>
            <a:r>
              <a:rPr lang="pt-PT" baseline="0" dirty="0" smtClean="0"/>
              <a:t> </a:t>
            </a:r>
            <a:r>
              <a:rPr lang="pt-PT" baseline="0" dirty="0" err="1" smtClean="0"/>
              <a:t>the</a:t>
            </a:r>
            <a:r>
              <a:rPr lang="pt-PT" baseline="0" dirty="0" smtClean="0"/>
              <a:t> </a:t>
            </a:r>
            <a:r>
              <a:rPr lang="pt-PT" baseline="0" dirty="0" err="1" smtClean="0"/>
              <a:t>running</a:t>
            </a:r>
            <a:r>
              <a:rPr lang="pt-PT" baseline="0" dirty="0" smtClean="0"/>
              <a:t> processes </a:t>
            </a:r>
            <a:r>
              <a:rPr lang="pt-PT" baseline="0" dirty="0" err="1" smtClean="0"/>
              <a:t>you</a:t>
            </a:r>
            <a:r>
              <a:rPr lang="pt-PT" baseline="0" dirty="0" smtClean="0"/>
              <a:t> can </a:t>
            </a:r>
            <a:r>
              <a:rPr lang="pt-PT" baseline="0" dirty="0" err="1" smtClean="0"/>
              <a:t>otherwise</a:t>
            </a:r>
            <a:r>
              <a:rPr lang="pt-PT" baseline="0" dirty="0" smtClean="0"/>
              <a:t> use </a:t>
            </a:r>
            <a:r>
              <a:rPr lang="pt-PT" baseline="0" dirty="0" err="1" smtClean="0"/>
              <a:t>the</a:t>
            </a:r>
            <a:r>
              <a:rPr lang="pt-PT" baseline="0" dirty="0" smtClean="0"/>
              <a:t> top </a:t>
            </a:r>
            <a:r>
              <a:rPr lang="pt-PT" baseline="0" dirty="0" err="1" smtClean="0"/>
              <a:t>command</a:t>
            </a:r>
            <a:r>
              <a:rPr lang="pt-PT" baseline="0" dirty="0" smtClean="0"/>
              <a:t>.</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26</a:t>
            </a:fld>
            <a:endParaRPr lang="pt-PT"/>
          </a:p>
        </p:txBody>
      </p:sp>
    </p:spTree>
    <p:extLst>
      <p:ext uri="{BB962C8B-B14F-4D97-AF65-F5344CB8AC3E}">
        <p14:creationId xmlns:p14="http://schemas.microsoft.com/office/powerpoint/2010/main" val="14416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If</a:t>
            </a:r>
            <a:r>
              <a:rPr lang="pt-PT" dirty="0" smtClean="0"/>
              <a:t> </a:t>
            </a:r>
            <a:r>
              <a:rPr lang="pt-PT" dirty="0" err="1" smtClean="0"/>
              <a:t>you</a:t>
            </a:r>
            <a:r>
              <a:rPr lang="pt-PT" baseline="0" dirty="0" smtClean="0"/>
              <a:t> </a:t>
            </a:r>
            <a:r>
              <a:rPr lang="pt-PT" baseline="0" dirty="0" err="1" smtClean="0"/>
              <a:t>want</a:t>
            </a:r>
            <a:r>
              <a:rPr lang="pt-PT" baseline="0" dirty="0" smtClean="0"/>
              <a:t> </a:t>
            </a:r>
            <a:r>
              <a:rPr lang="pt-PT" baseline="0" dirty="0" err="1" smtClean="0"/>
              <a:t>so</a:t>
            </a:r>
            <a:r>
              <a:rPr lang="pt-PT" baseline="0" dirty="0" smtClean="0"/>
              <a:t> </a:t>
            </a:r>
            <a:r>
              <a:rPr lang="pt-PT" baseline="0" dirty="0" err="1" smtClean="0"/>
              <a:t>suspend</a:t>
            </a:r>
            <a:r>
              <a:rPr lang="pt-PT" baseline="0" dirty="0" smtClean="0"/>
              <a:t> a job, </a:t>
            </a:r>
            <a:r>
              <a:rPr lang="pt-PT" baseline="0" dirty="0" err="1" smtClean="0"/>
              <a:t>if</a:t>
            </a:r>
            <a:r>
              <a:rPr lang="pt-PT" baseline="0" dirty="0" smtClean="0"/>
              <a:t> </a:t>
            </a:r>
            <a:r>
              <a:rPr lang="pt-PT" baseline="0" dirty="0" err="1" smtClean="0"/>
              <a:t>you</a:t>
            </a:r>
            <a:r>
              <a:rPr lang="pt-PT" baseline="0" dirty="0" smtClean="0"/>
              <a:t> </a:t>
            </a:r>
            <a:r>
              <a:rPr lang="pt-PT" baseline="0" dirty="0" err="1" smtClean="0"/>
              <a:t>ran</a:t>
            </a:r>
            <a:r>
              <a:rPr lang="pt-PT" baseline="0" dirty="0" smtClean="0"/>
              <a:t> </a:t>
            </a:r>
            <a:r>
              <a:rPr lang="pt-PT" baseline="0" dirty="0" err="1" smtClean="0"/>
              <a:t>it</a:t>
            </a:r>
            <a:r>
              <a:rPr lang="pt-PT" baseline="0" dirty="0" smtClean="0"/>
              <a:t> </a:t>
            </a:r>
            <a:r>
              <a:rPr lang="pt-PT" baseline="0" dirty="0" err="1" smtClean="0"/>
              <a:t>without</a:t>
            </a:r>
            <a:r>
              <a:rPr lang="pt-PT" baseline="0" dirty="0" smtClean="0"/>
              <a:t> </a:t>
            </a:r>
            <a:r>
              <a:rPr lang="pt-PT" baseline="0" dirty="0" err="1" smtClean="0"/>
              <a:t>running</a:t>
            </a:r>
            <a:r>
              <a:rPr lang="pt-PT" baseline="0" dirty="0" smtClean="0"/>
              <a:t> in </a:t>
            </a:r>
            <a:r>
              <a:rPr lang="pt-PT" baseline="0" dirty="0" err="1" smtClean="0"/>
              <a:t>the</a:t>
            </a:r>
            <a:r>
              <a:rPr lang="pt-PT" baseline="0" dirty="0" smtClean="0"/>
              <a:t> background </a:t>
            </a:r>
            <a:r>
              <a:rPr lang="pt-PT" baseline="0" dirty="0" err="1" smtClean="0"/>
              <a:t>but</a:t>
            </a:r>
            <a:r>
              <a:rPr lang="pt-PT" baseline="0" dirty="0" smtClean="0"/>
              <a:t> </a:t>
            </a:r>
            <a:r>
              <a:rPr lang="pt-PT" baseline="0" dirty="0" err="1" smtClean="0"/>
              <a:t>you</a:t>
            </a:r>
            <a:r>
              <a:rPr lang="pt-PT" baseline="0" dirty="0" smtClean="0"/>
              <a:t> </a:t>
            </a:r>
            <a:r>
              <a:rPr lang="pt-PT" baseline="0" dirty="0" err="1" smtClean="0"/>
              <a:t>need</a:t>
            </a:r>
            <a:r>
              <a:rPr lang="pt-PT" baseline="0" dirty="0" smtClean="0"/>
              <a:t> </a:t>
            </a:r>
            <a:r>
              <a:rPr lang="pt-PT" baseline="0" dirty="0" err="1" smtClean="0"/>
              <a:t>the</a:t>
            </a:r>
            <a:r>
              <a:rPr lang="pt-PT" baseline="0" dirty="0" smtClean="0"/>
              <a:t> </a:t>
            </a:r>
            <a:r>
              <a:rPr lang="pt-PT" baseline="0" dirty="0" err="1" smtClean="0"/>
              <a:t>shell</a:t>
            </a:r>
            <a:r>
              <a:rPr lang="pt-PT" baseline="0" dirty="0" smtClean="0"/>
              <a:t> to </a:t>
            </a:r>
            <a:r>
              <a:rPr lang="pt-PT" baseline="0" dirty="0" err="1" smtClean="0"/>
              <a:t>to</a:t>
            </a:r>
            <a:r>
              <a:rPr lang="pt-PT" baseline="0" dirty="0" smtClean="0"/>
              <a:t> </a:t>
            </a:r>
            <a:r>
              <a:rPr lang="pt-PT" baseline="0" dirty="0" err="1" smtClean="0"/>
              <a:t>other</a:t>
            </a:r>
            <a:r>
              <a:rPr lang="pt-PT" baseline="0" dirty="0" smtClean="0"/>
              <a:t> </a:t>
            </a:r>
            <a:r>
              <a:rPr lang="pt-PT" baseline="0" dirty="0" err="1" smtClean="0"/>
              <a:t>stuff</a:t>
            </a:r>
            <a:r>
              <a:rPr lang="pt-PT" baseline="0" dirty="0" smtClean="0"/>
              <a:t>, </a:t>
            </a:r>
            <a:r>
              <a:rPr lang="pt-PT" baseline="0" dirty="0" err="1" smtClean="0"/>
              <a:t>you</a:t>
            </a:r>
            <a:r>
              <a:rPr lang="pt-PT" baseline="0" dirty="0" smtClean="0"/>
              <a:t> can use </a:t>
            </a:r>
            <a:r>
              <a:rPr lang="pt-PT" baseline="0" dirty="0" err="1" smtClean="0"/>
              <a:t>first</a:t>
            </a:r>
            <a:r>
              <a:rPr lang="pt-PT" baseline="0" dirty="0" smtClean="0"/>
              <a:t> </a:t>
            </a:r>
            <a:r>
              <a:rPr lang="pt-PT" baseline="0" dirty="0" err="1" smtClean="0"/>
              <a:t>the</a:t>
            </a:r>
            <a:r>
              <a:rPr lang="pt-PT" baseline="0" dirty="0" smtClean="0"/>
              <a:t> ^Z </a:t>
            </a:r>
            <a:r>
              <a:rPr lang="pt-PT" baseline="0" dirty="0" err="1" smtClean="0"/>
              <a:t>command</a:t>
            </a:r>
            <a:r>
              <a:rPr lang="pt-PT" baseline="0" dirty="0" smtClean="0"/>
              <a:t>. </a:t>
            </a:r>
            <a:r>
              <a:rPr lang="pt-PT" baseline="0" dirty="0" err="1" smtClean="0"/>
              <a:t>This</a:t>
            </a:r>
            <a:r>
              <a:rPr lang="pt-PT" baseline="0" dirty="0" smtClean="0"/>
              <a:t> </a:t>
            </a:r>
            <a:r>
              <a:rPr lang="pt-PT" baseline="0" dirty="0" err="1" smtClean="0"/>
              <a:t>will</a:t>
            </a:r>
            <a:r>
              <a:rPr lang="pt-PT" baseline="0" dirty="0" smtClean="0"/>
              <a:t> </a:t>
            </a:r>
            <a:r>
              <a:rPr lang="pt-PT" baseline="0" dirty="0" err="1" smtClean="0"/>
              <a:t>freeze</a:t>
            </a:r>
            <a:r>
              <a:rPr lang="pt-PT" baseline="0" dirty="0" smtClean="0"/>
              <a:t> </a:t>
            </a:r>
            <a:r>
              <a:rPr lang="pt-PT" baseline="0" dirty="0" err="1" smtClean="0"/>
              <a:t>the</a:t>
            </a:r>
            <a:r>
              <a:rPr lang="pt-PT" baseline="0" dirty="0" smtClean="0"/>
              <a:t> </a:t>
            </a:r>
            <a:r>
              <a:rPr lang="pt-PT" baseline="0" dirty="0" err="1" smtClean="0"/>
              <a:t>process</a:t>
            </a:r>
            <a:r>
              <a:rPr lang="pt-PT" baseline="0" dirty="0" smtClean="0"/>
              <a:t>.</a:t>
            </a:r>
          </a:p>
          <a:p>
            <a:r>
              <a:rPr lang="pt-PT" baseline="0" dirty="0" err="1" smtClean="0"/>
              <a:t>The</a:t>
            </a:r>
            <a:r>
              <a:rPr lang="pt-PT" baseline="0" dirty="0" smtClean="0"/>
              <a:t> </a:t>
            </a:r>
            <a:r>
              <a:rPr lang="pt-PT" baseline="0" dirty="0" err="1" smtClean="0"/>
              <a:t>process</a:t>
            </a:r>
            <a:r>
              <a:rPr lang="pt-PT" baseline="0" dirty="0" smtClean="0"/>
              <a:t> </a:t>
            </a:r>
            <a:r>
              <a:rPr lang="pt-PT" baseline="0" dirty="0" err="1" smtClean="0"/>
              <a:t>will</a:t>
            </a:r>
            <a:r>
              <a:rPr lang="pt-PT" baseline="0" dirty="0" smtClean="0"/>
              <a:t> </a:t>
            </a:r>
            <a:r>
              <a:rPr lang="pt-PT" baseline="0" dirty="0" err="1" smtClean="0"/>
              <a:t>still</a:t>
            </a:r>
            <a:r>
              <a:rPr lang="pt-PT" baseline="0" dirty="0" smtClean="0"/>
              <a:t> </a:t>
            </a:r>
            <a:r>
              <a:rPr lang="pt-PT" baseline="0" dirty="0" err="1" smtClean="0"/>
              <a:t>appear</a:t>
            </a:r>
            <a:r>
              <a:rPr lang="pt-PT" baseline="0" dirty="0" smtClean="0"/>
              <a:t> in </a:t>
            </a:r>
            <a:r>
              <a:rPr lang="pt-PT" baseline="0" dirty="0" err="1" smtClean="0"/>
              <a:t>the</a:t>
            </a:r>
            <a:r>
              <a:rPr lang="pt-PT" baseline="0" dirty="0" smtClean="0"/>
              <a:t> </a:t>
            </a:r>
            <a:r>
              <a:rPr lang="pt-PT" baseline="0" dirty="0" err="1" smtClean="0"/>
              <a:t>ps</a:t>
            </a:r>
            <a:r>
              <a:rPr lang="pt-PT" baseline="0" dirty="0" smtClean="0"/>
              <a:t> </a:t>
            </a:r>
            <a:r>
              <a:rPr lang="pt-PT" baseline="0" dirty="0" err="1" smtClean="0"/>
              <a:t>list</a:t>
            </a:r>
            <a:r>
              <a:rPr lang="pt-PT" baseline="0" dirty="0" smtClean="0"/>
              <a:t> </a:t>
            </a:r>
            <a:r>
              <a:rPr lang="pt-PT" baseline="0" dirty="0" err="1" smtClean="0"/>
              <a:t>because</a:t>
            </a:r>
            <a:r>
              <a:rPr lang="pt-PT" baseline="0" dirty="0" smtClean="0"/>
              <a:t> </a:t>
            </a:r>
            <a:r>
              <a:rPr lang="pt-PT" baseline="0" dirty="0" err="1" smtClean="0"/>
              <a:t>it</a:t>
            </a:r>
            <a:r>
              <a:rPr lang="pt-PT" baseline="0" dirty="0" smtClean="0"/>
              <a:t> </a:t>
            </a:r>
            <a:r>
              <a:rPr lang="pt-PT" baseline="0" dirty="0" err="1" smtClean="0"/>
              <a:t>has</a:t>
            </a:r>
            <a:r>
              <a:rPr lang="pt-PT" baseline="0" dirty="0" smtClean="0"/>
              <a:t> </a:t>
            </a:r>
            <a:r>
              <a:rPr lang="pt-PT" baseline="0" dirty="0" err="1" smtClean="0"/>
              <a:t>not</a:t>
            </a:r>
            <a:r>
              <a:rPr lang="pt-PT" baseline="0" dirty="0" smtClean="0"/>
              <a:t> </a:t>
            </a:r>
            <a:r>
              <a:rPr lang="pt-PT" baseline="0" dirty="0" err="1" smtClean="0"/>
              <a:t>been</a:t>
            </a:r>
            <a:r>
              <a:rPr lang="pt-PT" baseline="0" dirty="0" smtClean="0"/>
              <a:t> </a:t>
            </a:r>
            <a:r>
              <a:rPr lang="pt-PT" baseline="0" dirty="0" err="1" smtClean="0"/>
              <a:t>backgrounded</a:t>
            </a:r>
            <a:r>
              <a:rPr lang="pt-PT" baseline="0" dirty="0" smtClean="0"/>
              <a:t> </a:t>
            </a:r>
            <a:r>
              <a:rPr lang="pt-PT" baseline="0" dirty="0" err="1" smtClean="0"/>
              <a:t>yet</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27</a:t>
            </a:fld>
            <a:endParaRPr lang="pt-PT"/>
          </a:p>
        </p:txBody>
      </p:sp>
    </p:spTree>
    <p:extLst>
      <p:ext uri="{BB962C8B-B14F-4D97-AF65-F5344CB8AC3E}">
        <p14:creationId xmlns:p14="http://schemas.microsoft.com/office/powerpoint/2010/main" val="253552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You</a:t>
            </a:r>
            <a:r>
              <a:rPr lang="pt-PT" dirty="0" smtClean="0"/>
              <a:t> can</a:t>
            </a:r>
            <a:r>
              <a:rPr lang="pt-PT" baseline="0" dirty="0" smtClean="0"/>
              <a:t> </a:t>
            </a:r>
            <a:r>
              <a:rPr lang="pt-PT" baseline="0" dirty="0" err="1" smtClean="0"/>
              <a:t>also</a:t>
            </a:r>
            <a:r>
              <a:rPr lang="pt-PT" baseline="0" dirty="0" smtClean="0"/>
              <a:t> </a:t>
            </a:r>
            <a:r>
              <a:rPr lang="pt-PT" baseline="0" dirty="0" err="1" smtClean="0"/>
              <a:t>list</a:t>
            </a:r>
            <a:r>
              <a:rPr lang="pt-PT" baseline="0" dirty="0" smtClean="0"/>
              <a:t> </a:t>
            </a:r>
            <a:r>
              <a:rPr lang="pt-PT" baseline="0" dirty="0" err="1" smtClean="0"/>
              <a:t>all</a:t>
            </a:r>
            <a:r>
              <a:rPr lang="pt-PT" baseline="0" dirty="0" smtClean="0"/>
              <a:t> </a:t>
            </a:r>
            <a:r>
              <a:rPr lang="pt-PT" baseline="0" dirty="0" err="1" smtClean="0"/>
              <a:t>the</a:t>
            </a:r>
            <a:r>
              <a:rPr lang="pt-PT" baseline="0" dirty="0" smtClean="0"/>
              <a:t> background processes </a:t>
            </a:r>
            <a:r>
              <a:rPr lang="pt-PT" baseline="0" dirty="0" err="1" smtClean="0"/>
              <a:t>running</a:t>
            </a:r>
            <a:r>
              <a:rPr lang="pt-PT" baseline="0" dirty="0" smtClean="0"/>
              <a:t> </a:t>
            </a:r>
            <a:r>
              <a:rPr lang="pt-PT" baseline="0" dirty="0" err="1" smtClean="0"/>
              <a:t>with</a:t>
            </a:r>
            <a:r>
              <a:rPr lang="pt-PT" baseline="0" dirty="0" smtClean="0"/>
              <a:t> </a:t>
            </a:r>
            <a:r>
              <a:rPr lang="pt-PT" baseline="0" dirty="0" err="1" smtClean="0"/>
              <a:t>the</a:t>
            </a:r>
            <a:r>
              <a:rPr lang="pt-PT" baseline="0" dirty="0" smtClean="0"/>
              <a:t> </a:t>
            </a:r>
            <a:r>
              <a:rPr lang="pt-PT" baseline="0" dirty="0" err="1" smtClean="0"/>
              <a:t>command</a:t>
            </a:r>
            <a:r>
              <a:rPr lang="pt-PT" baseline="0" dirty="0" smtClean="0"/>
              <a:t> jobs.</a:t>
            </a:r>
          </a:p>
          <a:p>
            <a:r>
              <a:rPr lang="pt-PT" baseline="0" dirty="0" err="1" smtClean="0"/>
              <a:t>You</a:t>
            </a:r>
            <a:r>
              <a:rPr lang="pt-PT" baseline="0" dirty="0" smtClean="0"/>
              <a:t> can </a:t>
            </a:r>
            <a:r>
              <a:rPr lang="pt-PT" baseline="0" dirty="0" err="1" smtClean="0"/>
              <a:t>then</a:t>
            </a:r>
            <a:r>
              <a:rPr lang="pt-PT" baseline="0" dirty="0" smtClean="0"/>
              <a:t> </a:t>
            </a:r>
            <a:r>
              <a:rPr lang="pt-PT" baseline="0" dirty="0" err="1" smtClean="0"/>
              <a:t>know</a:t>
            </a:r>
            <a:r>
              <a:rPr lang="pt-PT" baseline="0" dirty="0" smtClean="0"/>
              <a:t> </a:t>
            </a:r>
            <a:r>
              <a:rPr lang="pt-PT" baseline="0" dirty="0" err="1" smtClean="0"/>
              <a:t>the</a:t>
            </a:r>
            <a:r>
              <a:rPr lang="pt-PT" baseline="0" dirty="0" smtClean="0"/>
              <a:t> job </a:t>
            </a:r>
            <a:r>
              <a:rPr lang="pt-PT" baseline="0" dirty="0" err="1" smtClean="0"/>
              <a:t>number</a:t>
            </a:r>
            <a:r>
              <a:rPr lang="pt-PT" baseline="0" dirty="0" smtClean="0"/>
              <a:t> </a:t>
            </a:r>
            <a:r>
              <a:rPr lang="pt-PT" baseline="0" dirty="0" err="1" smtClean="0"/>
              <a:t>assinged</a:t>
            </a:r>
            <a:r>
              <a:rPr lang="pt-PT" baseline="0" dirty="0" smtClean="0"/>
              <a:t> to </a:t>
            </a:r>
            <a:r>
              <a:rPr lang="pt-PT" baseline="0" dirty="0" err="1" smtClean="0"/>
              <a:t>the</a:t>
            </a:r>
            <a:r>
              <a:rPr lang="pt-PT" baseline="0" dirty="0" smtClean="0"/>
              <a:t> </a:t>
            </a:r>
            <a:r>
              <a:rPr lang="pt-PT" baseline="0" dirty="0" err="1" smtClean="0"/>
              <a:t>process</a:t>
            </a:r>
            <a:r>
              <a:rPr lang="pt-PT" baseline="0" dirty="0" smtClean="0"/>
              <a:t> </a:t>
            </a:r>
            <a:r>
              <a:rPr lang="pt-PT" baseline="0" dirty="0" err="1" smtClean="0"/>
              <a:t>you</a:t>
            </a:r>
            <a:r>
              <a:rPr lang="pt-PT" baseline="0" dirty="0" smtClean="0"/>
              <a:t> </a:t>
            </a:r>
            <a:r>
              <a:rPr lang="pt-PT" baseline="0" dirty="0" err="1" smtClean="0"/>
              <a:t>just</a:t>
            </a:r>
            <a:r>
              <a:rPr lang="pt-PT" baseline="0" dirty="0" smtClean="0"/>
              <a:t> </a:t>
            </a:r>
            <a:r>
              <a:rPr lang="pt-PT" baseline="0" dirty="0" err="1" smtClean="0"/>
              <a:t>stoped</a:t>
            </a:r>
            <a:r>
              <a:rPr lang="pt-PT" baseline="0" dirty="0" smtClean="0"/>
              <a:t> </a:t>
            </a:r>
            <a:r>
              <a:rPr lang="pt-PT" baseline="0" dirty="0" err="1" smtClean="0"/>
              <a:t>and</a:t>
            </a:r>
            <a:r>
              <a:rPr lang="pt-PT" baseline="0" dirty="0" smtClean="0"/>
              <a:t> </a:t>
            </a:r>
            <a:r>
              <a:rPr lang="pt-PT" baseline="0" dirty="0" err="1" smtClean="0"/>
              <a:t>with</a:t>
            </a:r>
            <a:r>
              <a:rPr lang="pt-PT" baseline="0" dirty="0" smtClean="0"/>
              <a:t> </a:t>
            </a:r>
            <a:r>
              <a:rPr lang="pt-PT" baseline="0" dirty="0" err="1" smtClean="0"/>
              <a:t>the</a:t>
            </a:r>
            <a:r>
              <a:rPr lang="pt-PT" baseline="0" dirty="0" smtClean="0"/>
              <a:t> </a:t>
            </a:r>
            <a:r>
              <a:rPr lang="pt-PT" baseline="0" dirty="0" err="1" smtClean="0"/>
              <a:t>bg</a:t>
            </a:r>
            <a:r>
              <a:rPr lang="pt-PT" baseline="0" dirty="0" smtClean="0"/>
              <a:t> </a:t>
            </a:r>
            <a:r>
              <a:rPr lang="pt-PT" baseline="0" dirty="0" err="1" smtClean="0"/>
              <a:t>commang</a:t>
            </a:r>
            <a:r>
              <a:rPr lang="pt-PT" baseline="0" dirty="0" smtClean="0"/>
              <a:t> </a:t>
            </a:r>
            <a:r>
              <a:rPr lang="pt-PT" baseline="0" dirty="0" err="1" smtClean="0"/>
              <a:t>you</a:t>
            </a:r>
            <a:r>
              <a:rPr lang="pt-PT" baseline="0" dirty="0" smtClean="0"/>
              <a:t> can </a:t>
            </a:r>
            <a:r>
              <a:rPr lang="pt-PT" baseline="0" dirty="0" err="1" smtClean="0"/>
              <a:t>restart</a:t>
            </a:r>
            <a:r>
              <a:rPr lang="pt-PT" baseline="0" dirty="0" smtClean="0"/>
              <a:t> </a:t>
            </a:r>
            <a:r>
              <a:rPr lang="pt-PT" baseline="0" dirty="0" err="1" smtClean="0"/>
              <a:t>it</a:t>
            </a:r>
            <a:r>
              <a:rPr lang="pt-PT" baseline="0" dirty="0" smtClean="0"/>
              <a:t> </a:t>
            </a:r>
            <a:r>
              <a:rPr lang="pt-PT" baseline="0" dirty="0" err="1" smtClean="0"/>
              <a:t>again</a:t>
            </a:r>
            <a:r>
              <a:rPr lang="pt-PT" baseline="0" dirty="0" smtClean="0"/>
              <a:t>, </a:t>
            </a:r>
            <a:r>
              <a:rPr lang="pt-PT" baseline="0" dirty="0" err="1" smtClean="0"/>
              <a:t>but</a:t>
            </a:r>
            <a:r>
              <a:rPr lang="pt-PT" baseline="0" dirty="0" smtClean="0"/>
              <a:t> </a:t>
            </a:r>
            <a:r>
              <a:rPr lang="pt-PT" baseline="0" dirty="0" err="1" smtClean="0"/>
              <a:t>this</a:t>
            </a:r>
            <a:r>
              <a:rPr lang="pt-PT" baseline="0" dirty="0" smtClean="0"/>
              <a:t> time </a:t>
            </a:r>
            <a:r>
              <a:rPr lang="pt-PT" baseline="0" dirty="0" err="1" smtClean="0"/>
              <a:t>it</a:t>
            </a:r>
            <a:r>
              <a:rPr lang="pt-PT" baseline="0" dirty="0" smtClean="0"/>
              <a:t> </a:t>
            </a:r>
            <a:r>
              <a:rPr lang="pt-PT" baseline="0" dirty="0" err="1" smtClean="0"/>
              <a:t>will</a:t>
            </a:r>
            <a:r>
              <a:rPr lang="pt-PT" baseline="0" dirty="0" smtClean="0"/>
              <a:t> </a:t>
            </a:r>
            <a:r>
              <a:rPr lang="pt-PT" baseline="0" dirty="0" err="1" smtClean="0"/>
              <a:t>be</a:t>
            </a:r>
            <a:r>
              <a:rPr lang="pt-PT" baseline="0" dirty="0" smtClean="0"/>
              <a:t> </a:t>
            </a:r>
            <a:r>
              <a:rPr lang="pt-PT" baseline="0" dirty="0" err="1" smtClean="0"/>
              <a:t>running</a:t>
            </a:r>
            <a:r>
              <a:rPr lang="pt-PT" baseline="0" dirty="0" smtClean="0"/>
              <a:t> in </a:t>
            </a:r>
            <a:r>
              <a:rPr lang="pt-PT" baseline="0" dirty="0" err="1" smtClean="0"/>
              <a:t>the</a:t>
            </a:r>
            <a:r>
              <a:rPr lang="pt-PT" baseline="0" dirty="0" smtClean="0"/>
              <a:t> background.</a:t>
            </a:r>
          </a:p>
        </p:txBody>
      </p:sp>
      <p:sp>
        <p:nvSpPr>
          <p:cNvPr id="4" name="Slide Number Placeholder 3"/>
          <p:cNvSpPr>
            <a:spLocks noGrp="1"/>
          </p:cNvSpPr>
          <p:nvPr>
            <p:ph type="sldNum" sz="quarter" idx="10"/>
          </p:nvPr>
        </p:nvSpPr>
        <p:spPr/>
        <p:txBody>
          <a:bodyPr/>
          <a:lstStyle/>
          <a:p>
            <a:fld id="{C67E0037-CC44-430E-AABF-2B6B990AE3AB}" type="slidenum">
              <a:rPr lang="pt-PT" smtClean="0"/>
              <a:t>28</a:t>
            </a:fld>
            <a:endParaRPr lang="pt-PT"/>
          </a:p>
        </p:txBody>
      </p:sp>
    </p:spTree>
    <p:extLst>
      <p:ext uri="{BB962C8B-B14F-4D97-AF65-F5344CB8AC3E}">
        <p14:creationId xmlns:p14="http://schemas.microsoft.com/office/powerpoint/2010/main" val="2238488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If</a:t>
            </a:r>
            <a:r>
              <a:rPr lang="pt-PT" dirty="0" smtClean="0"/>
              <a:t> </a:t>
            </a:r>
            <a:r>
              <a:rPr lang="pt-PT" dirty="0" err="1" smtClean="0"/>
              <a:t>you</a:t>
            </a:r>
            <a:r>
              <a:rPr lang="pt-PT" dirty="0" smtClean="0"/>
              <a:t> </a:t>
            </a:r>
            <a:r>
              <a:rPr lang="pt-PT" dirty="0" err="1" smtClean="0"/>
              <a:t>want</a:t>
            </a:r>
            <a:r>
              <a:rPr lang="pt-PT" dirty="0" smtClean="0"/>
              <a:t> to stop</a:t>
            </a:r>
            <a:r>
              <a:rPr lang="pt-PT" baseline="0" dirty="0" smtClean="0"/>
              <a:t> a </a:t>
            </a:r>
            <a:r>
              <a:rPr lang="pt-PT" baseline="0" dirty="0" err="1" smtClean="0"/>
              <a:t>process</a:t>
            </a:r>
            <a:r>
              <a:rPr lang="pt-PT" baseline="0" dirty="0" smtClean="0"/>
              <a:t> in </a:t>
            </a:r>
            <a:r>
              <a:rPr lang="pt-PT" baseline="0" dirty="0" err="1" smtClean="0"/>
              <a:t>the</a:t>
            </a:r>
            <a:r>
              <a:rPr lang="pt-PT" baseline="0" dirty="0" smtClean="0"/>
              <a:t> </a:t>
            </a:r>
            <a:r>
              <a:rPr lang="pt-PT" baseline="0" dirty="0" err="1" smtClean="0"/>
              <a:t>backgroud</a:t>
            </a:r>
            <a:r>
              <a:rPr lang="pt-PT" baseline="0" dirty="0" smtClean="0"/>
              <a:t> </a:t>
            </a:r>
            <a:r>
              <a:rPr lang="pt-PT" baseline="0" dirty="0" err="1" smtClean="0"/>
              <a:t>there</a:t>
            </a:r>
            <a:r>
              <a:rPr lang="pt-PT" baseline="0" dirty="0" smtClean="0"/>
              <a:t> </a:t>
            </a:r>
            <a:r>
              <a:rPr lang="pt-PT" baseline="0" dirty="0" err="1" smtClean="0"/>
              <a:t>is</a:t>
            </a:r>
            <a:r>
              <a:rPr lang="pt-PT" baseline="0" dirty="0" smtClean="0"/>
              <a:t> no </a:t>
            </a:r>
            <a:r>
              <a:rPr lang="pt-PT" baseline="0" dirty="0" err="1" smtClean="0"/>
              <a:t>way</a:t>
            </a:r>
            <a:r>
              <a:rPr lang="pt-PT" baseline="0" dirty="0" smtClean="0"/>
              <a:t> to use </a:t>
            </a:r>
            <a:r>
              <a:rPr lang="pt-PT" baseline="0" dirty="0" err="1" smtClean="0"/>
              <a:t>the</a:t>
            </a:r>
            <a:r>
              <a:rPr lang="pt-PT" baseline="0" dirty="0" smtClean="0"/>
              <a:t> ^C </a:t>
            </a:r>
            <a:r>
              <a:rPr lang="pt-PT" baseline="0" dirty="0" err="1" smtClean="0"/>
              <a:t>command</a:t>
            </a:r>
            <a:r>
              <a:rPr lang="pt-PT" baseline="0" dirty="0" smtClean="0"/>
              <a:t> </a:t>
            </a:r>
            <a:r>
              <a:rPr lang="pt-PT" baseline="0" dirty="0" err="1" smtClean="0"/>
              <a:t>because</a:t>
            </a:r>
            <a:r>
              <a:rPr lang="pt-PT" baseline="0" dirty="0" smtClean="0"/>
              <a:t> </a:t>
            </a:r>
            <a:r>
              <a:rPr lang="pt-PT" baseline="0" dirty="0" err="1" smtClean="0"/>
              <a:t>the</a:t>
            </a:r>
            <a:r>
              <a:rPr lang="pt-PT" baseline="0" dirty="0" smtClean="0"/>
              <a:t> </a:t>
            </a:r>
            <a:r>
              <a:rPr lang="pt-PT" baseline="0" dirty="0" err="1" smtClean="0"/>
              <a:t>program</a:t>
            </a:r>
            <a:r>
              <a:rPr lang="pt-PT" baseline="0" dirty="0" smtClean="0"/>
              <a:t> </a:t>
            </a:r>
            <a:r>
              <a:rPr lang="pt-PT" baseline="0" dirty="0" err="1" smtClean="0"/>
              <a:t>is</a:t>
            </a:r>
            <a:r>
              <a:rPr lang="pt-PT" baseline="0" dirty="0" smtClean="0"/>
              <a:t> </a:t>
            </a:r>
            <a:r>
              <a:rPr lang="pt-PT" baseline="0" dirty="0" err="1" smtClean="0"/>
              <a:t>not</a:t>
            </a:r>
            <a:r>
              <a:rPr lang="pt-PT" baseline="0" dirty="0" smtClean="0"/>
              <a:t> </a:t>
            </a:r>
            <a:r>
              <a:rPr lang="pt-PT" baseline="0" dirty="0" err="1" smtClean="0"/>
              <a:t>running</a:t>
            </a:r>
            <a:r>
              <a:rPr lang="pt-PT" baseline="0" dirty="0" smtClean="0"/>
              <a:t> in </a:t>
            </a:r>
            <a:r>
              <a:rPr lang="pt-PT" baseline="0" dirty="0" err="1" smtClean="0"/>
              <a:t>the</a:t>
            </a:r>
            <a:r>
              <a:rPr lang="pt-PT" baseline="0" dirty="0" smtClean="0"/>
              <a:t> </a:t>
            </a:r>
            <a:r>
              <a:rPr lang="pt-PT" baseline="0" dirty="0" err="1" smtClean="0"/>
              <a:t>shell</a:t>
            </a:r>
            <a:r>
              <a:rPr lang="pt-PT" baseline="0" dirty="0" smtClean="0"/>
              <a:t> </a:t>
            </a:r>
            <a:r>
              <a:rPr lang="pt-PT" baseline="0" dirty="0" err="1" smtClean="0"/>
              <a:t>at</a:t>
            </a:r>
            <a:r>
              <a:rPr lang="pt-PT" baseline="0" dirty="0" smtClean="0"/>
              <a:t> </a:t>
            </a:r>
            <a:r>
              <a:rPr lang="pt-PT" baseline="0" dirty="0" err="1" smtClean="0"/>
              <a:t>the</a:t>
            </a:r>
            <a:r>
              <a:rPr lang="pt-PT" baseline="0" dirty="0" smtClean="0"/>
              <a:t> </a:t>
            </a:r>
            <a:r>
              <a:rPr lang="pt-PT" baseline="0" dirty="0" err="1" smtClean="0"/>
              <a:t>moment</a:t>
            </a:r>
            <a:r>
              <a:rPr lang="pt-PT" baseline="0" dirty="0" smtClean="0"/>
              <a:t>.</a:t>
            </a:r>
          </a:p>
          <a:p>
            <a:r>
              <a:rPr lang="pt-PT" baseline="0" dirty="0" smtClean="0"/>
              <a:t>To stop a </a:t>
            </a:r>
            <a:r>
              <a:rPr lang="pt-PT" baseline="0" dirty="0" err="1" smtClean="0"/>
              <a:t>process</a:t>
            </a:r>
            <a:r>
              <a:rPr lang="pt-PT" baseline="0" dirty="0" smtClean="0"/>
              <a:t> </a:t>
            </a:r>
            <a:r>
              <a:rPr lang="pt-PT" baseline="0" dirty="0" err="1" smtClean="0"/>
              <a:t>that</a:t>
            </a:r>
            <a:r>
              <a:rPr lang="pt-PT" baseline="0" dirty="0" smtClean="0"/>
              <a:t> </a:t>
            </a:r>
            <a:r>
              <a:rPr lang="pt-PT" baseline="0" dirty="0" err="1" smtClean="0"/>
              <a:t>is</a:t>
            </a:r>
            <a:r>
              <a:rPr lang="pt-PT" baseline="0" dirty="0" smtClean="0"/>
              <a:t> </a:t>
            </a:r>
            <a:r>
              <a:rPr lang="pt-PT" baseline="0" dirty="0" err="1" smtClean="0"/>
              <a:t>running</a:t>
            </a:r>
            <a:r>
              <a:rPr lang="pt-PT" baseline="0" dirty="0" smtClean="0"/>
              <a:t> in </a:t>
            </a:r>
            <a:r>
              <a:rPr lang="pt-PT" baseline="0" dirty="0" err="1" smtClean="0"/>
              <a:t>the</a:t>
            </a:r>
            <a:r>
              <a:rPr lang="pt-PT" baseline="0" dirty="0" smtClean="0"/>
              <a:t> background </a:t>
            </a:r>
            <a:r>
              <a:rPr lang="pt-PT" baseline="0" dirty="0" err="1" smtClean="0"/>
              <a:t>you</a:t>
            </a:r>
            <a:r>
              <a:rPr lang="pt-PT" baseline="0" dirty="0" smtClean="0"/>
              <a:t> can </a:t>
            </a:r>
            <a:r>
              <a:rPr lang="pt-PT" baseline="0" dirty="0" err="1" smtClean="0"/>
              <a:t>alternitively</a:t>
            </a:r>
            <a:r>
              <a:rPr lang="pt-PT" baseline="0" dirty="0" smtClean="0"/>
              <a:t> use </a:t>
            </a:r>
            <a:r>
              <a:rPr lang="pt-PT" baseline="0" dirty="0" err="1" smtClean="0"/>
              <a:t>the</a:t>
            </a:r>
            <a:r>
              <a:rPr lang="pt-PT" baseline="0" dirty="0" smtClean="0"/>
              <a:t> </a:t>
            </a:r>
            <a:r>
              <a:rPr lang="pt-PT" baseline="0" dirty="0" err="1" smtClean="0"/>
              <a:t>kill</a:t>
            </a:r>
            <a:r>
              <a:rPr lang="pt-PT" baseline="0" dirty="0" smtClean="0"/>
              <a:t> </a:t>
            </a:r>
            <a:r>
              <a:rPr lang="pt-PT" baseline="0" dirty="0" err="1" smtClean="0"/>
              <a:t>command</a:t>
            </a:r>
            <a:r>
              <a:rPr lang="pt-PT" baseline="0" dirty="0" smtClean="0"/>
              <a:t>.</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29</a:t>
            </a:fld>
            <a:endParaRPr lang="pt-PT"/>
          </a:p>
        </p:txBody>
      </p:sp>
    </p:spTree>
    <p:extLst>
      <p:ext uri="{BB962C8B-B14F-4D97-AF65-F5344CB8AC3E}">
        <p14:creationId xmlns:p14="http://schemas.microsoft.com/office/powerpoint/2010/main" val="2129143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If</a:t>
            </a:r>
            <a:r>
              <a:rPr lang="pt-PT" dirty="0" smtClean="0"/>
              <a:t> </a:t>
            </a:r>
            <a:r>
              <a:rPr lang="pt-PT" dirty="0" err="1" smtClean="0"/>
              <a:t>this</a:t>
            </a:r>
            <a:r>
              <a:rPr lang="pt-PT" baseline="0" dirty="0" smtClean="0"/>
              <a:t> </a:t>
            </a:r>
            <a:r>
              <a:rPr lang="pt-PT" baseline="0" dirty="0" err="1" smtClean="0"/>
              <a:t>doesn’t</a:t>
            </a:r>
            <a:r>
              <a:rPr lang="pt-PT" baseline="0" dirty="0" smtClean="0"/>
              <a:t> </a:t>
            </a:r>
            <a:r>
              <a:rPr lang="pt-PT" baseline="0" dirty="0" err="1" smtClean="0"/>
              <a:t>work</a:t>
            </a:r>
            <a:r>
              <a:rPr lang="pt-PT" baseline="0" dirty="0" smtClean="0"/>
              <a:t>, </a:t>
            </a:r>
            <a:r>
              <a:rPr lang="pt-PT" baseline="0" dirty="0" err="1" smtClean="0"/>
              <a:t>you</a:t>
            </a:r>
            <a:r>
              <a:rPr lang="pt-PT" baseline="0" dirty="0" smtClean="0"/>
              <a:t> can </a:t>
            </a:r>
            <a:r>
              <a:rPr lang="pt-PT" baseline="0" dirty="0" err="1" smtClean="0"/>
              <a:t>always</a:t>
            </a:r>
            <a:r>
              <a:rPr lang="pt-PT" baseline="0" dirty="0" smtClean="0"/>
              <a:t> force </a:t>
            </a:r>
            <a:r>
              <a:rPr lang="pt-PT" baseline="0" dirty="0" err="1" smtClean="0"/>
              <a:t>the</a:t>
            </a:r>
            <a:r>
              <a:rPr lang="pt-PT" baseline="0" dirty="0" smtClean="0"/>
              <a:t> </a:t>
            </a:r>
            <a:r>
              <a:rPr lang="pt-PT" baseline="0" dirty="0" err="1" smtClean="0"/>
              <a:t>program</a:t>
            </a:r>
            <a:r>
              <a:rPr lang="pt-PT" baseline="0" dirty="0" smtClean="0"/>
              <a:t> to </a:t>
            </a:r>
            <a:r>
              <a:rPr lang="pt-PT" baseline="0" dirty="0" err="1" smtClean="0"/>
              <a:t>quit</a:t>
            </a:r>
            <a:r>
              <a:rPr lang="pt-PT" baseline="0" dirty="0" smtClean="0"/>
              <a:t> </a:t>
            </a:r>
            <a:r>
              <a:rPr lang="pt-PT" baseline="0" dirty="0" err="1" smtClean="0"/>
              <a:t>by</a:t>
            </a:r>
            <a:r>
              <a:rPr lang="pt-PT" baseline="0" dirty="0" smtClean="0"/>
              <a:t> </a:t>
            </a:r>
            <a:r>
              <a:rPr lang="pt-PT" baseline="0" dirty="0" err="1" smtClean="0"/>
              <a:t>entering</a:t>
            </a:r>
            <a:r>
              <a:rPr lang="pt-PT" baseline="0" dirty="0" smtClean="0"/>
              <a:t> -9.</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30</a:t>
            </a:fld>
            <a:endParaRPr lang="pt-PT"/>
          </a:p>
        </p:txBody>
      </p:sp>
    </p:spTree>
    <p:extLst>
      <p:ext uri="{BB962C8B-B14F-4D97-AF65-F5344CB8AC3E}">
        <p14:creationId xmlns:p14="http://schemas.microsoft.com/office/powerpoint/2010/main" val="460664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If</a:t>
            </a:r>
            <a:r>
              <a:rPr lang="pt-PT" dirty="0" smtClean="0"/>
              <a:t> </a:t>
            </a:r>
            <a:r>
              <a:rPr lang="pt-PT" dirty="0" err="1" smtClean="0"/>
              <a:t>you</a:t>
            </a:r>
            <a:r>
              <a:rPr lang="pt-PT" dirty="0" smtClean="0"/>
              <a:t> are </a:t>
            </a:r>
            <a:r>
              <a:rPr lang="pt-PT" dirty="0" err="1" smtClean="0"/>
              <a:t>acessin</a:t>
            </a:r>
            <a:r>
              <a:rPr lang="pt-PT" baseline="0" dirty="0" smtClean="0"/>
              <a:t> </a:t>
            </a:r>
            <a:r>
              <a:rPr lang="pt-PT" baseline="0" dirty="0" err="1" smtClean="0"/>
              <a:t>on</a:t>
            </a:r>
            <a:r>
              <a:rPr lang="pt-PT" baseline="0" dirty="0" smtClean="0"/>
              <a:t> a </a:t>
            </a:r>
            <a:r>
              <a:rPr lang="pt-PT" baseline="0" dirty="0" err="1" smtClean="0"/>
              <a:t>remote</a:t>
            </a:r>
            <a:r>
              <a:rPr lang="pt-PT" baseline="0" dirty="0" smtClean="0"/>
              <a:t> </a:t>
            </a:r>
            <a:r>
              <a:rPr lang="pt-PT" baseline="0" dirty="0" err="1" smtClean="0"/>
              <a:t>computer</a:t>
            </a:r>
            <a:r>
              <a:rPr lang="pt-PT" baseline="0" dirty="0" smtClean="0"/>
              <a:t> </a:t>
            </a:r>
            <a:r>
              <a:rPr lang="pt-PT" baseline="0" dirty="0" err="1" smtClean="0"/>
              <a:t>and</a:t>
            </a:r>
            <a:r>
              <a:rPr lang="pt-PT" baseline="0" dirty="0" smtClean="0"/>
              <a:t> </a:t>
            </a:r>
            <a:r>
              <a:rPr lang="pt-PT" baseline="0" dirty="0" err="1" smtClean="0"/>
              <a:t>you</a:t>
            </a:r>
            <a:r>
              <a:rPr lang="pt-PT" baseline="0" dirty="0" smtClean="0"/>
              <a:t> are </a:t>
            </a:r>
            <a:r>
              <a:rPr lang="pt-PT" baseline="0" dirty="0" err="1" smtClean="0"/>
              <a:t>making</a:t>
            </a:r>
            <a:r>
              <a:rPr lang="pt-PT" baseline="0" dirty="0" smtClean="0"/>
              <a:t> na </a:t>
            </a:r>
            <a:r>
              <a:rPr lang="pt-PT" baseline="0" dirty="0" err="1" smtClean="0"/>
              <a:t>analysis</a:t>
            </a:r>
            <a:r>
              <a:rPr lang="pt-PT" baseline="0" dirty="0" smtClean="0"/>
              <a:t> </a:t>
            </a:r>
            <a:r>
              <a:rPr lang="pt-PT" baseline="0" dirty="0" err="1" smtClean="0"/>
              <a:t>that</a:t>
            </a:r>
            <a:r>
              <a:rPr lang="pt-PT" baseline="0" dirty="0" smtClean="0"/>
              <a:t> takes some time to </a:t>
            </a:r>
            <a:r>
              <a:rPr lang="pt-PT" baseline="0" dirty="0" err="1" smtClean="0"/>
              <a:t>finish</a:t>
            </a:r>
            <a:r>
              <a:rPr lang="pt-PT" baseline="0" dirty="0" smtClean="0"/>
              <a:t>. </a:t>
            </a:r>
            <a:r>
              <a:rPr lang="pt-PT" baseline="0" dirty="0" err="1" smtClean="0"/>
              <a:t>You</a:t>
            </a:r>
            <a:r>
              <a:rPr lang="pt-PT" baseline="0" dirty="0" smtClean="0"/>
              <a:t> </a:t>
            </a:r>
            <a:r>
              <a:rPr lang="pt-PT" baseline="0" dirty="0" err="1" smtClean="0"/>
              <a:t>might</a:t>
            </a:r>
            <a:r>
              <a:rPr lang="pt-PT" baseline="0" dirty="0" smtClean="0"/>
              <a:t> </a:t>
            </a:r>
            <a:r>
              <a:rPr lang="pt-PT" baseline="0" dirty="0" err="1" smtClean="0"/>
              <a:t>not</a:t>
            </a:r>
            <a:r>
              <a:rPr lang="pt-PT" baseline="0" dirty="0" smtClean="0"/>
              <a:t> </a:t>
            </a:r>
            <a:r>
              <a:rPr lang="pt-PT" baseline="0" dirty="0" err="1" smtClean="0"/>
              <a:t>want</a:t>
            </a:r>
            <a:r>
              <a:rPr lang="pt-PT" baseline="0" dirty="0" smtClean="0"/>
              <a:t> to </a:t>
            </a:r>
            <a:r>
              <a:rPr lang="pt-PT" baseline="0" dirty="0" err="1" smtClean="0"/>
              <a:t>stay</a:t>
            </a:r>
            <a:r>
              <a:rPr lang="pt-PT" baseline="0" dirty="0" smtClean="0"/>
              <a:t> </a:t>
            </a:r>
            <a:r>
              <a:rPr lang="pt-PT" baseline="0" dirty="0" err="1" smtClean="0"/>
              <a:t>connected</a:t>
            </a:r>
            <a:r>
              <a:rPr lang="pt-PT" baseline="0" dirty="0" smtClean="0"/>
              <a:t> to </a:t>
            </a:r>
            <a:r>
              <a:rPr lang="pt-PT" baseline="0" dirty="0" err="1" smtClean="0"/>
              <a:t>the</a:t>
            </a:r>
            <a:r>
              <a:rPr lang="pt-PT" baseline="0" dirty="0" smtClean="0"/>
              <a:t> server </a:t>
            </a:r>
            <a:r>
              <a:rPr lang="pt-PT" baseline="0" dirty="0" err="1" smtClean="0"/>
              <a:t>all</a:t>
            </a:r>
            <a:r>
              <a:rPr lang="pt-PT" baseline="0" dirty="0" smtClean="0"/>
              <a:t> </a:t>
            </a:r>
            <a:r>
              <a:rPr lang="pt-PT" baseline="0" dirty="0" err="1" smtClean="0"/>
              <a:t>the</a:t>
            </a:r>
            <a:r>
              <a:rPr lang="pt-PT" baseline="0" dirty="0" smtClean="0"/>
              <a:t> time </a:t>
            </a:r>
            <a:r>
              <a:rPr lang="pt-PT" baseline="0" dirty="0" err="1" smtClean="0"/>
              <a:t>until</a:t>
            </a:r>
            <a:r>
              <a:rPr lang="pt-PT" baseline="0" dirty="0" smtClean="0"/>
              <a:t> </a:t>
            </a:r>
            <a:r>
              <a:rPr lang="pt-PT" baseline="0" dirty="0" err="1" smtClean="0"/>
              <a:t>its</a:t>
            </a:r>
            <a:r>
              <a:rPr lang="pt-PT" baseline="0" dirty="0" smtClean="0"/>
              <a:t> </a:t>
            </a:r>
            <a:r>
              <a:rPr lang="pt-PT" baseline="0" dirty="0" err="1" smtClean="0"/>
              <a:t>finished</a:t>
            </a:r>
            <a:r>
              <a:rPr lang="pt-PT" baseline="0" dirty="0" smtClean="0"/>
              <a:t>. </a:t>
            </a:r>
            <a:r>
              <a:rPr lang="pt-PT" baseline="0" dirty="0" err="1" smtClean="0"/>
              <a:t>But</a:t>
            </a:r>
            <a:r>
              <a:rPr lang="pt-PT" baseline="0" dirty="0" smtClean="0"/>
              <a:t> </a:t>
            </a:r>
            <a:r>
              <a:rPr lang="pt-PT" baseline="0" dirty="0" err="1" smtClean="0"/>
              <a:t>if</a:t>
            </a:r>
            <a:r>
              <a:rPr lang="pt-PT" baseline="0" dirty="0" smtClean="0"/>
              <a:t> </a:t>
            </a:r>
            <a:r>
              <a:rPr lang="pt-PT" baseline="0" dirty="0" err="1" smtClean="0"/>
              <a:t>you</a:t>
            </a:r>
            <a:r>
              <a:rPr lang="pt-PT" baseline="0" dirty="0" smtClean="0"/>
              <a:t> </a:t>
            </a:r>
            <a:r>
              <a:rPr lang="pt-PT" baseline="0" dirty="0" err="1" smtClean="0"/>
              <a:t>logoff</a:t>
            </a:r>
            <a:r>
              <a:rPr lang="pt-PT" baseline="0" dirty="0" smtClean="0"/>
              <a:t> </a:t>
            </a:r>
            <a:r>
              <a:rPr lang="pt-PT" baseline="0" dirty="0" err="1" smtClean="0"/>
              <a:t>or</a:t>
            </a:r>
            <a:r>
              <a:rPr lang="pt-PT" baseline="0" dirty="0" smtClean="0"/>
              <a:t> exit </a:t>
            </a:r>
            <a:r>
              <a:rPr lang="pt-PT" baseline="0" dirty="0" err="1" smtClean="0"/>
              <a:t>the</a:t>
            </a:r>
            <a:r>
              <a:rPr lang="pt-PT" baseline="0" dirty="0" smtClean="0"/>
              <a:t> terminal, </a:t>
            </a:r>
            <a:r>
              <a:rPr lang="pt-PT" baseline="0" dirty="0" err="1" smtClean="0"/>
              <a:t>then</a:t>
            </a:r>
            <a:r>
              <a:rPr lang="pt-PT" baseline="0" dirty="0" smtClean="0"/>
              <a:t> </a:t>
            </a:r>
            <a:r>
              <a:rPr lang="pt-PT" baseline="0" dirty="0" err="1" smtClean="0"/>
              <a:t>the</a:t>
            </a:r>
            <a:r>
              <a:rPr lang="pt-PT" baseline="0" dirty="0" smtClean="0"/>
              <a:t> </a:t>
            </a:r>
            <a:r>
              <a:rPr lang="pt-PT" baseline="0" dirty="0" err="1" smtClean="0"/>
              <a:t>process</a:t>
            </a:r>
            <a:r>
              <a:rPr lang="pt-PT" baseline="0" dirty="0" smtClean="0"/>
              <a:t> </a:t>
            </a:r>
            <a:r>
              <a:rPr lang="pt-PT" baseline="0" dirty="0" err="1" smtClean="0"/>
              <a:t>will</a:t>
            </a:r>
            <a:r>
              <a:rPr lang="pt-PT" baseline="0" dirty="0" smtClean="0"/>
              <a:t> </a:t>
            </a:r>
            <a:r>
              <a:rPr lang="pt-PT" baseline="0" dirty="0" err="1" smtClean="0"/>
              <a:t>end</a:t>
            </a:r>
            <a:r>
              <a:rPr lang="pt-PT" baseline="0" dirty="0" smtClean="0"/>
              <a:t>.</a:t>
            </a:r>
          </a:p>
          <a:p>
            <a:r>
              <a:rPr lang="pt-PT" baseline="0" dirty="0" err="1" smtClean="0"/>
              <a:t>There</a:t>
            </a:r>
            <a:r>
              <a:rPr lang="pt-PT" baseline="0" dirty="0" smtClean="0"/>
              <a:t> </a:t>
            </a:r>
            <a:r>
              <a:rPr lang="pt-PT" baseline="0" dirty="0" err="1" smtClean="0"/>
              <a:t>is</a:t>
            </a:r>
            <a:r>
              <a:rPr lang="pt-PT" baseline="0" dirty="0" smtClean="0"/>
              <a:t> a </a:t>
            </a:r>
            <a:r>
              <a:rPr lang="pt-PT" baseline="0" dirty="0" err="1" smtClean="0"/>
              <a:t>way</a:t>
            </a:r>
            <a:r>
              <a:rPr lang="pt-PT" baseline="0" dirty="0" smtClean="0"/>
              <a:t> to </a:t>
            </a:r>
            <a:r>
              <a:rPr lang="pt-PT" baseline="0" dirty="0" err="1" smtClean="0"/>
              <a:t>keep</a:t>
            </a:r>
            <a:r>
              <a:rPr lang="pt-PT" baseline="0" dirty="0" smtClean="0"/>
              <a:t> processes </a:t>
            </a:r>
            <a:r>
              <a:rPr lang="pt-PT" baseline="0" dirty="0" err="1" smtClean="0"/>
              <a:t>running</a:t>
            </a:r>
            <a:r>
              <a:rPr lang="pt-PT" baseline="0" dirty="0" smtClean="0"/>
              <a:t> in </a:t>
            </a:r>
            <a:r>
              <a:rPr lang="pt-PT" baseline="0" dirty="0" err="1" smtClean="0"/>
              <a:t>the</a:t>
            </a:r>
            <a:r>
              <a:rPr lang="pt-PT" baseline="0" dirty="0" smtClean="0"/>
              <a:t> </a:t>
            </a:r>
            <a:r>
              <a:rPr lang="pt-PT" baseline="0" dirty="0" err="1" smtClean="0"/>
              <a:t>remote</a:t>
            </a:r>
            <a:r>
              <a:rPr lang="pt-PT" baseline="0" dirty="0" smtClean="0"/>
              <a:t> </a:t>
            </a:r>
            <a:r>
              <a:rPr lang="pt-PT" baseline="0" dirty="0" err="1" smtClean="0"/>
              <a:t>machine</a:t>
            </a:r>
            <a:r>
              <a:rPr lang="pt-PT" baseline="0" dirty="0" smtClean="0"/>
              <a:t>, </a:t>
            </a:r>
            <a:r>
              <a:rPr lang="pt-PT" baseline="0" dirty="0" err="1" smtClean="0"/>
              <a:t>while</a:t>
            </a:r>
            <a:r>
              <a:rPr lang="pt-PT" baseline="0" dirty="0" smtClean="0"/>
              <a:t> </a:t>
            </a:r>
            <a:r>
              <a:rPr lang="pt-PT" baseline="0" dirty="0" err="1" smtClean="0"/>
              <a:t>you</a:t>
            </a:r>
            <a:r>
              <a:rPr lang="pt-PT" baseline="0" dirty="0" smtClean="0"/>
              <a:t> can </a:t>
            </a:r>
            <a:r>
              <a:rPr lang="pt-PT" baseline="0" dirty="0" err="1" smtClean="0"/>
              <a:t>go</a:t>
            </a:r>
            <a:r>
              <a:rPr lang="pt-PT" baseline="0" dirty="0" smtClean="0"/>
              <a:t> </a:t>
            </a:r>
            <a:r>
              <a:rPr lang="pt-PT" baseline="0" dirty="0" err="1" smtClean="0"/>
              <a:t>home</a:t>
            </a:r>
            <a:r>
              <a:rPr lang="pt-PT" baseline="0" dirty="0" smtClean="0"/>
              <a:t> </a:t>
            </a:r>
            <a:r>
              <a:rPr lang="pt-PT" baseline="0" dirty="0" err="1" smtClean="0"/>
              <a:t>and</a:t>
            </a:r>
            <a:r>
              <a:rPr lang="pt-PT" baseline="0" dirty="0" smtClean="0"/>
              <a:t> </a:t>
            </a:r>
            <a:r>
              <a:rPr lang="pt-PT" baseline="0" dirty="0" err="1" smtClean="0"/>
              <a:t>rest</a:t>
            </a:r>
            <a:r>
              <a:rPr lang="pt-PT" baseline="0" dirty="0" smtClean="0"/>
              <a:t> </a:t>
            </a:r>
            <a:r>
              <a:rPr lang="pt-PT" baseline="0" dirty="0" err="1" smtClean="0"/>
              <a:t>wile</a:t>
            </a:r>
            <a:r>
              <a:rPr lang="pt-PT" baseline="0" dirty="0" smtClean="0"/>
              <a:t> </a:t>
            </a:r>
            <a:r>
              <a:rPr lang="pt-PT" baseline="0" dirty="0" err="1" smtClean="0"/>
              <a:t>the</a:t>
            </a:r>
            <a:r>
              <a:rPr lang="pt-PT" baseline="0" dirty="0" smtClean="0"/>
              <a:t> </a:t>
            </a:r>
            <a:r>
              <a:rPr lang="pt-PT" baseline="0" dirty="0" err="1" smtClean="0"/>
              <a:t>computer</a:t>
            </a:r>
            <a:r>
              <a:rPr lang="pt-PT" baseline="0" dirty="0" smtClean="0"/>
              <a:t> does </a:t>
            </a:r>
            <a:r>
              <a:rPr lang="pt-PT" baseline="0" dirty="0" err="1" smtClean="0"/>
              <a:t>the</a:t>
            </a:r>
            <a:r>
              <a:rPr lang="pt-PT" baseline="0" dirty="0" smtClean="0"/>
              <a:t> job.</a:t>
            </a:r>
          </a:p>
          <a:p>
            <a:r>
              <a:rPr lang="pt-PT" baseline="0" dirty="0" err="1" smtClean="0"/>
              <a:t>This</a:t>
            </a:r>
            <a:r>
              <a:rPr lang="pt-PT" baseline="0" dirty="0" smtClean="0"/>
              <a:t> </a:t>
            </a:r>
            <a:r>
              <a:rPr lang="pt-PT" baseline="0" dirty="0" err="1" smtClean="0"/>
              <a:t>is</a:t>
            </a:r>
            <a:r>
              <a:rPr lang="pt-PT" baseline="0" dirty="0" smtClean="0"/>
              <a:t> </a:t>
            </a:r>
            <a:r>
              <a:rPr lang="pt-PT" baseline="0" dirty="0" err="1" smtClean="0"/>
              <a:t>done</a:t>
            </a:r>
            <a:r>
              <a:rPr lang="pt-PT" baseline="0" dirty="0" smtClean="0"/>
              <a:t> </a:t>
            </a:r>
            <a:r>
              <a:rPr lang="pt-PT" baseline="0" dirty="0" err="1" smtClean="0"/>
              <a:t>by</a:t>
            </a:r>
            <a:r>
              <a:rPr lang="pt-PT" baseline="0" dirty="0" smtClean="0"/>
              <a:t> </a:t>
            </a:r>
            <a:r>
              <a:rPr lang="pt-PT" baseline="0" dirty="0" err="1" smtClean="0"/>
              <a:t>the</a:t>
            </a:r>
            <a:r>
              <a:rPr lang="pt-PT" baseline="0" dirty="0" smtClean="0"/>
              <a:t> </a:t>
            </a:r>
            <a:r>
              <a:rPr lang="pt-PT" baseline="0" dirty="0" err="1" smtClean="0"/>
              <a:t>nohup</a:t>
            </a:r>
            <a:r>
              <a:rPr lang="pt-PT" baseline="0" dirty="0" smtClean="0"/>
              <a:t> </a:t>
            </a:r>
            <a:r>
              <a:rPr lang="pt-PT" baseline="0" dirty="0" err="1" smtClean="0"/>
              <a:t>command</a:t>
            </a:r>
            <a:r>
              <a:rPr lang="pt-PT" baseline="0" dirty="0" smtClean="0"/>
              <a:t>.</a:t>
            </a:r>
          </a:p>
          <a:p>
            <a:r>
              <a:rPr lang="pt-PT" baseline="0" dirty="0" err="1" smtClean="0"/>
              <a:t>This</a:t>
            </a:r>
            <a:r>
              <a:rPr lang="pt-PT" baseline="0" dirty="0" smtClean="0"/>
              <a:t> </a:t>
            </a:r>
            <a:r>
              <a:rPr lang="pt-PT" baseline="0" dirty="0" err="1" smtClean="0"/>
              <a:t>should</a:t>
            </a:r>
            <a:r>
              <a:rPr lang="pt-PT" baseline="0" dirty="0" smtClean="0"/>
              <a:t> </a:t>
            </a:r>
            <a:r>
              <a:rPr lang="pt-PT" baseline="0" dirty="0" err="1" smtClean="0"/>
              <a:t>always</a:t>
            </a:r>
            <a:r>
              <a:rPr lang="pt-PT" baseline="0" dirty="0" smtClean="0"/>
              <a:t> </a:t>
            </a:r>
            <a:r>
              <a:rPr lang="pt-PT" baseline="0" dirty="0" err="1" smtClean="0"/>
              <a:t>be</a:t>
            </a:r>
            <a:r>
              <a:rPr lang="pt-PT" baseline="0" dirty="0" smtClean="0"/>
              <a:t> </a:t>
            </a:r>
            <a:r>
              <a:rPr lang="pt-PT" baseline="0" dirty="0" err="1" smtClean="0"/>
              <a:t>indicated</a:t>
            </a:r>
            <a:r>
              <a:rPr lang="pt-PT" baseline="0" dirty="0" smtClean="0"/>
              <a:t> </a:t>
            </a:r>
            <a:r>
              <a:rPr lang="pt-PT" baseline="0" dirty="0" err="1" smtClean="0"/>
              <a:t>befoure</a:t>
            </a:r>
            <a:r>
              <a:rPr lang="pt-PT" baseline="0" dirty="0" smtClean="0"/>
              <a:t> </a:t>
            </a:r>
            <a:r>
              <a:rPr lang="pt-PT" baseline="0" dirty="0" err="1" smtClean="0"/>
              <a:t>the</a:t>
            </a:r>
            <a:r>
              <a:rPr lang="pt-PT" baseline="0" dirty="0" smtClean="0"/>
              <a:t> </a:t>
            </a:r>
            <a:r>
              <a:rPr lang="pt-PT" baseline="0" dirty="0" err="1" smtClean="0"/>
              <a:t>program</a:t>
            </a:r>
            <a:r>
              <a:rPr lang="pt-PT" baseline="0" dirty="0" smtClean="0"/>
              <a:t> </a:t>
            </a:r>
            <a:r>
              <a:rPr lang="pt-PT" baseline="0" dirty="0" err="1" smtClean="0"/>
              <a:t>is</a:t>
            </a:r>
            <a:r>
              <a:rPr lang="pt-PT" baseline="0" dirty="0" smtClean="0"/>
              <a:t> </a:t>
            </a:r>
            <a:r>
              <a:rPr lang="pt-PT" baseline="0" dirty="0" err="1" smtClean="0"/>
              <a:t>ran</a:t>
            </a:r>
            <a:r>
              <a:rPr lang="pt-PT" baseline="0" dirty="0" smtClean="0"/>
              <a:t>.</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31</a:t>
            </a:fld>
            <a:endParaRPr lang="pt-PT"/>
          </a:p>
        </p:txBody>
      </p:sp>
    </p:spTree>
    <p:extLst>
      <p:ext uri="{BB962C8B-B14F-4D97-AF65-F5344CB8AC3E}">
        <p14:creationId xmlns:p14="http://schemas.microsoft.com/office/powerpoint/2010/main" val="139042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Imagine you need</a:t>
            </a:r>
            <a:r>
              <a:rPr lang="en-US" baseline="0" noProof="0" dirty="0" smtClean="0"/>
              <a:t> to perform an analysis that has a huge amount of data and that it would take months to run on your laptop computer. You then discover that your institute has a cluster, which is a group of computers linked together via a local network, comprising this way one only computer with hundreds of processors. You can then ask the administrator to give you an account and all the information for you to access the server from your laptop, upload all your data to it and let it run the analysis. A few days later, the server sends you an information that your analysis is complete, and you can then download from </a:t>
            </a:r>
            <a:r>
              <a:rPr lang="en-US" baseline="0" noProof="0" dirty="0" err="1" smtClean="0"/>
              <a:t>ir</a:t>
            </a:r>
            <a:r>
              <a:rPr lang="en-US" baseline="0" noProof="0" dirty="0" smtClean="0"/>
              <a:t> the results.</a:t>
            </a:r>
            <a:endParaRPr lang="en-US" noProof="0" dirty="0"/>
          </a:p>
        </p:txBody>
      </p:sp>
      <p:sp>
        <p:nvSpPr>
          <p:cNvPr id="4" name="Slide Number Placeholder 3"/>
          <p:cNvSpPr>
            <a:spLocks noGrp="1"/>
          </p:cNvSpPr>
          <p:nvPr>
            <p:ph type="sldNum" sz="quarter" idx="10"/>
          </p:nvPr>
        </p:nvSpPr>
        <p:spPr/>
        <p:txBody>
          <a:bodyPr/>
          <a:lstStyle/>
          <a:p>
            <a:fld id="{C67E0037-CC44-430E-AABF-2B6B990AE3AB}" type="slidenum">
              <a:rPr lang="pt-PT" smtClean="0"/>
              <a:t>4</a:t>
            </a:fld>
            <a:endParaRPr lang="pt-PT"/>
          </a:p>
        </p:txBody>
      </p:sp>
    </p:spTree>
    <p:extLst>
      <p:ext uri="{BB962C8B-B14F-4D97-AF65-F5344CB8AC3E}">
        <p14:creationId xmlns:p14="http://schemas.microsoft.com/office/powerpoint/2010/main" val="4034785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32</a:t>
            </a:fld>
            <a:endParaRPr lang="pt-PT"/>
          </a:p>
        </p:txBody>
      </p:sp>
    </p:spTree>
    <p:extLst>
      <p:ext uri="{BB962C8B-B14F-4D97-AF65-F5344CB8AC3E}">
        <p14:creationId xmlns:p14="http://schemas.microsoft.com/office/powerpoint/2010/main" val="3389289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If</a:t>
            </a:r>
            <a:r>
              <a:rPr lang="pt-PT" dirty="0" smtClean="0"/>
              <a:t> </a:t>
            </a:r>
            <a:r>
              <a:rPr lang="pt-PT" dirty="0" err="1" smtClean="0"/>
              <a:t>you</a:t>
            </a:r>
            <a:r>
              <a:rPr lang="pt-PT" dirty="0" smtClean="0"/>
              <a:t> </a:t>
            </a:r>
            <a:r>
              <a:rPr lang="pt-PT" dirty="0" err="1" smtClean="0"/>
              <a:t>want</a:t>
            </a:r>
            <a:r>
              <a:rPr lang="pt-PT" dirty="0" smtClean="0"/>
              <a:t> to </a:t>
            </a:r>
            <a:r>
              <a:rPr lang="pt-PT" dirty="0" err="1" smtClean="0"/>
              <a:t>access</a:t>
            </a:r>
            <a:r>
              <a:rPr lang="pt-PT" dirty="0" smtClean="0"/>
              <a:t> to a cluster</a:t>
            </a:r>
            <a:r>
              <a:rPr lang="pt-PT" baseline="0" dirty="0" smtClean="0"/>
              <a:t> to </a:t>
            </a:r>
            <a:r>
              <a:rPr lang="pt-PT" baseline="0" dirty="0" err="1" smtClean="0"/>
              <a:t>run</a:t>
            </a:r>
            <a:r>
              <a:rPr lang="pt-PT" baseline="0" dirty="0" smtClean="0"/>
              <a:t> </a:t>
            </a:r>
            <a:r>
              <a:rPr lang="pt-PT" baseline="0" dirty="0" err="1" smtClean="0"/>
              <a:t>your</a:t>
            </a:r>
            <a:r>
              <a:rPr lang="pt-PT" baseline="0" dirty="0" smtClean="0"/>
              <a:t> data, </a:t>
            </a:r>
            <a:r>
              <a:rPr lang="pt-PT" baseline="0" dirty="0" err="1" smtClean="0"/>
              <a:t>most</a:t>
            </a:r>
            <a:r>
              <a:rPr lang="pt-PT" baseline="0" dirty="0" smtClean="0"/>
              <a:t> </a:t>
            </a:r>
            <a:r>
              <a:rPr lang="pt-PT" baseline="0" dirty="0" err="1" smtClean="0"/>
              <a:t>likelly</a:t>
            </a:r>
            <a:r>
              <a:rPr lang="pt-PT" baseline="0" dirty="0" smtClean="0"/>
              <a:t> </a:t>
            </a:r>
            <a:r>
              <a:rPr lang="pt-PT" baseline="0" dirty="0" err="1" smtClean="0"/>
              <a:t>it</a:t>
            </a:r>
            <a:r>
              <a:rPr lang="pt-PT" baseline="0" dirty="0" smtClean="0"/>
              <a:t> </a:t>
            </a:r>
            <a:r>
              <a:rPr lang="pt-PT" baseline="0" dirty="0" err="1" smtClean="0"/>
              <a:t>will</a:t>
            </a:r>
            <a:r>
              <a:rPr lang="pt-PT" baseline="0" dirty="0" smtClean="0"/>
              <a:t> </a:t>
            </a:r>
            <a:r>
              <a:rPr lang="pt-PT" baseline="0" dirty="0" err="1" smtClean="0"/>
              <a:t>be</a:t>
            </a:r>
            <a:r>
              <a:rPr lang="pt-PT" baseline="0" dirty="0" smtClean="0"/>
              <a:t> </a:t>
            </a:r>
            <a:r>
              <a:rPr lang="pt-PT" baseline="0" dirty="0" err="1" smtClean="0"/>
              <a:t>run</a:t>
            </a:r>
            <a:r>
              <a:rPr lang="pt-PT" baseline="0" dirty="0" smtClean="0"/>
              <a:t> </a:t>
            </a:r>
            <a:r>
              <a:rPr lang="pt-PT" baseline="0" dirty="0" err="1" smtClean="0"/>
              <a:t>by</a:t>
            </a:r>
            <a:r>
              <a:rPr lang="pt-PT" baseline="0" dirty="0" smtClean="0"/>
              <a:t> a job management </a:t>
            </a:r>
            <a:r>
              <a:rPr lang="pt-PT" baseline="0" dirty="0" err="1" smtClean="0"/>
              <a:t>tool</a:t>
            </a:r>
            <a:r>
              <a:rPr lang="pt-PT" baseline="0" dirty="0" smtClean="0"/>
              <a:t>. </a:t>
            </a:r>
            <a:r>
              <a:rPr lang="pt-PT" baseline="0" dirty="0" err="1" smtClean="0"/>
              <a:t>This</a:t>
            </a:r>
            <a:r>
              <a:rPr lang="pt-PT" baseline="0" dirty="0" smtClean="0"/>
              <a:t> </a:t>
            </a:r>
            <a:r>
              <a:rPr lang="pt-PT" baseline="0" dirty="0" err="1" smtClean="0"/>
              <a:t>ensures</a:t>
            </a:r>
            <a:r>
              <a:rPr lang="pt-PT" baseline="0" dirty="0" smtClean="0"/>
              <a:t> </a:t>
            </a:r>
            <a:r>
              <a:rPr lang="pt-PT" baseline="0" dirty="0" err="1" smtClean="0"/>
              <a:t>that</a:t>
            </a:r>
            <a:r>
              <a:rPr lang="pt-PT" baseline="0" dirty="0" smtClean="0"/>
              <a:t> </a:t>
            </a:r>
            <a:r>
              <a:rPr lang="pt-PT" baseline="0" dirty="0" err="1" smtClean="0"/>
              <a:t>all</a:t>
            </a:r>
            <a:r>
              <a:rPr lang="pt-PT" baseline="0" dirty="0" smtClean="0"/>
              <a:t> </a:t>
            </a:r>
            <a:r>
              <a:rPr lang="pt-PT" baseline="0" dirty="0" err="1" smtClean="0"/>
              <a:t>clients</a:t>
            </a:r>
            <a:r>
              <a:rPr lang="pt-PT" baseline="0" dirty="0" smtClean="0"/>
              <a:t> </a:t>
            </a:r>
            <a:r>
              <a:rPr lang="pt-PT" baseline="0" dirty="0" err="1" smtClean="0"/>
              <a:t>that</a:t>
            </a:r>
            <a:r>
              <a:rPr lang="pt-PT" baseline="0" dirty="0" smtClean="0"/>
              <a:t> </a:t>
            </a:r>
            <a:r>
              <a:rPr lang="pt-PT" baseline="0" dirty="0" err="1" smtClean="0"/>
              <a:t>connect</a:t>
            </a:r>
            <a:r>
              <a:rPr lang="pt-PT" baseline="0" dirty="0" smtClean="0"/>
              <a:t> to </a:t>
            </a:r>
            <a:r>
              <a:rPr lang="pt-PT" baseline="0" dirty="0" err="1" smtClean="0"/>
              <a:t>it</a:t>
            </a:r>
            <a:r>
              <a:rPr lang="pt-PT" baseline="0" dirty="0" smtClean="0"/>
              <a:t> </a:t>
            </a:r>
            <a:r>
              <a:rPr lang="pt-PT" baseline="0" dirty="0" err="1" smtClean="0"/>
              <a:t>have</a:t>
            </a:r>
            <a:r>
              <a:rPr lang="pt-PT" baseline="0" dirty="0" smtClean="0"/>
              <a:t> to </a:t>
            </a:r>
            <a:r>
              <a:rPr lang="pt-PT" baseline="0" dirty="0" err="1" smtClean="0"/>
              <a:t>obey</a:t>
            </a:r>
            <a:r>
              <a:rPr lang="pt-PT" baseline="0" dirty="0" smtClean="0"/>
              <a:t> to </a:t>
            </a:r>
            <a:r>
              <a:rPr lang="pt-PT" baseline="0" dirty="0" err="1" smtClean="0"/>
              <a:t>specific</a:t>
            </a:r>
            <a:r>
              <a:rPr lang="pt-PT" baseline="0" dirty="0" smtClean="0"/>
              <a:t> rules </a:t>
            </a:r>
            <a:r>
              <a:rPr lang="pt-PT" baseline="0" dirty="0" err="1" smtClean="0"/>
              <a:t>of</a:t>
            </a:r>
            <a:r>
              <a:rPr lang="pt-PT" baseline="0" dirty="0" smtClean="0"/>
              <a:t> </a:t>
            </a:r>
            <a:r>
              <a:rPr lang="pt-PT" baseline="0" dirty="0" err="1" smtClean="0"/>
              <a:t>the</a:t>
            </a:r>
            <a:r>
              <a:rPr lang="pt-PT" baseline="0" dirty="0" smtClean="0"/>
              <a:t> server, </a:t>
            </a:r>
            <a:r>
              <a:rPr lang="pt-PT" baseline="0" dirty="0" err="1" smtClean="0"/>
              <a:t>and</a:t>
            </a:r>
            <a:r>
              <a:rPr lang="pt-PT" baseline="0" dirty="0" smtClean="0"/>
              <a:t> </a:t>
            </a:r>
            <a:r>
              <a:rPr lang="pt-PT" baseline="0" dirty="0" err="1" smtClean="0"/>
              <a:t>that</a:t>
            </a:r>
            <a:r>
              <a:rPr lang="pt-PT" baseline="0" dirty="0" smtClean="0"/>
              <a:t> </a:t>
            </a:r>
            <a:r>
              <a:rPr lang="pt-PT" baseline="0" dirty="0" err="1" smtClean="0"/>
              <a:t>not</a:t>
            </a:r>
            <a:r>
              <a:rPr lang="pt-PT" baseline="0" dirty="0" smtClean="0"/>
              <a:t> </a:t>
            </a:r>
            <a:r>
              <a:rPr lang="pt-PT" baseline="0" dirty="0" err="1" smtClean="0"/>
              <a:t>anyone</a:t>
            </a:r>
            <a:r>
              <a:rPr lang="pt-PT" baseline="0" dirty="0" smtClean="0"/>
              <a:t> </a:t>
            </a:r>
            <a:r>
              <a:rPr lang="pt-PT" baseline="0" dirty="0" err="1" smtClean="0"/>
              <a:t>that</a:t>
            </a:r>
            <a:r>
              <a:rPr lang="pt-PT" baseline="0" dirty="0" smtClean="0"/>
              <a:t> </a:t>
            </a:r>
            <a:r>
              <a:rPr lang="pt-PT" baseline="0" dirty="0" err="1" smtClean="0"/>
              <a:t>wants</a:t>
            </a:r>
            <a:r>
              <a:rPr lang="pt-PT" baseline="0" dirty="0" smtClean="0"/>
              <a:t> to </a:t>
            </a:r>
            <a:r>
              <a:rPr lang="pt-PT" baseline="0" dirty="0" err="1" smtClean="0"/>
              <a:t>access</a:t>
            </a:r>
            <a:r>
              <a:rPr lang="pt-PT" baseline="0" dirty="0" smtClean="0"/>
              <a:t> to </a:t>
            </a:r>
            <a:r>
              <a:rPr lang="pt-PT" baseline="0" dirty="0" err="1" smtClean="0"/>
              <a:t>it</a:t>
            </a:r>
            <a:r>
              <a:rPr lang="pt-PT" baseline="0" dirty="0" smtClean="0"/>
              <a:t> can, </a:t>
            </a:r>
            <a:r>
              <a:rPr lang="pt-PT" baseline="0" dirty="0" err="1" smtClean="0"/>
              <a:t>so</a:t>
            </a:r>
            <a:r>
              <a:rPr lang="pt-PT" baseline="0" dirty="0" smtClean="0"/>
              <a:t> </a:t>
            </a:r>
            <a:r>
              <a:rPr lang="pt-PT" baseline="0" dirty="0" err="1" smtClean="0"/>
              <a:t>that</a:t>
            </a:r>
            <a:r>
              <a:rPr lang="pt-PT" baseline="0" dirty="0" smtClean="0"/>
              <a:t> </a:t>
            </a:r>
            <a:r>
              <a:rPr lang="pt-PT" baseline="0" dirty="0" err="1" smtClean="0"/>
              <a:t>everybody</a:t>
            </a:r>
            <a:r>
              <a:rPr lang="pt-PT" baseline="0" dirty="0" smtClean="0"/>
              <a:t> can </a:t>
            </a:r>
            <a:r>
              <a:rPr lang="pt-PT" baseline="0" dirty="0" err="1" smtClean="0"/>
              <a:t>have</a:t>
            </a:r>
            <a:r>
              <a:rPr lang="pt-PT" baseline="0" dirty="0" smtClean="0"/>
              <a:t> </a:t>
            </a:r>
            <a:r>
              <a:rPr lang="pt-PT" baseline="0" dirty="0" err="1" smtClean="0"/>
              <a:t>its</a:t>
            </a:r>
            <a:r>
              <a:rPr lang="pt-PT" baseline="0" dirty="0" smtClean="0"/>
              <a:t> share </a:t>
            </a:r>
            <a:r>
              <a:rPr lang="pt-PT" baseline="0" dirty="0" err="1" smtClean="0"/>
              <a:t>of</a:t>
            </a:r>
            <a:r>
              <a:rPr lang="pt-PT" baseline="0" dirty="0" smtClean="0"/>
              <a:t> </a:t>
            </a:r>
            <a:r>
              <a:rPr lang="pt-PT" baseline="0" dirty="0" err="1" smtClean="0"/>
              <a:t>its</a:t>
            </a:r>
            <a:r>
              <a:rPr lang="pt-PT" baseline="0" dirty="0" smtClean="0"/>
              <a:t> </a:t>
            </a:r>
            <a:r>
              <a:rPr lang="pt-PT" baseline="0" dirty="0" err="1" smtClean="0"/>
              <a:t>wonderful</a:t>
            </a:r>
            <a:r>
              <a:rPr lang="pt-PT" baseline="0" dirty="0" smtClean="0"/>
              <a:t> </a:t>
            </a:r>
            <a:r>
              <a:rPr lang="pt-PT" baseline="0" dirty="0" err="1" smtClean="0"/>
              <a:t>processing</a:t>
            </a:r>
            <a:r>
              <a:rPr lang="pt-PT" baseline="0" dirty="0" smtClean="0"/>
              <a:t> </a:t>
            </a:r>
            <a:r>
              <a:rPr lang="pt-PT" baseline="0" dirty="0" err="1" smtClean="0"/>
              <a:t>capabilities</a:t>
            </a:r>
            <a:r>
              <a:rPr lang="pt-PT" baseline="0" dirty="0" smtClean="0"/>
              <a:t>.</a:t>
            </a:r>
          </a:p>
          <a:p>
            <a:endParaRPr lang="pt-PT" baseline="0" dirty="0" smtClean="0"/>
          </a:p>
          <a:p>
            <a:r>
              <a:rPr lang="pt-PT" baseline="0" dirty="0" err="1" smtClean="0"/>
              <a:t>So</a:t>
            </a:r>
            <a:r>
              <a:rPr lang="pt-PT" baseline="0" dirty="0" smtClean="0"/>
              <a:t> </a:t>
            </a:r>
            <a:r>
              <a:rPr lang="pt-PT" baseline="0" dirty="0" err="1" smtClean="0"/>
              <a:t>the</a:t>
            </a:r>
            <a:r>
              <a:rPr lang="pt-PT" baseline="0" dirty="0" smtClean="0"/>
              <a:t> job managements takes </a:t>
            </a:r>
            <a:r>
              <a:rPr lang="pt-PT" baseline="0" dirty="0" err="1" smtClean="0"/>
              <a:t>care</a:t>
            </a:r>
            <a:r>
              <a:rPr lang="pt-PT" baseline="0" dirty="0" smtClean="0"/>
              <a:t>…</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34</a:t>
            </a:fld>
            <a:endParaRPr lang="pt-PT"/>
          </a:p>
        </p:txBody>
      </p:sp>
    </p:spTree>
    <p:extLst>
      <p:ext uri="{BB962C8B-B14F-4D97-AF65-F5344CB8AC3E}">
        <p14:creationId xmlns:p14="http://schemas.microsoft.com/office/powerpoint/2010/main" val="505635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a:t>
            </a:r>
            <a:r>
              <a:rPr lang="pt-PT" dirty="0" err="1" smtClean="0"/>
              <a:t>If</a:t>
            </a:r>
            <a:r>
              <a:rPr lang="pt-PT" dirty="0" smtClean="0"/>
              <a:t> </a:t>
            </a:r>
            <a:r>
              <a:rPr lang="pt-PT" dirty="0" err="1" smtClean="0"/>
              <a:t>you</a:t>
            </a:r>
            <a:r>
              <a:rPr lang="pt-PT" dirty="0" smtClean="0"/>
              <a:t> </a:t>
            </a:r>
            <a:r>
              <a:rPr lang="pt-PT" dirty="0" err="1" smtClean="0"/>
              <a:t>want</a:t>
            </a:r>
            <a:r>
              <a:rPr lang="pt-PT" dirty="0" smtClean="0"/>
              <a:t> to</a:t>
            </a:r>
            <a:r>
              <a:rPr lang="pt-PT" baseline="0" dirty="0" smtClean="0"/>
              <a:t> set </a:t>
            </a:r>
            <a:r>
              <a:rPr lang="pt-PT" baseline="0" dirty="0" err="1" smtClean="0"/>
              <a:t>up</a:t>
            </a:r>
            <a:r>
              <a:rPr lang="pt-PT" baseline="0" dirty="0" smtClean="0"/>
              <a:t> a server in </a:t>
            </a:r>
            <a:r>
              <a:rPr lang="pt-PT" baseline="0" dirty="0" err="1" smtClean="0"/>
              <a:t>your</a:t>
            </a:r>
            <a:r>
              <a:rPr lang="pt-PT" baseline="0" dirty="0" smtClean="0"/>
              <a:t> </a:t>
            </a:r>
            <a:r>
              <a:rPr lang="pt-PT" baseline="0" dirty="0" err="1" smtClean="0"/>
              <a:t>home</a:t>
            </a:r>
            <a:r>
              <a:rPr lang="pt-PT" baseline="0" dirty="0" smtClean="0"/>
              <a:t> </a:t>
            </a:r>
            <a:r>
              <a:rPr lang="pt-PT" baseline="0" dirty="0" err="1" smtClean="0"/>
              <a:t>or</a:t>
            </a:r>
            <a:r>
              <a:rPr lang="pt-PT" baseline="0" dirty="0" smtClean="0"/>
              <a:t> </a:t>
            </a:r>
            <a:r>
              <a:rPr lang="pt-PT" baseline="0" dirty="0" err="1" smtClean="0"/>
              <a:t>lab</a:t>
            </a:r>
            <a:r>
              <a:rPr lang="pt-PT" baseline="0" dirty="0" smtClean="0"/>
              <a:t> desktop </a:t>
            </a:r>
            <a:r>
              <a:rPr lang="pt-PT" baseline="0" dirty="0" err="1" smtClean="0"/>
              <a:t>computer</a:t>
            </a:r>
            <a:r>
              <a:rPr lang="pt-PT" baseline="0" dirty="0" smtClean="0"/>
              <a:t> for </a:t>
            </a:r>
            <a:r>
              <a:rPr lang="pt-PT" baseline="0" dirty="0" err="1" smtClean="0"/>
              <a:t>example</a:t>
            </a:r>
            <a:r>
              <a:rPr lang="pt-PT" baseline="0" dirty="0" smtClean="0"/>
              <a:t>, </a:t>
            </a:r>
            <a:r>
              <a:rPr lang="pt-PT" baseline="0" dirty="0" err="1" smtClean="0"/>
              <a:t>there</a:t>
            </a:r>
            <a:r>
              <a:rPr lang="pt-PT" baseline="0" dirty="0" smtClean="0"/>
              <a:t> are a </a:t>
            </a:r>
            <a:r>
              <a:rPr lang="pt-PT" baseline="0" dirty="0" err="1" smtClean="0"/>
              <a:t>number</a:t>
            </a:r>
            <a:r>
              <a:rPr lang="pt-PT" baseline="0" dirty="0" smtClean="0"/>
              <a:t> </a:t>
            </a:r>
            <a:r>
              <a:rPr lang="pt-PT" baseline="0" dirty="0" err="1" smtClean="0"/>
              <a:t>of</a:t>
            </a:r>
            <a:r>
              <a:rPr lang="pt-PT" baseline="0" dirty="0" smtClean="0"/>
              <a:t> </a:t>
            </a:r>
            <a:r>
              <a:rPr lang="pt-PT" baseline="0" dirty="0" err="1" smtClean="0"/>
              <a:t>things</a:t>
            </a:r>
            <a:r>
              <a:rPr lang="pt-PT" baseline="0" dirty="0" smtClean="0"/>
              <a:t> </a:t>
            </a:r>
            <a:r>
              <a:rPr lang="pt-PT" baseline="0" dirty="0" err="1" smtClean="0"/>
              <a:t>you’ll</a:t>
            </a:r>
            <a:r>
              <a:rPr lang="pt-PT" baseline="0" dirty="0" smtClean="0"/>
              <a:t> </a:t>
            </a:r>
            <a:r>
              <a:rPr lang="pt-PT" baseline="0" dirty="0" err="1" smtClean="0"/>
              <a:t>need</a:t>
            </a:r>
            <a:r>
              <a:rPr lang="pt-PT" baseline="0" dirty="0" smtClean="0"/>
              <a:t> to </a:t>
            </a:r>
            <a:r>
              <a:rPr lang="pt-PT" baseline="0" dirty="0" err="1" smtClean="0"/>
              <a:t>ensure</a:t>
            </a:r>
            <a:r>
              <a:rPr lang="pt-PT" baseline="0" dirty="0" smtClean="0"/>
              <a:t> for </a:t>
            </a:r>
            <a:r>
              <a:rPr lang="pt-PT" baseline="0" dirty="0" err="1" smtClean="0"/>
              <a:t>this</a:t>
            </a:r>
            <a:r>
              <a:rPr lang="pt-PT" baseline="0" dirty="0" smtClean="0"/>
              <a:t> to </a:t>
            </a:r>
            <a:r>
              <a:rPr lang="pt-PT" baseline="0" dirty="0" err="1" smtClean="0"/>
              <a:t>happen</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35</a:t>
            </a:fld>
            <a:endParaRPr lang="pt-PT"/>
          </a:p>
        </p:txBody>
      </p:sp>
    </p:spTree>
    <p:extLst>
      <p:ext uri="{BB962C8B-B14F-4D97-AF65-F5344CB8AC3E}">
        <p14:creationId xmlns:p14="http://schemas.microsoft.com/office/powerpoint/2010/main" val="1523272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In </a:t>
            </a:r>
            <a:r>
              <a:rPr lang="pt-PT" dirty="0" err="1" smtClean="0"/>
              <a:t>the</a:t>
            </a:r>
            <a:r>
              <a:rPr lang="pt-PT" dirty="0" smtClean="0"/>
              <a:t> OS</a:t>
            </a:r>
            <a:r>
              <a:rPr lang="pt-PT" baseline="0" dirty="0" smtClean="0"/>
              <a:t> X </a:t>
            </a:r>
            <a:r>
              <a:rPr lang="pt-PT" baseline="0" dirty="0" err="1" smtClean="0"/>
              <a:t>on</a:t>
            </a:r>
            <a:r>
              <a:rPr lang="pt-PT" baseline="0" dirty="0" smtClean="0"/>
              <a:t> </a:t>
            </a:r>
            <a:r>
              <a:rPr lang="pt-PT" baseline="0" dirty="0" err="1" smtClean="0"/>
              <a:t>machintoshes</a:t>
            </a:r>
            <a:r>
              <a:rPr lang="pt-PT" baseline="0" dirty="0" smtClean="0"/>
              <a:t> </a:t>
            </a:r>
            <a:r>
              <a:rPr lang="pt-PT" baseline="0" dirty="0" err="1" smtClean="0"/>
              <a:t>you</a:t>
            </a:r>
            <a:r>
              <a:rPr lang="pt-PT" baseline="0" dirty="0" smtClean="0"/>
              <a:t> can set </a:t>
            </a:r>
            <a:r>
              <a:rPr lang="pt-PT" baseline="0" dirty="0" err="1" smtClean="0"/>
              <a:t>up</a:t>
            </a:r>
            <a:r>
              <a:rPr lang="pt-PT" baseline="0" dirty="0" smtClean="0"/>
              <a:t> a </a:t>
            </a:r>
            <a:r>
              <a:rPr lang="pt-PT" baseline="0" dirty="0" err="1" smtClean="0"/>
              <a:t>sshserver</a:t>
            </a:r>
            <a:r>
              <a:rPr lang="pt-PT" baseline="0" dirty="0" smtClean="0"/>
              <a:t> </a:t>
            </a:r>
            <a:r>
              <a:rPr lang="pt-PT" baseline="0" dirty="0" err="1" smtClean="0"/>
              <a:t>very</a:t>
            </a:r>
            <a:r>
              <a:rPr lang="pt-PT" baseline="0" dirty="0" smtClean="0"/>
              <a:t> </a:t>
            </a:r>
            <a:r>
              <a:rPr lang="pt-PT" baseline="0" dirty="0" err="1" smtClean="0"/>
              <a:t>quickly</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36</a:t>
            </a:fld>
            <a:endParaRPr lang="pt-PT"/>
          </a:p>
        </p:txBody>
      </p:sp>
    </p:spTree>
    <p:extLst>
      <p:ext uri="{BB962C8B-B14F-4D97-AF65-F5344CB8AC3E}">
        <p14:creationId xmlns:p14="http://schemas.microsoft.com/office/powerpoint/2010/main" val="527652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To set</a:t>
            </a:r>
            <a:r>
              <a:rPr lang="pt-PT" baseline="0" dirty="0" smtClean="0"/>
              <a:t> a server </a:t>
            </a:r>
            <a:r>
              <a:rPr lang="pt-PT" baseline="0" dirty="0" err="1" smtClean="0"/>
              <a:t>on</a:t>
            </a:r>
            <a:r>
              <a:rPr lang="pt-PT" baseline="0" dirty="0" smtClean="0"/>
              <a:t> </a:t>
            </a:r>
            <a:r>
              <a:rPr lang="pt-PT" baseline="0" dirty="0" err="1" smtClean="0"/>
              <a:t>linux</a:t>
            </a:r>
            <a:r>
              <a:rPr lang="pt-PT" baseline="0" dirty="0" smtClean="0"/>
              <a:t> for </a:t>
            </a:r>
            <a:r>
              <a:rPr lang="pt-PT" baseline="0" dirty="0" err="1" smtClean="0"/>
              <a:t>example</a:t>
            </a:r>
            <a:r>
              <a:rPr lang="pt-PT" baseline="0" dirty="0" smtClean="0"/>
              <a:t> </a:t>
            </a:r>
            <a:r>
              <a:rPr lang="pt-PT" baseline="0" dirty="0" err="1" smtClean="0"/>
              <a:t>you</a:t>
            </a:r>
            <a:r>
              <a:rPr lang="pt-PT" baseline="0" dirty="0" smtClean="0"/>
              <a:t> </a:t>
            </a:r>
            <a:r>
              <a:rPr lang="pt-PT" baseline="0" dirty="0" err="1" smtClean="0"/>
              <a:t>will</a:t>
            </a:r>
            <a:r>
              <a:rPr lang="pt-PT" baseline="0" dirty="0" smtClean="0"/>
              <a:t> </a:t>
            </a:r>
            <a:r>
              <a:rPr lang="pt-PT" baseline="0" dirty="0" err="1" smtClean="0"/>
              <a:t>need</a:t>
            </a:r>
            <a:r>
              <a:rPr lang="pt-PT" baseline="0" dirty="0" smtClean="0"/>
              <a:t> to </a:t>
            </a:r>
            <a:r>
              <a:rPr lang="pt-PT" baseline="0" dirty="0" err="1" smtClean="0"/>
              <a:t>know</a:t>
            </a:r>
            <a:r>
              <a:rPr lang="pt-PT" baseline="0" dirty="0" smtClean="0"/>
              <a:t> </a:t>
            </a:r>
            <a:r>
              <a:rPr lang="pt-PT" baseline="0" dirty="0" err="1" smtClean="0"/>
              <a:t>your</a:t>
            </a:r>
            <a:r>
              <a:rPr lang="pt-PT" baseline="0" dirty="0" smtClean="0"/>
              <a:t> </a:t>
            </a:r>
            <a:r>
              <a:rPr lang="pt-PT" baseline="0" dirty="0" err="1" smtClean="0"/>
              <a:t>address</a:t>
            </a:r>
            <a:r>
              <a:rPr lang="pt-PT" baseline="0" dirty="0" smtClean="0"/>
              <a:t> in </a:t>
            </a:r>
            <a:r>
              <a:rPr lang="pt-PT" baseline="0" dirty="0" err="1" smtClean="0"/>
              <a:t>order</a:t>
            </a:r>
            <a:r>
              <a:rPr lang="pt-PT" baseline="0" dirty="0" smtClean="0"/>
              <a:t> to </a:t>
            </a:r>
            <a:r>
              <a:rPr lang="pt-PT" baseline="0" dirty="0" err="1" smtClean="0"/>
              <a:t>access</a:t>
            </a:r>
            <a:r>
              <a:rPr lang="pt-PT" baseline="0" dirty="0" smtClean="0"/>
              <a:t> to </a:t>
            </a:r>
            <a:r>
              <a:rPr lang="pt-PT" baseline="0" dirty="0" err="1" smtClean="0"/>
              <a:t>it</a:t>
            </a:r>
            <a:r>
              <a:rPr lang="pt-PT" baseline="0" dirty="0" smtClean="0"/>
              <a:t> later </a:t>
            </a:r>
            <a:r>
              <a:rPr lang="pt-PT" baseline="0" dirty="0" err="1" smtClean="0"/>
              <a:t>on</a:t>
            </a:r>
            <a:r>
              <a:rPr lang="pt-PT" baseline="0" dirty="0" smtClean="0"/>
              <a:t>.</a:t>
            </a:r>
          </a:p>
          <a:p>
            <a:r>
              <a:rPr lang="pt-PT" baseline="0" dirty="0" err="1" smtClean="0"/>
              <a:t>You</a:t>
            </a:r>
            <a:r>
              <a:rPr lang="pt-PT" baseline="0" dirty="0" smtClean="0"/>
              <a:t> can do </a:t>
            </a:r>
            <a:r>
              <a:rPr lang="pt-PT" baseline="0" dirty="0" err="1" smtClean="0"/>
              <a:t>this</a:t>
            </a:r>
            <a:r>
              <a:rPr lang="pt-PT" baseline="0" dirty="0" smtClean="0"/>
              <a:t> </a:t>
            </a:r>
            <a:r>
              <a:rPr lang="pt-PT" baseline="0" dirty="0" err="1" smtClean="0"/>
              <a:t>by</a:t>
            </a:r>
            <a:r>
              <a:rPr lang="pt-PT" baseline="0" dirty="0" smtClean="0"/>
              <a:t> </a:t>
            </a:r>
            <a:r>
              <a:rPr lang="pt-PT" baseline="0" dirty="0" err="1" smtClean="0"/>
              <a:t>the</a:t>
            </a:r>
            <a:r>
              <a:rPr lang="pt-PT" baseline="0" dirty="0" smtClean="0"/>
              <a:t> </a:t>
            </a:r>
            <a:r>
              <a:rPr lang="pt-PT" baseline="0" dirty="0" err="1" smtClean="0"/>
              <a:t>echo</a:t>
            </a:r>
            <a:r>
              <a:rPr lang="pt-PT" baseline="0" dirty="0" smtClean="0"/>
              <a:t> </a:t>
            </a:r>
            <a:r>
              <a:rPr lang="pt-PT" baseline="0" dirty="0" err="1" smtClean="0"/>
              <a:t>command</a:t>
            </a:r>
            <a:r>
              <a:rPr lang="pt-PT" baseline="0" dirty="0" smtClean="0"/>
              <a:t> </a:t>
            </a:r>
            <a:r>
              <a:rPr lang="pt-PT" baseline="0" dirty="0" err="1" smtClean="0"/>
              <a:t>and</a:t>
            </a:r>
            <a:r>
              <a:rPr lang="pt-PT" baseline="0" dirty="0" smtClean="0"/>
              <a:t> </a:t>
            </a:r>
            <a:r>
              <a:rPr lang="pt-PT" baseline="0" dirty="0" err="1" smtClean="0"/>
              <a:t>the</a:t>
            </a:r>
            <a:r>
              <a:rPr lang="pt-PT" baseline="0" dirty="0" smtClean="0"/>
              <a:t> </a:t>
            </a:r>
            <a:r>
              <a:rPr lang="pt-PT" baseline="0" dirty="0" err="1" smtClean="0"/>
              <a:t>using</a:t>
            </a:r>
            <a:r>
              <a:rPr lang="pt-PT" baseline="0" dirty="0" smtClean="0"/>
              <a:t> </a:t>
            </a:r>
            <a:r>
              <a:rPr lang="pt-PT" baseline="0" dirty="0" err="1" smtClean="0"/>
              <a:t>the</a:t>
            </a:r>
            <a:r>
              <a:rPr lang="pt-PT" baseline="0" dirty="0" smtClean="0"/>
              <a:t> …</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37</a:t>
            </a:fld>
            <a:endParaRPr lang="pt-PT"/>
          </a:p>
        </p:txBody>
      </p:sp>
    </p:spTree>
    <p:extLst>
      <p:ext uri="{BB962C8B-B14F-4D97-AF65-F5344CB8AC3E}">
        <p14:creationId xmlns:p14="http://schemas.microsoft.com/office/powerpoint/2010/main" val="348705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On</a:t>
            </a:r>
            <a:r>
              <a:rPr lang="pt-PT" dirty="0" smtClean="0"/>
              <a:t> a </a:t>
            </a:r>
            <a:r>
              <a:rPr lang="pt-PT" dirty="0" err="1" smtClean="0"/>
              <a:t>second</a:t>
            </a:r>
            <a:r>
              <a:rPr lang="pt-PT" dirty="0" smtClean="0"/>
              <a:t> </a:t>
            </a:r>
            <a:r>
              <a:rPr lang="pt-PT" dirty="0" err="1" smtClean="0"/>
              <a:t>scenario</a:t>
            </a:r>
            <a:r>
              <a:rPr lang="pt-PT" dirty="0" smtClean="0"/>
              <a:t>,</a:t>
            </a:r>
            <a:r>
              <a:rPr lang="pt-PT" baseline="0" dirty="0" smtClean="0"/>
              <a:t> imagine </a:t>
            </a:r>
            <a:r>
              <a:rPr lang="pt-PT" baseline="0" dirty="0" err="1" smtClean="0"/>
              <a:t>you</a:t>
            </a:r>
            <a:r>
              <a:rPr lang="pt-PT" baseline="0" dirty="0" smtClean="0"/>
              <a:t> are </a:t>
            </a:r>
            <a:r>
              <a:rPr lang="pt-PT" baseline="0" dirty="0" err="1" smtClean="0"/>
              <a:t>running</a:t>
            </a:r>
            <a:r>
              <a:rPr lang="pt-PT" baseline="0" dirty="0" smtClean="0"/>
              <a:t> a 8h </a:t>
            </a:r>
            <a:r>
              <a:rPr lang="pt-PT" baseline="0" dirty="0" err="1" smtClean="0"/>
              <a:t>movie</a:t>
            </a:r>
            <a:r>
              <a:rPr lang="pt-PT" baseline="0" dirty="0" smtClean="0"/>
              <a:t> </a:t>
            </a:r>
            <a:r>
              <a:rPr lang="pt-PT" baseline="0" dirty="0" err="1" smtClean="0"/>
              <a:t>with</a:t>
            </a:r>
            <a:r>
              <a:rPr lang="pt-PT" baseline="0" dirty="0" smtClean="0"/>
              <a:t> </a:t>
            </a:r>
            <a:r>
              <a:rPr lang="pt-PT" baseline="0" dirty="0" err="1" smtClean="0"/>
              <a:t>an</a:t>
            </a:r>
            <a:r>
              <a:rPr lang="pt-PT" baseline="0" dirty="0" smtClean="0"/>
              <a:t> </a:t>
            </a:r>
            <a:r>
              <a:rPr lang="pt-PT" baseline="0" dirty="0" err="1" smtClean="0"/>
              <a:t>embryo</a:t>
            </a:r>
            <a:r>
              <a:rPr lang="pt-PT" baseline="0" dirty="0" smtClean="0"/>
              <a:t> </a:t>
            </a:r>
            <a:r>
              <a:rPr lang="pt-PT" baseline="0" dirty="0" err="1" smtClean="0"/>
              <a:t>or</a:t>
            </a:r>
            <a:r>
              <a:rPr lang="pt-PT" baseline="0" dirty="0" smtClean="0"/>
              <a:t> a </a:t>
            </a:r>
            <a:r>
              <a:rPr lang="pt-PT" baseline="0" dirty="0" err="1" smtClean="0"/>
              <a:t>cell</a:t>
            </a:r>
            <a:r>
              <a:rPr lang="pt-PT" baseline="0" dirty="0" smtClean="0"/>
              <a:t> </a:t>
            </a:r>
            <a:r>
              <a:rPr lang="pt-PT" baseline="0" dirty="0" err="1" smtClean="0"/>
              <a:t>culture</a:t>
            </a:r>
            <a:r>
              <a:rPr lang="pt-PT" baseline="0" dirty="0" smtClean="0"/>
              <a:t> </a:t>
            </a:r>
            <a:r>
              <a:rPr lang="pt-PT" baseline="0" dirty="0" err="1" smtClean="0"/>
              <a:t>on</a:t>
            </a:r>
            <a:r>
              <a:rPr lang="pt-PT" baseline="0" dirty="0" smtClean="0"/>
              <a:t> a </a:t>
            </a:r>
            <a:r>
              <a:rPr lang="pt-PT" baseline="0" dirty="0" err="1" smtClean="0"/>
              <a:t>confocal</a:t>
            </a:r>
            <a:r>
              <a:rPr lang="pt-PT" baseline="0" dirty="0" smtClean="0"/>
              <a:t> </a:t>
            </a:r>
            <a:r>
              <a:rPr lang="pt-PT" baseline="0" dirty="0" err="1" smtClean="0"/>
              <a:t>microscope</a:t>
            </a:r>
            <a:r>
              <a:rPr lang="pt-PT" baseline="0" dirty="0" smtClean="0"/>
              <a:t>, </a:t>
            </a:r>
            <a:r>
              <a:rPr lang="pt-PT" baseline="0" dirty="0" err="1" smtClean="0"/>
              <a:t>and</a:t>
            </a:r>
            <a:r>
              <a:rPr lang="pt-PT" baseline="0" dirty="0" smtClean="0"/>
              <a:t> </a:t>
            </a:r>
            <a:r>
              <a:rPr lang="pt-PT" baseline="0" dirty="0" err="1" smtClean="0"/>
              <a:t>this</a:t>
            </a:r>
            <a:r>
              <a:rPr lang="pt-PT" baseline="0" dirty="0" smtClean="0"/>
              <a:t> </a:t>
            </a:r>
            <a:r>
              <a:rPr lang="pt-PT" baseline="0" dirty="0" err="1" smtClean="0"/>
              <a:t>microscope</a:t>
            </a:r>
            <a:r>
              <a:rPr lang="pt-PT" baseline="0" dirty="0" smtClean="0"/>
              <a:t> </a:t>
            </a:r>
            <a:r>
              <a:rPr lang="pt-PT" baseline="0" dirty="0" err="1" smtClean="0"/>
              <a:t>is</a:t>
            </a:r>
            <a:r>
              <a:rPr lang="pt-PT" baseline="0" dirty="0" smtClean="0"/>
              <a:t> </a:t>
            </a:r>
            <a:r>
              <a:rPr lang="pt-PT" baseline="0" dirty="0" err="1" smtClean="0"/>
              <a:t>connected</a:t>
            </a:r>
            <a:r>
              <a:rPr lang="pt-PT" baseline="0" dirty="0" smtClean="0"/>
              <a:t> to a desktop </a:t>
            </a:r>
            <a:r>
              <a:rPr lang="pt-PT" baseline="0" dirty="0" err="1" smtClean="0"/>
              <a:t>on</a:t>
            </a:r>
            <a:r>
              <a:rPr lang="pt-PT" baseline="0" dirty="0" smtClean="0"/>
              <a:t> </a:t>
            </a:r>
            <a:r>
              <a:rPr lang="pt-PT" baseline="0" dirty="0" err="1" smtClean="0"/>
              <a:t>your</a:t>
            </a:r>
            <a:r>
              <a:rPr lang="pt-PT" baseline="0" dirty="0" smtClean="0"/>
              <a:t> </a:t>
            </a:r>
            <a:r>
              <a:rPr lang="pt-PT" baseline="0" dirty="0" err="1" smtClean="0"/>
              <a:t>lab</a:t>
            </a:r>
            <a:r>
              <a:rPr lang="pt-PT" baseline="0" dirty="0" smtClean="0"/>
              <a:t>. </a:t>
            </a:r>
            <a:r>
              <a:rPr lang="pt-PT" baseline="0" dirty="0" err="1" smtClean="0"/>
              <a:t>Its</a:t>
            </a:r>
            <a:r>
              <a:rPr lang="pt-PT" baseline="0" dirty="0" smtClean="0"/>
              <a:t> </a:t>
            </a:r>
            <a:r>
              <a:rPr lang="pt-PT" baseline="0" dirty="0" err="1" smtClean="0"/>
              <a:t>almost</a:t>
            </a:r>
            <a:r>
              <a:rPr lang="pt-PT" baseline="0" dirty="0" smtClean="0"/>
              <a:t> 20h, </a:t>
            </a:r>
            <a:r>
              <a:rPr lang="pt-PT" baseline="0" dirty="0" err="1" smtClean="0"/>
              <a:t>you</a:t>
            </a:r>
            <a:r>
              <a:rPr lang="pt-PT" baseline="0" dirty="0" smtClean="0"/>
              <a:t> are </a:t>
            </a:r>
            <a:r>
              <a:rPr lang="pt-PT" baseline="0" dirty="0" err="1" smtClean="0"/>
              <a:t>hungry</a:t>
            </a:r>
            <a:r>
              <a:rPr lang="pt-PT" baseline="0" dirty="0" smtClean="0"/>
              <a:t>, </a:t>
            </a:r>
            <a:r>
              <a:rPr lang="pt-PT" baseline="0" dirty="0" err="1" smtClean="0"/>
              <a:t>and</a:t>
            </a:r>
            <a:r>
              <a:rPr lang="pt-PT" baseline="0" dirty="0" smtClean="0"/>
              <a:t> </a:t>
            </a:r>
            <a:r>
              <a:rPr lang="pt-PT" baseline="0" dirty="0" err="1" smtClean="0"/>
              <a:t>your</a:t>
            </a:r>
            <a:r>
              <a:rPr lang="pt-PT" baseline="0" dirty="0" smtClean="0"/>
              <a:t> </a:t>
            </a:r>
            <a:r>
              <a:rPr lang="pt-PT" baseline="0" dirty="0" err="1" smtClean="0"/>
              <a:t>mother</a:t>
            </a:r>
            <a:r>
              <a:rPr lang="pt-PT" baseline="0" dirty="0" smtClean="0"/>
              <a:t> </a:t>
            </a:r>
            <a:r>
              <a:rPr lang="pt-PT" baseline="0" dirty="0" err="1" smtClean="0"/>
              <a:t>has</a:t>
            </a:r>
            <a:r>
              <a:rPr lang="pt-PT" baseline="0" dirty="0" smtClean="0"/>
              <a:t> </a:t>
            </a:r>
            <a:r>
              <a:rPr lang="pt-PT" baseline="0" dirty="0" err="1" smtClean="0"/>
              <a:t>made</a:t>
            </a:r>
            <a:r>
              <a:rPr lang="pt-PT" baseline="0" dirty="0" smtClean="0"/>
              <a:t> a </a:t>
            </a:r>
            <a:r>
              <a:rPr lang="pt-PT" baseline="0" dirty="0" err="1" smtClean="0"/>
              <a:t>surprise</a:t>
            </a:r>
            <a:r>
              <a:rPr lang="pt-PT" baseline="0" dirty="0" smtClean="0"/>
              <a:t> </a:t>
            </a:r>
            <a:r>
              <a:rPr lang="pt-PT" baseline="0" dirty="0" err="1" smtClean="0"/>
              <a:t>visit</a:t>
            </a:r>
            <a:r>
              <a:rPr lang="pt-PT" baseline="0" dirty="0" smtClean="0"/>
              <a:t> to </a:t>
            </a:r>
            <a:r>
              <a:rPr lang="pt-PT" baseline="0" dirty="0" err="1" smtClean="0"/>
              <a:t>your</a:t>
            </a:r>
            <a:r>
              <a:rPr lang="pt-PT" baseline="0" dirty="0" smtClean="0"/>
              <a:t> </a:t>
            </a:r>
            <a:r>
              <a:rPr lang="pt-PT" baseline="0" dirty="0" err="1" smtClean="0"/>
              <a:t>home</a:t>
            </a:r>
            <a:r>
              <a:rPr lang="pt-PT" baseline="0" dirty="0" smtClean="0"/>
              <a:t> </a:t>
            </a:r>
            <a:r>
              <a:rPr lang="pt-PT" baseline="0" dirty="0" err="1" smtClean="0"/>
              <a:t>and</a:t>
            </a:r>
            <a:r>
              <a:rPr lang="pt-PT" baseline="0" dirty="0" smtClean="0"/>
              <a:t> </a:t>
            </a:r>
            <a:r>
              <a:rPr lang="pt-PT" baseline="0" dirty="0" err="1" smtClean="0"/>
              <a:t>your</a:t>
            </a:r>
            <a:r>
              <a:rPr lang="pt-PT" baseline="0" dirty="0" smtClean="0"/>
              <a:t> </a:t>
            </a:r>
            <a:r>
              <a:rPr lang="pt-PT" baseline="0" dirty="0" err="1" smtClean="0"/>
              <a:t>wife</a:t>
            </a:r>
            <a:r>
              <a:rPr lang="pt-PT" baseline="0" dirty="0" smtClean="0"/>
              <a:t> </a:t>
            </a:r>
            <a:r>
              <a:rPr lang="pt-PT" baseline="0" dirty="0" err="1" smtClean="0"/>
              <a:t>is</a:t>
            </a:r>
            <a:r>
              <a:rPr lang="pt-PT" baseline="0" dirty="0" smtClean="0"/>
              <a:t> </a:t>
            </a:r>
            <a:r>
              <a:rPr lang="pt-PT" baseline="0" dirty="0" err="1" smtClean="0"/>
              <a:t>alone</a:t>
            </a:r>
            <a:r>
              <a:rPr lang="pt-PT" baseline="0" dirty="0" smtClean="0"/>
              <a:t> </a:t>
            </a:r>
            <a:r>
              <a:rPr lang="pt-PT" baseline="0" dirty="0" err="1" smtClean="0"/>
              <a:t>with</a:t>
            </a:r>
            <a:r>
              <a:rPr lang="pt-PT" baseline="0" dirty="0" smtClean="0"/>
              <a:t> </a:t>
            </a:r>
            <a:r>
              <a:rPr lang="pt-PT" baseline="0" dirty="0" err="1" smtClean="0"/>
              <a:t>her</a:t>
            </a:r>
            <a:r>
              <a:rPr lang="pt-PT" baseline="0" dirty="0" smtClean="0"/>
              <a:t>. </a:t>
            </a:r>
            <a:r>
              <a:rPr lang="pt-PT" baseline="0" dirty="0" err="1" smtClean="0"/>
              <a:t>You</a:t>
            </a:r>
            <a:r>
              <a:rPr lang="pt-PT" baseline="0" dirty="0" smtClean="0"/>
              <a:t> </a:t>
            </a:r>
            <a:r>
              <a:rPr lang="pt-PT" baseline="0" dirty="0" err="1" smtClean="0"/>
              <a:t>know</a:t>
            </a:r>
            <a:r>
              <a:rPr lang="pt-PT" baseline="0" dirty="0" smtClean="0"/>
              <a:t> </a:t>
            </a:r>
            <a:r>
              <a:rPr lang="pt-PT" baseline="0" dirty="0" err="1" smtClean="0"/>
              <a:t>this</a:t>
            </a:r>
            <a:r>
              <a:rPr lang="pt-PT" baseline="0" dirty="0" smtClean="0"/>
              <a:t> </a:t>
            </a:r>
            <a:r>
              <a:rPr lang="pt-PT" baseline="0" dirty="0" err="1" smtClean="0"/>
              <a:t>is</a:t>
            </a:r>
            <a:r>
              <a:rPr lang="pt-PT" baseline="0" dirty="0" smtClean="0"/>
              <a:t> </a:t>
            </a:r>
            <a:r>
              <a:rPr lang="pt-PT" baseline="0" dirty="0" err="1" smtClean="0"/>
              <a:t>sign</a:t>
            </a:r>
            <a:r>
              <a:rPr lang="pt-PT" baseline="0" dirty="0" smtClean="0"/>
              <a:t> for </a:t>
            </a:r>
            <a:r>
              <a:rPr lang="pt-PT" baseline="0" dirty="0" err="1" smtClean="0"/>
              <a:t>catastrophy</a:t>
            </a:r>
            <a:r>
              <a:rPr lang="pt-PT" baseline="0" dirty="0" smtClean="0"/>
              <a:t> </a:t>
            </a:r>
            <a:r>
              <a:rPr lang="pt-PT" baseline="0" dirty="0" err="1" smtClean="0"/>
              <a:t>and</a:t>
            </a:r>
            <a:r>
              <a:rPr lang="pt-PT" baseline="0" dirty="0" smtClean="0"/>
              <a:t>  </a:t>
            </a:r>
            <a:r>
              <a:rPr lang="pt-PT" baseline="0" dirty="0" err="1" smtClean="0"/>
              <a:t>staying</a:t>
            </a:r>
            <a:r>
              <a:rPr lang="pt-PT" baseline="0" dirty="0" smtClean="0"/>
              <a:t> </a:t>
            </a:r>
            <a:r>
              <a:rPr lang="pt-PT" baseline="0" dirty="0" err="1" smtClean="0"/>
              <a:t>at</a:t>
            </a:r>
            <a:r>
              <a:rPr lang="pt-PT" baseline="0" dirty="0" smtClean="0"/>
              <a:t> </a:t>
            </a:r>
            <a:r>
              <a:rPr lang="pt-PT" baseline="0" dirty="0" err="1" smtClean="0"/>
              <a:t>the</a:t>
            </a:r>
            <a:r>
              <a:rPr lang="pt-PT" baseline="0" dirty="0" smtClean="0"/>
              <a:t> </a:t>
            </a:r>
            <a:r>
              <a:rPr lang="pt-PT" baseline="0" dirty="0" err="1" smtClean="0"/>
              <a:t>lab</a:t>
            </a:r>
            <a:r>
              <a:rPr lang="pt-PT" baseline="0" dirty="0" smtClean="0"/>
              <a:t> </a:t>
            </a:r>
            <a:r>
              <a:rPr lang="pt-PT" baseline="0" dirty="0" err="1" smtClean="0"/>
              <a:t>during</a:t>
            </a:r>
            <a:r>
              <a:rPr lang="pt-PT" baseline="0" dirty="0" smtClean="0"/>
              <a:t> </a:t>
            </a:r>
            <a:r>
              <a:rPr lang="pt-PT" baseline="0" dirty="0" err="1" smtClean="0"/>
              <a:t>the</a:t>
            </a:r>
            <a:r>
              <a:rPr lang="pt-PT" baseline="0" dirty="0" smtClean="0"/>
              <a:t> </a:t>
            </a:r>
            <a:r>
              <a:rPr lang="pt-PT" baseline="0" dirty="0" err="1" smtClean="0"/>
              <a:t>night</a:t>
            </a:r>
            <a:r>
              <a:rPr lang="pt-PT" baseline="0" dirty="0" smtClean="0"/>
              <a:t> </a:t>
            </a:r>
            <a:r>
              <a:rPr lang="pt-PT" baseline="0" dirty="0" err="1" smtClean="0"/>
              <a:t>is</a:t>
            </a:r>
            <a:r>
              <a:rPr lang="pt-PT" baseline="0" dirty="0" smtClean="0"/>
              <a:t> </a:t>
            </a:r>
            <a:r>
              <a:rPr lang="pt-PT" baseline="0" dirty="0" err="1" smtClean="0"/>
              <a:t>not</a:t>
            </a:r>
            <a:r>
              <a:rPr lang="pt-PT" baseline="0" dirty="0" smtClean="0"/>
              <a:t> na </a:t>
            </a:r>
            <a:r>
              <a:rPr lang="pt-PT" baseline="0" dirty="0" err="1" smtClean="0"/>
              <a:t>option</a:t>
            </a:r>
            <a:r>
              <a:rPr lang="pt-PT" baseline="0" dirty="0" smtClean="0"/>
              <a:t>. </a:t>
            </a:r>
            <a:r>
              <a:rPr lang="pt-PT" baseline="0" dirty="0" err="1" smtClean="0"/>
              <a:t>You</a:t>
            </a:r>
            <a:r>
              <a:rPr lang="pt-PT" baseline="0" dirty="0" smtClean="0"/>
              <a:t> </a:t>
            </a:r>
            <a:r>
              <a:rPr lang="pt-PT" baseline="0" dirty="0" err="1" smtClean="0"/>
              <a:t>then</a:t>
            </a:r>
            <a:r>
              <a:rPr lang="pt-PT" baseline="0" dirty="0" smtClean="0"/>
              <a:t> realize </a:t>
            </a:r>
            <a:r>
              <a:rPr lang="pt-PT" baseline="0" dirty="0" err="1" smtClean="0"/>
              <a:t>that</a:t>
            </a:r>
            <a:r>
              <a:rPr lang="pt-PT" baseline="0" dirty="0" smtClean="0"/>
              <a:t> </a:t>
            </a:r>
            <a:r>
              <a:rPr lang="pt-PT" baseline="0" dirty="0" err="1" smtClean="0"/>
              <a:t>the</a:t>
            </a:r>
            <a:r>
              <a:rPr lang="pt-PT" baseline="0" dirty="0" smtClean="0"/>
              <a:t> desktop </a:t>
            </a:r>
            <a:r>
              <a:rPr lang="pt-PT" baseline="0" dirty="0" err="1" smtClean="0"/>
              <a:t>is</a:t>
            </a:r>
            <a:r>
              <a:rPr lang="pt-PT" baseline="0" dirty="0" smtClean="0"/>
              <a:t> </a:t>
            </a:r>
            <a:r>
              <a:rPr lang="pt-PT" baseline="0" dirty="0" err="1" smtClean="0"/>
              <a:t>connected</a:t>
            </a:r>
            <a:r>
              <a:rPr lang="pt-PT" baseline="0" dirty="0" smtClean="0"/>
              <a:t> to a server </a:t>
            </a:r>
            <a:r>
              <a:rPr lang="pt-PT" baseline="0" dirty="0" err="1" smtClean="0"/>
              <a:t>that</a:t>
            </a:r>
            <a:r>
              <a:rPr lang="pt-PT" baseline="0" dirty="0" smtClean="0"/>
              <a:t> </a:t>
            </a:r>
            <a:r>
              <a:rPr lang="pt-PT" baseline="0" dirty="0" err="1" smtClean="0"/>
              <a:t>has</a:t>
            </a:r>
            <a:r>
              <a:rPr lang="pt-PT" baseline="0" dirty="0" smtClean="0"/>
              <a:t> </a:t>
            </a:r>
            <a:r>
              <a:rPr lang="pt-PT" baseline="0" dirty="0" err="1" smtClean="0"/>
              <a:t>access</a:t>
            </a:r>
            <a:r>
              <a:rPr lang="pt-PT" baseline="0" dirty="0" smtClean="0"/>
              <a:t> to </a:t>
            </a:r>
            <a:r>
              <a:rPr lang="pt-PT" baseline="0" dirty="0" err="1" smtClean="0"/>
              <a:t>the</a:t>
            </a:r>
            <a:r>
              <a:rPr lang="pt-PT" baseline="0" dirty="0" smtClean="0"/>
              <a:t> internet </a:t>
            </a:r>
            <a:r>
              <a:rPr lang="pt-PT" baseline="0" dirty="0" err="1" smtClean="0"/>
              <a:t>and</a:t>
            </a:r>
            <a:r>
              <a:rPr lang="pt-PT" baseline="0" dirty="0" smtClean="0"/>
              <a:t> </a:t>
            </a:r>
            <a:r>
              <a:rPr lang="pt-PT" baseline="0" dirty="0" err="1" smtClean="0"/>
              <a:t>you</a:t>
            </a:r>
            <a:r>
              <a:rPr lang="pt-PT" baseline="0" dirty="0" smtClean="0"/>
              <a:t> </a:t>
            </a:r>
            <a:r>
              <a:rPr lang="pt-PT" baseline="0" dirty="0" err="1" smtClean="0"/>
              <a:t>relieve</a:t>
            </a:r>
            <a:r>
              <a:rPr lang="pt-PT" baseline="0" dirty="0" smtClean="0"/>
              <a:t> </a:t>
            </a:r>
            <a:r>
              <a:rPr lang="pt-PT" baseline="0" dirty="0" err="1" smtClean="0"/>
              <a:t>yourself</a:t>
            </a:r>
            <a:r>
              <a:rPr lang="pt-PT" baseline="0" dirty="0" smtClean="0"/>
              <a:t> </a:t>
            </a:r>
            <a:r>
              <a:rPr lang="pt-PT" baseline="0" dirty="0" err="1" smtClean="0"/>
              <a:t>because</a:t>
            </a:r>
            <a:r>
              <a:rPr lang="pt-PT" baseline="0" dirty="0" smtClean="0"/>
              <a:t> </a:t>
            </a:r>
            <a:r>
              <a:rPr lang="pt-PT" baseline="0" dirty="0" err="1" smtClean="0"/>
              <a:t>now</a:t>
            </a:r>
            <a:r>
              <a:rPr lang="pt-PT" baseline="0" dirty="0" smtClean="0"/>
              <a:t>, </a:t>
            </a:r>
            <a:r>
              <a:rPr lang="pt-PT" baseline="0" dirty="0" err="1" smtClean="0"/>
              <a:t>you</a:t>
            </a:r>
            <a:r>
              <a:rPr lang="pt-PT" baseline="0" dirty="0" smtClean="0"/>
              <a:t> can </a:t>
            </a:r>
            <a:r>
              <a:rPr lang="pt-PT" baseline="0" dirty="0" err="1" smtClean="0"/>
              <a:t>go</a:t>
            </a:r>
            <a:r>
              <a:rPr lang="pt-PT" baseline="0" dirty="0" smtClean="0"/>
              <a:t> </a:t>
            </a:r>
            <a:r>
              <a:rPr lang="pt-PT" baseline="0" dirty="0" err="1" smtClean="0"/>
              <a:t>home</a:t>
            </a:r>
            <a:r>
              <a:rPr lang="pt-PT" baseline="0" dirty="0" smtClean="0"/>
              <a:t>, </a:t>
            </a:r>
            <a:r>
              <a:rPr lang="pt-PT" baseline="0" dirty="0" err="1" smtClean="0"/>
              <a:t>fill</a:t>
            </a:r>
            <a:r>
              <a:rPr lang="pt-PT" baseline="0" dirty="0" smtClean="0"/>
              <a:t> </a:t>
            </a:r>
            <a:r>
              <a:rPr lang="pt-PT" baseline="0" dirty="0" err="1" smtClean="0"/>
              <a:t>your</a:t>
            </a:r>
            <a:r>
              <a:rPr lang="pt-PT" baseline="0" dirty="0" smtClean="0"/>
              <a:t> </a:t>
            </a:r>
            <a:r>
              <a:rPr lang="pt-PT" baseline="0" dirty="0" err="1" smtClean="0"/>
              <a:t>stomach</a:t>
            </a:r>
            <a:r>
              <a:rPr lang="pt-PT" baseline="0" dirty="0" smtClean="0"/>
              <a:t>, impede </a:t>
            </a:r>
            <a:r>
              <a:rPr lang="pt-PT" baseline="0" dirty="0" err="1" smtClean="0"/>
              <a:t>world</a:t>
            </a:r>
            <a:r>
              <a:rPr lang="pt-PT" baseline="0" dirty="0" smtClean="0"/>
              <a:t> </a:t>
            </a:r>
            <a:r>
              <a:rPr lang="pt-PT" baseline="0" dirty="0" err="1" smtClean="0"/>
              <a:t>destruction</a:t>
            </a:r>
            <a:r>
              <a:rPr lang="pt-PT" baseline="0" dirty="0" smtClean="0"/>
              <a:t> </a:t>
            </a:r>
            <a:r>
              <a:rPr lang="pt-PT" baseline="0" dirty="0" err="1" smtClean="0"/>
              <a:t>and</a:t>
            </a:r>
            <a:r>
              <a:rPr lang="pt-PT" baseline="0" dirty="0" smtClean="0"/>
              <a:t> log in </a:t>
            </a:r>
            <a:r>
              <a:rPr lang="pt-PT" baseline="0" dirty="0" err="1" smtClean="0"/>
              <a:t>at</a:t>
            </a:r>
            <a:r>
              <a:rPr lang="pt-PT" baseline="0" dirty="0" smtClean="0"/>
              <a:t> </a:t>
            </a:r>
            <a:r>
              <a:rPr lang="pt-PT" baseline="0" dirty="0" err="1" smtClean="0"/>
              <a:t>any</a:t>
            </a:r>
            <a:r>
              <a:rPr lang="pt-PT" baseline="0" dirty="0" smtClean="0"/>
              <a:t> time </a:t>
            </a:r>
            <a:r>
              <a:rPr lang="pt-PT" baseline="0" dirty="0" err="1" smtClean="0"/>
              <a:t>from</a:t>
            </a:r>
            <a:r>
              <a:rPr lang="pt-PT" baseline="0" dirty="0" smtClean="0"/>
              <a:t> </a:t>
            </a:r>
            <a:r>
              <a:rPr lang="pt-PT" baseline="0" dirty="0" err="1" smtClean="0"/>
              <a:t>your</a:t>
            </a:r>
            <a:r>
              <a:rPr lang="pt-PT" baseline="0" dirty="0" smtClean="0"/>
              <a:t> </a:t>
            </a:r>
            <a:r>
              <a:rPr lang="pt-PT" baseline="0" dirty="0" err="1" smtClean="0"/>
              <a:t>computer</a:t>
            </a:r>
            <a:r>
              <a:rPr lang="pt-PT" baseline="0" dirty="0" smtClean="0"/>
              <a:t> to </a:t>
            </a:r>
            <a:r>
              <a:rPr lang="pt-PT" baseline="0" dirty="0" err="1" smtClean="0"/>
              <a:t>the</a:t>
            </a:r>
            <a:r>
              <a:rPr lang="pt-PT" baseline="0" dirty="0" smtClean="0"/>
              <a:t> server </a:t>
            </a:r>
            <a:r>
              <a:rPr lang="pt-PT" baseline="0" dirty="0" err="1" smtClean="0"/>
              <a:t>and</a:t>
            </a:r>
            <a:r>
              <a:rPr lang="pt-PT" baseline="0" dirty="0" smtClean="0"/>
              <a:t> </a:t>
            </a:r>
            <a:r>
              <a:rPr lang="pt-PT" baseline="0" dirty="0" err="1" smtClean="0"/>
              <a:t>check</a:t>
            </a:r>
            <a:r>
              <a:rPr lang="pt-PT" baseline="0" dirty="0" smtClean="0"/>
              <a:t> </a:t>
            </a:r>
            <a:r>
              <a:rPr lang="pt-PT" baseline="0" dirty="0" err="1" smtClean="0"/>
              <a:t>haw</a:t>
            </a:r>
            <a:r>
              <a:rPr lang="pt-PT" baseline="0" dirty="0" smtClean="0"/>
              <a:t> </a:t>
            </a:r>
            <a:r>
              <a:rPr lang="pt-PT" baseline="0" dirty="0" err="1" smtClean="0"/>
              <a:t>your</a:t>
            </a:r>
            <a:r>
              <a:rPr lang="pt-PT" baseline="0" dirty="0" smtClean="0"/>
              <a:t> </a:t>
            </a:r>
            <a:r>
              <a:rPr lang="pt-PT" baseline="0" dirty="0" err="1" smtClean="0"/>
              <a:t>movie</a:t>
            </a:r>
            <a:r>
              <a:rPr lang="pt-PT" baseline="0" dirty="0" smtClean="0"/>
              <a:t> </a:t>
            </a:r>
            <a:r>
              <a:rPr lang="pt-PT" baseline="0" dirty="0" err="1" smtClean="0"/>
              <a:t>is</a:t>
            </a:r>
            <a:r>
              <a:rPr lang="pt-PT" baseline="0" dirty="0" smtClean="0"/>
              <a:t>.</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5</a:t>
            </a:fld>
            <a:endParaRPr lang="pt-PT"/>
          </a:p>
        </p:txBody>
      </p:sp>
    </p:spTree>
    <p:extLst>
      <p:ext uri="{BB962C8B-B14F-4D97-AF65-F5344CB8AC3E}">
        <p14:creationId xmlns:p14="http://schemas.microsoft.com/office/powerpoint/2010/main" val="245313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In </a:t>
            </a:r>
            <a:r>
              <a:rPr lang="pt-PT" dirty="0" err="1" smtClean="0"/>
              <a:t>order</a:t>
            </a:r>
            <a:r>
              <a:rPr lang="pt-PT" dirty="0" smtClean="0"/>
              <a:t> to </a:t>
            </a:r>
            <a:r>
              <a:rPr lang="pt-PT" dirty="0" err="1" smtClean="0"/>
              <a:t>understand</a:t>
            </a:r>
            <a:r>
              <a:rPr lang="pt-PT" dirty="0" smtClean="0"/>
              <a:t> </a:t>
            </a:r>
            <a:r>
              <a:rPr lang="pt-PT" dirty="0" err="1" smtClean="0"/>
              <a:t>how</a:t>
            </a:r>
            <a:r>
              <a:rPr lang="pt-PT" baseline="0" dirty="0" smtClean="0"/>
              <a:t> </a:t>
            </a:r>
            <a:r>
              <a:rPr lang="pt-PT" baseline="0" dirty="0" err="1" smtClean="0"/>
              <a:t>you</a:t>
            </a:r>
            <a:r>
              <a:rPr lang="pt-PT" baseline="0" dirty="0" smtClean="0"/>
              <a:t> can </a:t>
            </a:r>
            <a:r>
              <a:rPr lang="pt-PT" baseline="0" dirty="0" err="1" smtClean="0"/>
              <a:t>connect</a:t>
            </a:r>
            <a:r>
              <a:rPr lang="pt-PT" baseline="0" dirty="0" smtClean="0"/>
              <a:t> </a:t>
            </a:r>
            <a:r>
              <a:rPr lang="pt-PT" baseline="0" dirty="0" err="1" smtClean="0"/>
              <a:t>your</a:t>
            </a:r>
            <a:r>
              <a:rPr lang="pt-PT" baseline="0" dirty="0" smtClean="0"/>
              <a:t> laptop (</a:t>
            </a:r>
            <a:r>
              <a:rPr lang="pt-PT" baseline="0" dirty="0" err="1" smtClean="0"/>
              <a:t>or</a:t>
            </a:r>
            <a:r>
              <a:rPr lang="pt-PT" baseline="0" dirty="0" smtClean="0"/>
              <a:t> </a:t>
            </a:r>
            <a:r>
              <a:rPr lang="pt-PT" baseline="0" dirty="0" err="1" smtClean="0"/>
              <a:t>client</a:t>
            </a:r>
            <a:r>
              <a:rPr lang="pt-PT" baseline="0" dirty="0" smtClean="0"/>
              <a:t>) to a server, </a:t>
            </a:r>
            <a:r>
              <a:rPr lang="pt-PT" baseline="0" dirty="0" err="1" smtClean="0"/>
              <a:t>you</a:t>
            </a:r>
            <a:r>
              <a:rPr lang="pt-PT" baseline="0" dirty="0" smtClean="0"/>
              <a:t> </a:t>
            </a:r>
            <a:r>
              <a:rPr lang="pt-PT" baseline="0" dirty="0" err="1" smtClean="0"/>
              <a:t>need</a:t>
            </a:r>
            <a:r>
              <a:rPr lang="pt-PT" baseline="0" dirty="0" smtClean="0"/>
              <a:t> to </a:t>
            </a:r>
            <a:r>
              <a:rPr lang="pt-PT" baseline="0" dirty="0" err="1" smtClean="0"/>
              <a:t>understand</a:t>
            </a:r>
            <a:r>
              <a:rPr lang="pt-PT" baseline="0" dirty="0" smtClean="0"/>
              <a:t> </a:t>
            </a:r>
            <a:r>
              <a:rPr lang="pt-PT" baseline="0" dirty="0" err="1" smtClean="0"/>
              <a:t>how</a:t>
            </a:r>
            <a:r>
              <a:rPr lang="pt-PT" baseline="0" dirty="0" smtClean="0"/>
              <a:t> do </a:t>
            </a:r>
            <a:r>
              <a:rPr lang="pt-PT" baseline="0" dirty="0" err="1" smtClean="0"/>
              <a:t>they</a:t>
            </a:r>
            <a:r>
              <a:rPr lang="pt-PT" baseline="0" dirty="0" smtClean="0"/>
              <a:t> </a:t>
            </a:r>
            <a:r>
              <a:rPr lang="pt-PT" baseline="0" dirty="0" err="1" smtClean="0"/>
              <a:t>find</a:t>
            </a:r>
            <a:r>
              <a:rPr lang="pt-PT" baseline="0" dirty="0" smtClean="0"/>
              <a:t> </a:t>
            </a:r>
            <a:r>
              <a:rPr lang="pt-PT" baseline="0" dirty="0" err="1" smtClean="0"/>
              <a:t>themselves</a:t>
            </a:r>
            <a:r>
              <a:rPr lang="pt-PT" baseline="0" dirty="0" smtClean="0"/>
              <a:t> in </a:t>
            </a:r>
            <a:r>
              <a:rPr lang="pt-PT" baseline="0" dirty="0" err="1" smtClean="0"/>
              <a:t>the</a:t>
            </a:r>
            <a:r>
              <a:rPr lang="pt-PT" baseline="0" dirty="0" smtClean="0"/>
              <a:t> </a:t>
            </a:r>
            <a:r>
              <a:rPr lang="pt-PT" baseline="0" dirty="0" err="1" smtClean="0"/>
              <a:t>immensity</a:t>
            </a:r>
            <a:r>
              <a:rPr lang="pt-PT" baseline="0" dirty="0" smtClean="0"/>
              <a:t> </a:t>
            </a:r>
            <a:r>
              <a:rPr lang="pt-PT" baseline="0" dirty="0" err="1" smtClean="0"/>
              <a:t>that</a:t>
            </a:r>
            <a:r>
              <a:rPr lang="pt-PT" baseline="0" dirty="0" smtClean="0"/>
              <a:t> internet </a:t>
            </a:r>
            <a:r>
              <a:rPr lang="pt-PT" baseline="0" dirty="0" err="1" smtClean="0"/>
              <a:t>represents</a:t>
            </a:r>
            <a:r>
              <a:rPr lang="pt-PT" baseline="0" dirty="0" smtClean="0"/>
              <a:t>.</a:t>
            </a:r>
          </a:p>
          <a:p>
            <a:r>
              <a:rPr lang="pt-PT" baseline="0" dirty="0" err="1" smtClean="0"/>
              <a:t>All</a:t>
            </a:r>
            <a:r>
              <a:rPr lang="pt-PT" baseline="0" dirty="0" smtClean="0"/>
              <a:t> </a:t>
            </a:r>
            <a:r>
              <a:rPr lang="pt-PT" baseline="0" dirty="0" err="1" smtClean="0"/>
              <a:t>computers</a:t>
            </a:r>
            <a:r>
              <a:rPr lang="pt-PT" baseline="0" dirty="0" smtClean="0"/>
              <a:t> </a:t>
            </a:r>
            <a:r>
              <a:rPr lang="pt-PT" baseline="0" dirty="0" err="1" smtClean="0"/>
              <a:t>on</a:t>
            </a:r>
            <a:r>
              <a:rPr lang="pt-PT" baseline="0" dirty="0" smtClean="0"/>
              <a:t> </a:t>
            </a:r>
            <a:r>
              <a:rPr lang="pt-PT" baseline="0" dirty="0" err="1" smtClean="0"/>
              <a:t>the</a:t>
            </a:r>
            <a:r>
              <a:rPr lang="pt-PT" baseline="0" dirty="0" smtClean="0"/>
              <a:t> internet are </a:t>
            </a:r>
            <a:r>
              <a:rPr lang="pt-PT" baseline="0" dirty="0" err="1" smtClean="0"/>
              <a:t>coded</a:t>
            </a:r>
            <a:r>
              <a:rPr lang="pt-PT" baseline="0" dirty="0" smtClean="0"/>
              <a:t> </a:t>
            </a:r>
            <a:r>
              <a:rPr lang="pt-PT" baseline="0" dirty="0" err="1" smtClean="0"/>
              <a:t>with</a:t>
            </a:r>
            <a:r>
              <a:rPr lang="pt-PT" baseline="0" dirty="0" smtClean="0"/>
              <a:t> a network </a:t>
            </a:r>
            <a:r>
              <a:rPr lang="pt-PT" baseline="0" dirty="0" err="1" smtClean="0"/>
              <a:t>number</a:t>
            </a:r>
            <a:r>
              <a:rPr lang="pt-PT" baseline="0" dirty="0" smtClean="0"/>
              <a:t> </a:t>
            </a:r>
            <a:r>
              <a:rPr lang="pt-PT" baseline="0" dirty="0" err="1" smtClean="0"/>
              <a:t>known</a:t>
            </a:r>
            <a:r>
              <a:rPr lang="pt-PT" baseline="0" dirty="0" smtClean="0"/>
              <a:t> as </a:t>
            </a:r>
            <a:r>
              <a:rPr lang="pt-PT" baseline="0" dirty="0" err="1" smtClean="0"/>
              <a:t>the</a:t>
            </a:r>
            <a:r>
              <a:rPr lang="pt-PT" baseline="0" dirty="0" smtClean="0"/>
              <a:t> Internet </a:t>
            </a:r>
            <a:r>
              <a:rPr lang="pt-PT" baseline="0" dirty="0" err="1" smtClean="0"/>
              <a:t>Protocol</a:t>
            </a:r>
            <a:r>
              <a:rPr lang="pt-PT" baseline="0" dirty="0" smtClean="0"/>
              <a:t> </a:t>
            </a:r>
            <a:r>
              <a:rPr lang="pt-PT" baseline="0" dirty="0" err="1" smtClean="0"/>
              <a:t>Address</a:t>
            </a:r>
            <a:r>
              <a:rPr lang="pt-PT" baseline="0" dirty="0" smtClean="0"/>
              <a:t>, </a:t>
            </a:r>
            <a:r>
              <a:rPr lang="pt-PT" baseline="0" dirty="0" err="1" smtClean="0"/>
              <a:t>or</a:t>
            </a:r>
            <a:r>
              <a:rPr lang="pt-PT" baseline="0" dirty="0" smtClean="0"/>
              <a:t> IP </a:t>
            </a:r>
            <a:r>
              <a:rPr lang="pt-PT" baseline="0" dirty="0" err="1" smtClean="0"/>
              <a:t>address</a:t>
            </a:r>
            <a:r>
              <a:rPr lang="pt-PT" baseline="0" dirty="0" smtClean="0"/>
              <a:t>.</a:t>
            </a:r>
          </a:p>
          <a:p>
            <a:r>
              <a:rPr lang="pt-PT" baseline="0" dirty="0" err="1" smtClean="0"/>
              <a:t>This</a:t>
            </a:r>
            <a:r>
              <a:rPr lang="pt-PT" baseline="0" dirty="0" smtClean="0"/>
              <a:t> </a:t>
            </a:r>
            <a:r>
              <a:rPr lang="pt-PT" baseline="0" dirty="0" err="1" smtClean="0"/>
              <a:t>address</a:t>
            </a:r>
            <a:r>
              <a:rPr lang="pt-PT" baseline="0" dirty="0" smtClean="0"/>
              <a:t> </a:t>
            </a:r>
            <a:r>
              <a:rPr lang="pt-PT" baseline="0" dirty="0" err="1" smtClean="0"/>
              <a:t>consists</a:t>
            </a:r>
            <a:r>
              <a:rPr lang="pt-PT" baseline="0" dirty="0" smtClean="0"/>
              <a:t> </a:t>
            </a:r>
            <a:r>
              <a:rPr lang="pt-PT" baseline="0" dirty="0" err="1" smtClean="0"/>
              <a:t>of</a:t>
            </a:r>
            <a:r>
              <a:rPr lang="pt-PT" baseline="0" dirty="0" smtClean="0"/>
              <a:t> 4, 8 bit </a:t>
            </a:r>
            <a:r>
              <a:rPr lang="pt-PT" baseline="0" dirty="0" err="1" smtClean="0"/>
              <a:t>numbers</a:t>
            </a:r>
            <a:r>
              <a:rPr lang="pt-PT" baseline="0" dirty="0" smtClean="0"/>
              <a:t> </a:t>
            </a:r>
            <a:r>
              <a:rPr lang="pt-PT" baseline="0" dirty="0" err="1" smtClean="0"/>
              <a:t>ranging</a:t>
            </a:r>
            <a:r>
              <a:rPr lang="pt-PT" baseline="0" dirty="0" smtClean="0"/>
              <a:t> </a:t>
            </a:r>
            <a:r>
              <a:rPr lang="pt-PT" baseline="0" dirty="0" err="1" smtClean="0"/>
              <a:t>from</a:t>
            </a:r>
            <a:r>
              <a:rPr lang="pt-PT" baseline="0" dirty="0" smtClean="0"/>
              <a:t> 0 to 255. </a:t>
            </a:r>
            <a:r>
              <a:rPr lang="pt-PT" baseline="0" dirty="0" err="1" smtClean="0"/>
              <a:t>And</a:t>
            </a:r>
            <a:r>
              <a:rPr lang="pt-PT" baseline="0" dirty="0" smtClean="0"/>
              <a:t> </a:t>
            </a:r>
            <a:r>
              <a:rPr lang="pt-PT" baseline="0" dirty="0" err="1" smtClean="0"/>
              <a:t>you</a:t>
            </a:r>
            <a:r>
              <a:rPr lang="pt-PT" baseline="0" dirty="0" smtClean="0"/>
              <a:t> can </a:t>
            </a:r>
            <a:r>
              <a:rPr lang="pt-PT" baseline="0" dirty="0" err="1" smtClean="0"/>
              <a:t>see</a:t>
            </a:r>
            <a:r>
              <a:rPr lang="pt-PT" baseline="0" dirty="0" smtClean="0"/>
              <a:t> </a:t>
            </a:r>
            <a:r>
              <a:rPr lang="pt-PT" baseline="0" dirty="0" err="1" smtClean="0"/>
              <a:t>them</a:t>
            </a:r>
            <a:r>
              <a:rPr lang="pt-PT" baseline="0" dirty="0" smtClean="0"/>
              <a:t> as a </a:t>
            </a:r>
            <a:r>
              <a:rPr lang="pt-PT" baseline="0" dirty="0" err="1" smtClean="0"/>
              <a:t>succession</a:t>
            </a:r>
            <a:r>
              <a:rPr lang="pt-PT" baseline="0" dirty="0" smtClean="0"/>
              <a:t> </a:t>
            </a:r>
            <a:r>
              <a:rPr lang="pt-PT" baseline="0" dirty="0" err="1" smtClean="0"/>
              <a:t>of</a:t>
            </a:r>
            <a:r>
              <a:rPr lang="pt-PT" baseline="0" dirty="0" smtClean="0"/>
              <a:t> </a:t>
            </a:r>
            <a:r>
              <a:rPr lang="pt-PT" baseline="0" dirty="0" err="1" smtClean="0"/>
              <a:t>specification</a:t>
            </a:r>
            <a:r>
              <a:rPr lang="pt-PT" baseline="0" dirty="0" smtClean="0"/>
              <a:t> </a:t>
            </a:r>
            <a:r>
              <a:rPr lang="pt-PT" baseline="0" dirty="0" err="1" smtClean="0"/>
              <a:t>of</a:t>
            </a:r>
            <a:r>
              <a:rPr lang="pt-PT" baseline="0" dirty="0" smtClean="0"/>
              <a:t> </a:t>
            </a:r>
            <a:r>
              <a:rPr lang="pt-PT" baseline="0" dirty="0" err="1" smtClean="0"/>
              <a:t>the</a:t>
            </a:r>
            <a:r>
              <a:rPr lang="pt-PT" baseline="0" dirty="0" smtClean="0"/>
              <a:t> </a:t>
            </a:r>
            <a:r>
              <a:rPr lang="pt-PT" baseline="0" dirty="0" err="1" smtClean="0"/>
              <a:t>address</a:t>
            </a:r>
            <a:r>
              <a:rPr lang="pt-PT" baseline="0" dirty="0" smtClean="0"/>
              <a:t>, as for </a:t>
            </a:r>
            <a:r>
              <a:rPr lang="pt-PT" baseline="0" dirty="0" err="1" smtClean="0"/>
              <a:t>example</a:t>
            </a:r>
            <a:r>
              <a:rPr lang="pt-PT" baseline="0" dirty="0" smtClean="0"/>
              <a:t> </a:t>
            </a:r>
            <a:r>
              <a:rPr lang="pt-PT" baseline="0" dirty="0" err="1" smtClean="0"/>
              <a:t>the</a:t>
            </a:r>
            <a:r>
              <a:rPr lang="pt-PT" baseline="0" dirty="0" smtClean="0"/>
              <a:t> </a:t>
            </a:r>
            <a:r>
              <a:rPr lang="pt-PT" baseline="0" dirty="0" err="1" smtClean="0"/>
              <a:t>first</a:t>
            </a:r>
            <a:r>
              <a:rPr lang="pt-PT" baseline="0" dirty="0" smtClean="0"/>
              <a:t> </a:t>
            </a:r>
            <a:r>
              <a:rPr lang="pt-PT" baseline="0" dirty="0" err="1" smtClean="0"/>
              <a:t>one</a:t>
            </a:r>
            <a:r>
              <a:rPr lang="pt-PT" baseline="0" dirty="0" smtClean="0"/>
              <a:t> </a:t>
            </a:r>
            <a:r>
              <a:rPr lang="pt-PT" baseline="0" dirty="0" err="1" smtClean="0"/>
              <a:t>specifying</a:t>
            </a:r>
            <a:r>
              <a:rPr lang="pt-PT" baseline="0" dirty="0" smtClean="0"/>
              <a:t> </a:t>
            </a:r>
            <a:r>
              <a:rPr lang="pt-PT" baseline="0" dirty="0" err="1" smtClean="0"/>
              <a:t>your</a:t>
            </a:r>
            <a:r>
              <a:rPr lang="pt-PT" baseline="0" dirty="0" smtClean="0"/>
              <a:t> country </a:t>
            </a:r>
            <a:r>
              <a:rPr lang="pt-PT" baseline="0" dirty="0" err="1" smtClean="0"/>
              <a:t>and</a:t>
            </a:r>
            <a:r>
              <a:rPr lang="pt-PT" baseline="0" dirty="0" smtClean="0"/>
              <a:t> </a:t>
            </a:r>
            <a:r>
              <a:rPr lang="pt-PT" baseline="0" dirty="0" err="1" smtClean="0"/>
              <a:t>the</a:t>
            </a:r>
            <a:r>
              <a:rPr lang="pt-PT" baseline="0" dirty="0" smtClean="0"/>
              <a:t> </a:t>
            </a:r>
            <a:r>
              <a:rPr lang="pt-PT" baseline="0" dirty="0" err="1" smtClean="0"/>
              <a:t>last</a:t>
            </a:r>
            <a:r>
              <a:rPr lang="pt-PT" baseline="0" dirty="0" smtClean="0"/>
              <a:t> </a:t>
            </a:r>
            <a:r>
              <a:rPr lang="pt-PT" baseline="0" dirty="0" err="1" smtClean="0"/>
              <a:t>your</a:t>
            </a:r>
            <a:r>
              <a:rPr lang="pt-PT" baseline="0" dirty="0" smtClean="0"/>
              <a:t> </a:t>
            </a:r>
            <a:r>
              <a:rPr lang="pt-PT" baseline="0" dirty="0" err="1" smtClean="0"/>
              <a:t>computer</a:t>
            </a:r>
            <a:r>
              <a:rPr lang="pt-PT" baseline="0" dirty="0" smtClean="0"/>
              <a:t> </a:t>
            </a:r>
            <a:r>
              <a:rPr lang="pt-PT" baseline="0" dirty="0" err="1" smtClean="0"/>
              <a:t>or</a:t>
            </a:r>
            <a:r>
              <a:rPr lang="pt-PT" baseline="0" dirty="0" smtClean="0"/>
              <a:t> network </a:t>
            </a:r>
            <a:r>
              <a:rPr lang="pt-PT" baseline="0" dirty="0" err="1" smtClean="0"/>
              <a:t>connection</a:t>
            </a:r>
            <a:r>
              <a:rPr lang="pt-PT" baseline="0" dirty="0" smtClean="0"/>
              <a:t>. </a:t>
            </a:r>
            <a:r>
              <a:rPr lang="pt-PT" baseline="0" dirty="0" err="1" smtClean="0"/>
              <a:t>These</a:t>
            </a:r>
            <a:r>
              <a:rPr lang="pt-PT" baseline="0" dirty="0" smtClean="0"/>
              <a:t> </a:t>
            </a:r>
            <a:r>
              <a:rPr lang="pt-PT" baseline="0" dirty="0" err="1" smtClean="0"/>
              <a:t>addresses</a:t>
            </a:r>
            <a:r>
              <a:rPr lang="pt-PT" baseline="0" dirty="0" smtClean="0"/>
              <a:t> are </a:t>
            </a:r>
            <a:r>
              <a:rPr lang="pt-PT" baseline="0" dirty="0" err="1" smtClean="0"/>
              <a:t>generated</a:t>
            </a:r>
            <a:r>
              <a:rPr lang="pt-PT" baseline="0" dirty="0" smtClean="0"/>
              <a:t> </a:t>
            </a:r>
            <a:r>
              <a:rPr lang="pt-PT" baseline="0" dirty="0" err="1" smtClean="0"/>
              <a:t>from</a:t>
            </a:r>
            <a:r>
              <a:rPr lang="pt-PT" baseline="0" dirty="0" smtClean="0"/>
              <a:t> a </a:t>
            </a:r>
            <a:r>
              <a:rPr lang="pt-PT" baseline="0" dirty="0" err="1" smtClean="0"/>
              <a:t>protocol</a:t>
            </a:r>
            <a:r>
              <a:rPr lang="pt-PT" baseline="0" dirty="0" smtClean="0"/>
              <a:t> </a:t>
            </a:r>
            <a:r>
              <a:rPr lang="pt-PT" baseline="0" dirty="0" err="1" smtClean="0"/>
              <a:t>called</a:t>
            </a:r>
            <a:r>
              <a:rPr lang="pt-PT" baseline="0" dirty="0" smtClean="0"/>
              <a:t> </a:t>
            </a:r>
            <a:r>
              <a:rPr lang="pt-PT" baseline="0" dirty="0" err="1" smtClean="0"/>
              <a:t>the</a:t>
            </a:r>
            <a:r>
              <a:rPr lang="pt-PT" baseline="0" dirty="0" smtClean="0"/>
              <a:t> IPv4. </a:t>
            </a:r>
            <a:r>
              <a:rPr lang="pt-PT" baseline="0" dirty="0" err="1" smtClean="0"/>
              <a:t>This</a:t>
            </a:r>
            <a:r>
              <a:rPr lang="pt-PT" baseline="0" dirty="0" smtClean="0"/>
              <a:t> </a:t>
            </a:r>
            <a:r>
              <a:rPr lang="pt-PT" baseline="0" dirty="0" err="1" smtClean="0"/>
              <a:t>protocol</a:t>
            </a:r>
            <a:r>
              <a:rPr lang="pt-PT" baseline="0" dirty="0" smtClean="0"/>
              <a:t> </a:t>
            </a:r>
            <a:r>
              <a:rPr lang="pt-PT" baseline="0" dirty="0" err="1" smtClean="0"/>
              <a:t>is</a:t>
            </a:r>
            <a:r>
              <a:rPr lang="pt-PT" baseline="0" dirty="0" smtClean="0"/>
              <a:t> </a:t>
            </a:r>
            <a:r>
              <a:rPr lang="pt-PT" baseline="0" dirty="0" err="1" smtClean="0"/>
              <a:t>able</a:t>
            </a:r>
            <a:r>
              <a:rPr lang="pt-PT" baseline="0" dirty="0" smtClean="0"/>
              <a:t> to </a:t>
            </a:r>
            <a:r>
              <a:rPr lang="pt-PT" baseline="0" dirty="0" err="1" smtClean="0"/>
              <a:t>give</a:t>
            </a:r>
            <a:r>
              <a:rPr lang="pt-PT" baseline="0" dirty="0" smtClean="0"/>
              <a:t> a total </a:t>
            </a:r>
            <a:r>
              <a:rPr lang="pt-PT" baseline="0" dirty="0" err="1" smtClean="0"/>
              <a:t>of</a:t>
            </a:r>
            <a:r>
              <a:rPr lang="pt-PT" baseline="0" dirty="0" smtClean="0"/>
              <a:t> 2 to </a:t>
            </a:r>
            <a:r>
              <a:rPr lang="pt-PT" baseline="0" dirty="0" err="1" smtClean="0"/>
              <a:t>the</a:t>
            </a:r>
            <a:r>
              <a:rPr lang="pt-PT" baseline="0" dirty="0" smtClean="0"/>
              <a:t> 32 </a:t>
            </a:r>
            <a:r>
              <a:rPr lang="pt-PT" baseline="0" dirty="0" err="1" smtClean="0"/>
              <a:t>unique</a:t>
            </a:r>
            <a:r>
              <a:rPr lang="pt-PT" baseline="0" dirty="0" smtClean="0"/>
              <a:t> </a:t>
            </a:r>
            <a:r>
              <a:rPr lang="pt-PT" baseline="0" dirty="0" err="1" smtClean="0"/>
              <a:t>addresses</a:t>
            </a:r>
            <a:r>
              <a:rPr lang="pt-PT" baseline="0" dirty="0" smtClean="0"/>
              <a:t>. </a:t>
            </a:r>
            <a:r>
              <a:rPr lang="pt-PT" baseline="0" dirty="0" err="1" smtClean="0"/>
              <a:t>However</a:t>
            </a:r>
            <a:r>
              <a:rPr lang="pt-PT" baseline="0" dirty="0" smtClean="0"/>
              <a:t>, </a:t>
            </a:r>
            <a:r>
              <a:rPr lang="pt-PT" baseline="0" dirty="0" err="1" smtClean="0"/>
              <a:t>due</a:t>
            </a:r>
            <a:r>
              <a:rPr lang="pt-PT" baseline="0" dirty="0" smtClean="0"/>
              <a:t> to </a:t>
            </a:r>
            <a:r>
              <a:rPr lang="pt-PT" baseline="0" dirty="0" err="1" smtClean="0"/>
              <a:t>the</a:t>
            </a:r>
            <a:r>
              <a:rPr lang="pt-PT" baseline="0" dirty="0" smtClean="0"/>
              <a:t> exponential </a:t>
            </a:r>
            <a:r>
              <a:rPr lang="pt-PT" baseline="0" dirty="0" err="1" smtClean="0"/>
              <a:t>increase</a:t>
            </a:r>
            <a:r>
              <a:rPr lang="pt-PT" baseline="0" dirty="0" smtClean="0"/>
              <a:t> </a:t>
            </a:r>
            <a:r>
              <a:rPr lang="pt-PT" baseline="0" dirty="0" err="1" smtClean="0"/>
              <a:t>of</a:t>
            </a:r>
            <a:r>
              <a:rPr lang="pt-PT" baseline="0" dirty="0" smtClean="0"/>
              <a:t> </a:t>
            </a:r>
            <a:r>
              <a:rPr lang="pt-PT" baseline="0" dirty="0" err="1" smtClean="0"/>
              <a:t>the</a:t>
            </a:r>
            <a:r>
              <a:rPr lang="pt-PT" baseline="0" dirty="0" smtClean="0"/>
              <a:t> internet </a:t>
            </a:r>
            <a:r>
              <a:rPr lang="pt-PT" baseline="0" dirty="0" err="1" smtClean="0"/>
              <a:t>clients</a:t>
            </a:r>
            <a:r>
              <a:rPr lang="pt-PT" baseline="0" dirty="0" smtClean="0"/>
              <a:t> a </a:t>
            </a:r>
            <a:r>
              <a:rPr lang="pt-PT" baseline="0" dirty="0" err="1" smtClean="0"/>
              <a:t>new</a:t>
            </a:r>
            <a:r>
              <a:rPr lang="pt-PT" baseline="0" dirty="0" smtClean="0"/>
              <a:t> </a:t>
            </a:r>
            <a:r>
              <a:rPr lang="pt-PT" baseline="0" dirty="0" err="1" smtClean="0"/>
              <a:t>protocol</a:t>
            </a:r>
            <a:r>
              <a:rPr lang="pt-PT" baseline="0" dirty="0" smtClean="0"/>
              <a:t> </a:t>
            </a:r>
            <a:r>
              <a:rPr lang="pt-PT" baseline="0" dirty="0" err="1" smtClean="0"/>
              <a:t>was</a:t>
            </a:r>
            <a:r>
              <a:rPr lang="pt-PT" baseline="0" dirty="0" smtClean="0"/>
              <a:t> </a:t>
            </a:r>
            <a:r>
              <a:rPr lang="pt-PT" baseline="0" dirty="0" err="1" smtClean="0"/>
              <a:t>generated</a:t>
            </a:r>
            <a:r>
              <a:rPr lang="pt-PT" baseline="0" dirty="0" smtClean="0"/>
              <a:t> </a:t>
            </a:r>
            <a:r>
              <a:rPr lang="pt-PT" baseline="0" dirty="0" err="1" smtClean="0"/>
              <a:t>and</a:t>
            </a:r>
            <a:r>
              <a:rPr lang="pt-PT" baseline="0" dirty="0" smtClean="0"/>
              <a:t> </a:t>
            </a:r>
            <a:r>
              <a:rPr lang="pt-PT" baseline="0" dirty="0" err="1" smtClean="0"/>
              <a:t>is</a:t>
            </a:r>
            <a:r>
              <a:rPr lang="pt-PT" baseline="0" dirty="0" smtClean="0"/>
              <a:t> </a:t>
            </a:r>
            <a:r>
              <a:rPr lang="pt-PT" baseline="0" dirty="0" err="1" smtClean="0"/>
              <a:t>now</a:t>
            </a:r>
            <a:r>
              <a:rPr lang="pt-PT" baseline="0" dirty="0" smtClean="0"/>
              <a:t> </a:t>
            </a:r>
            <a:r>
              <a:rPr lang="pt-PT" baseline="0" dirty="0" err="1" smtClean="0"/>
              <a:t>running</a:t>
            </a:r>
            <a:r>
              <a:rPr lang="pt-PT" baseline="0" dirty="0" smtClean="0"/>
              <a:t> </a:t>
            </a:r>
            <a:r>
              <a:rPr lang="pt-PT" baseline="0" dirty="0" err="1" smtClean="0"/>
              <a:t>called</a:t>
            </a:r>
            <a:r>
              <a:rPr lang="pt-PT" baseline="0" dirty="0" smtClean="0"/>
              <a:t> </a:t>
            </a:r>
            <a:r>
              <a:rPr lang="pt-PT" baseline="0" dirty="0" err="1" smtClean="0"/>
              <a:t>the</a:t>
            </a:r>
            <a:r>
              <a:rPr lang="pt-PT" baseline="0" dirty="0" smtClean="0"/>
              <a:t> IPv6 </a:t>
            </a:r>
            <a:r>
              <a:rPr lang="pt-PT" baseline="0" dirty="0" err="1" smtClean="0"/>
              <a:t>being</a:t>
            </a:r>
            <a:r>
              <a:rPr lang="pt-PT" baseline="0" dirty="0" smtClean="0"/>
              <a:t> </a:t>
            </a:r>
            <a:r>
              <a:rPr lang="pt-PT" baseline="0" dirty="0" err="1" smtClean="0"/>
              <a:t>able</a:t>
            </a:r>
            <a:r>
              <a:rPr lang="pt-PT" baseline="0" dirty="0" smtClean="0"/>
              <a:t> to </a:t>
            </a:r>
            <a:r>
              <a:rPr lang="pt-PT" baseline="0" dirty="0" err="1" smtClean="0"/>
              <a:t>give</a:t>
            </a:r>
            <a:r>
              <a:rPr lang="pt-PT" baseline="0" dirty="0" smtClean="0"/>
              <a:t> 2 to </a:t>
            </a:r>
            <a:r>
              <a:rPr lang="pt-PT" baseline="0" dirty="0" err="1" smtClean="0"/>
              <a:t>the</a:t>
            </a:r>
            <a:r>
              <a:rPr lang="pt-PT" baseline="0" dirty="0" smtClean="0"/>
              <a:t> 128 </a:t>
            </a:r>
            <a:r>
              <a:rPr lang="pt-PT" baseline="0" dirty="0" err="1" smtClean="0"/>
              <a:t>unique</a:t>
            </a:r>
            <a:r>
              <a:rPr lang="pt-PT" baseline="0" dirty="0" smtClean="0"/>
              <a:t> </a:t>
            </a:r>
            <a:r>
              <a:rPr lang="pt-PT" baseline="0" dirty="0" err="1" smtClean="0"/>
              <a:t>addresses</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6</a:t>
            </a:fld>
            <a:endParaRPr lang="pt-PT"/>
          </a:p>
        </p:txBody>
      </p:sp>
    </p:spTree>
    <p:extLst>
      <p:ext uri="{BB962C8B-B14F-4D97-AF65-F5344CB8AC3E}">
        <p14:creationId xmlns:p14="http://schemas.microsoft.com/office/powerpoint/2010/main" val="39684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Web</a:t>
            </a:r>
            <a:r>
              <a:rPr lang="pt-PT" baseline="0" dirty="0" smtClean="0"/>
              <a:t> </a:t>
            </a:r>
            <a:r>
              <a:rPr lang="pt-PT" baseline="0" dirty="0" err="1" smtClean="0"/>
              <a:t>pages</a:t>
            </a:r>
            <a:r>
              <a:rPr lang="pt-PT" baseline="0" dirty="0" smtClean="0"/>
              <a:t> </a:t>
            </a:r>
            <a:r>
              <a:rPr lang="pt-PT" baseline="0" dirty="0" err="1" smtClean="0"/>
              <a:t>and</a:t>
            </a:r>
            <a:r>
              <a:rPr lang="pt-PT" baseline="0" dirty="0" smtClean="0"/>
              <a:t> </a:t>
            </a:r>
            <a:r>
              <a:rPr lang="pt-PT" baseline="0" dirty="0" err="1" smtClean="0"/>
              <a:t>their</a:t>
            </a:r>
            <a:r>
              <a:rPr lang="pt-PT" baseline="0" dirty="0" smtClean="0"/>
              <a:t> </a:t>
            </a:r>
            <a:r>
              <a:rPr lang="pt-PT" baseline="0" dirty="0" err="1" smtClean="0"/>
              <a:t>specific</a:t>
            </a:r>
            <a:r>
              <a:rPr lang="pt-PT" baseline="0" dirty="0" smtClean="0"/>
              <a:t> URL are </a:t>
            </a:r>
            <a:r>
              <a:rPr lang="pt-PT" baseline="0" dirty="0" err="1" smtClean="0"/>
              <a:t>also</a:t>
            </a:r>
            <a:r>
              <a:rPr lang="pt-PT" baseline="0" dirty="0" smtClean="0"/>
              <a:t> </a:t>
            </a:r>
            <a:r>
              <a:rPr lang="pt-PT" baseline="0" dirty="0" err="1" smtClean="0"/>
              <a:t>assign</a:t>
            </a:r>
            <a:r>
              <a:rPr lang="pt-PT" baseline="0" dirty="0" smtClean="0"/>
              <a:t> IP </a:t>
            </a:r>
            <a:r>
              <a:rPr lang="pt-PT" baseline="0" dirty="0" err="1" smtClean="0"/>
              <a:t>addresses</a:t>
            </a:r>
            <a:r>
              <a:rPr lang="pt-PT" baseline="0" dirty="0" smtClean="0"/>
              <a:t>. </a:t>
            </a:r>
            <a:r>
              <a:rPr lang="pt-PT" baseline="0" dirty="0" err="1" smtClean="0"/>
              <a:t>So</a:t>
            </a:r>
            <a:r>
              <a:rPr lang="pt-PT" baseline="0" dirty="0" smtClean="0"/>
              <a:t> </a:t>
            </a:r>
            <a:r>
              <a:rPr lang="pt-PT" baseline="0" dirty="0" err="1" smtClean="0"/>
              <a:t>when</a:t>
            </a:r>
            <a:r>
              <a:rPr lang="pt-PT" baseline="0" dirty="0" smtClean="0"/>
              <a:t> in </a:t>
            </a:r>
            <a:r>
              <a:rPr lang="pt-PT" baseline="0" dirty="0" err="1" smtClean="0"/>
              <a:t>your</a:t>
            </a:r>
            <a:r>
              <a:rPr lang="pt-PT" baseline="0" dirty="0" smtClean="0"/>
              <a:t> browser </a:t>
            </a:r>
            <a:r>
              <a:rPr lang="pt-PT" baseline="0" dirty="0" err="1" smtClean="0"/>
              <a:t>you</a:t>
            </a:r>
            <a:r>
              <a:rPr lang="pt-PT" baseline="0" dirty="0" smtClean="0"/>
              <a:t> </a:t>
            </a:r>
            <a:r>
              <a:rPr lang="pt-PT" baseline="0" dirty="0" err="1" smtClean="0"/>
              <a:t>want</a:t>
            </a:r>
            <a:r>
              <a:rPr lang="pt-PT" baseline="0" dirty="0" smtClean="0"/>
              <a:t> to </a:t>
            </a:r>
            <a:r>
              <a:rPr lang="pt-PT" baseline="0" dirty="0" err="1" smtClean="0"/>
              <a:t>check</a:t>
            </a:r>
            <a:r>
              <a:rPr lang="pt-PT" baseline="0" dirty="0" smtClean="0"/>
              <a:t> </a:t>
            </a:r>
            <a:r>
              <a:rPr lang="pt-PT" baseline="0" dirty="0" err="1" smtClean="0"/>
              <a:t>the</a:t>
            </a:r>
            <a:r>
              <a:rPr lang="pt-PT" baseline="0" dirty="0" smtClean="0"/>
              <a:t> web </a:t>
            </a:r>
            <a:r>
              <a:rPr lang="pt-PT" baseline="0" dirty="0" err="1" smtClean="0"/>
              <a:t>page</a:t>
            </a:r>
            <a:r>
              <a:rPr lang="pt-PT" baseline="0" dirty="0" smtClean="0"/>
              <a:t> </a:t>
            </a:r>
            <a:r>
              <a:rPr lang="pt-PT" baseline="0" dirty="0" err="1" smtClean="0"/>
              <a:t>of</a:t>
            </a:r>
            <a:r>
              <a:rPr lang="pt-PT" baseline="0" dirty="0" smtClean="0"/>
              <a:t> </a:t>
            </a:r>
            <a:r>
              <a:rPr lang="pt-PT" baseline="0" dirty="0" err="1" smtClean="0"/>
              <a:t>Nature</a:t>
            </a:r>
            <a:r>
              <a:rPr lang="pt-PT" baseline="0" dirty="0" smtClean="0"/>
              <a:t>, </a:t>
            </a:r>
            <a:r>
              <a:rPr lang="pt-PT" baseline="0" dirty="0" err="1" smtClean="0"/>
              <a:t>what</a:t>
            </a:r>
            <a:r>
              <a:rPr lang="pt-PT" baseline="0" dirty="0" smtClean="0"/>
              <a:t> </a:t>
            </a:r>
            <a:r>
              <a:rPr lang="pt-PT" baseline="0" dirty="0" err="1" smtClean="0"/>
              <a:t>the</a:t>
            </a:r>
            <a:r>
              <a:rPr lang="pt-PT" baseline="0" dirty="0" smtClean="0"/>
              <a:t> </a:t>
            </a:r>
            <a:r>
              <a:rPr lang="pt-PT" baseline="0" dirty="0" err="1" smtClean="0"/>
              <a:t>computer</a:t>
            </a:r>
            <a:r>
              <a:rPr lang="pt-PT" baseline="0" dirty="0" smtClean="0"/>
              <a:t> does </a:t>
            </a:r>
            <a:r>
              <a:rPr lang="pt-PT" baseline="0" dirty="0" err="1" smtClean="0"/>
              <a:t>is</a:t>
            </a:r>
            <a:r>
              <a:rPr lang="pt-PT" baseline="0" dirty="0" smtClean="0"/>
              <a:t> </a:t>
            </a:r>
            <a:r>
              <a:rPr lang="pt-PT" baseline="0" dirty="0" err="1" smtClean="0"/>
              <a:t>send</a:t>
            </a:r>
            <a:r>
              <a:rPr lang="pt-PT" baseline="0" dirty="0" smtClean="0"/>
              <a:t> a </a:t>
            </a:r>
            <a:r>
              <a:rPr lang="pt-PT" baseline="0" dirty="0" err="1" smtClean="0"/>
              <a:t>request</a:t>
            </a:r>
            <a:r>
              <a:rPr lang="pt-PT" baseline="0" dirty="0" smtClean="0"/>
              <a:t> to </a:t>
            </a:r>
            <a:r>
              <a:rPr lang="pt-PT" baseline="0" dirty="0" err="1" smtClean="0"/>
              <a:t>the</a:t>
            </a:r>
            <a:r>
              <a:rPr lang="pt-PT" baseline="0" dirty="0" smtClean="0"/>
              <a:t> DNS server to </a:t>
            </a:r>
            <a:r>
              <a:rPr lang="pt-PT" baseline="0" dirty="0" err="1" smtClean="0"/>
              <a:t>identify</a:t>
            </a:r>
            <a:r>
              <a:rPr lang="pt-PT" baseline="0" dirty="0" smtClean="0"/>
              <a:t> </a:t>
            </a:r>
            <a:r>
              <a:rPr lang="pt-PT" baseline="0" dirty="0" err="1" smtClean="0"/>
              <a:t>the</a:t>
            </a:r>
            <a:r>
              <a:rPr lang="pt-PT" baseline="0" dirty="0" smtClean="0"/>
              <a:t> IP for </a:t>
            </a:r>
            <a:r>
              <a:rPr lang="pt-PT" baseline="0" dirty="0" err="1" smtClean="0"/>
              <a:t>the</a:t>
            </a:r>
            <a:r>
              <a:rPr lang="pt-PT" baseline="0" dirty="0" smtClean="0"/>
              <a:t> URL </a:t>
            </a:r>
            <a:r>
              <a:rPr lang="pt-PT" baseline="0" dirty="0" err="1" smtClean="0"/>
              <a:t>you</a:t>
            </a:r>
            <a:r>
              <a:rPr lang="pt-PT" baseline="0" dirty="0" smtClean="0"/>
              <a:t> </a:t>
            </a:r>
            <a:r>
              <a:rPr lang="pt-PT" baseline="0" dirty="0" err="1" smtClean="0"/>
              <a:t>just</a:t>
            </a:r>
            <a:r>
              <a:rPr lang="pt-PT" baseline="0" dirty="0" smtClean="0"/>
              <a:t> </a:t>
            </a:r>
            <a:r>
              <a:rPr lang="pt-PT" baseline="0" dirty="0" err="1" smtClean="0"/>
              <a:t>typed</a:t>
            </a:r>
            <a:r>
              <a:rPr lang="pt-PT" baseline="0" dirty="0" smtClean="0"/>
              <a:t>. </a:t>
            </a:r>
            <a:r>
              <a:rPr lang="pt-PT" baseline="0" dirty="0" err="1" smtClean="0"/>
              <a:t>This</a:t>
            </a:r>
            <a:r>
              <a:rPr lang="pt-PT" baseline="0" dirty="0" smtClean="0"/>
              <a:t> IP </a:t>
            </a:r>
            <a:r>
              <a:rPr lang="pt-PT" baseline="0" dirty="0" err="1" smtClean="0"/>
              <a:t>is</a:t>
            </a:r>
            <a:r>
              <a:rPr lang="pt-PT" baseline="0" dirty="0" smtClean="0"/>
              <a:t> </a:t>
            </a:r>
            <a:r>
              <a:rPr lang="pt-PT" baseline="0" dirty="0" err="1" smtClean="0"/>
              <a:t>then</a:t>
            </a:r>
            <a:r>
              <a:rPr lang="pt-PT" baseline="0" dirty="0" smtClean="0"/>
              <a:t> </a:t>
            </a:r>
            <a:r>
              <a:rPr lang="pt-PT" baseline="0" dirty="0" err="1" smtClean="0"/>
              <a:t>sent</a:t>
            </a:r>
            <a:r>
              <a:rPr lang="pt-PT" baseline="0" dirty="0" smtClean="0"/>
              <a:t> to </a:t>
            </a:r>
            <a:r>
              <a:rPr lang="pt-PT" baseline="0" dirty="0" err="1" smtClean="0"/>
              <a:t>your</a:t>
            </a:r>
            <a:r>
              <a:rPr lang="pt-PT" baseline="0" dirty="0" smtClean="0"/>
              <a:t> ISP </a:t>
            </a:r>
            <a:r>
              <a:rPr lang="pt-PT" baseline="0" dirty="0" err="1" smtClean="0"/>
              <a:t>provider</a:t>
            </a:r>
            <a:r>
              <a:rPr lang="pt-PT" baseline="0" dirty="0" smtClean="0"/>
              <a:t> </a:t>
            </a:r>
            <a:r>
              <a:rPr lang="pt-PT" baseline="0" dirty="0" err="1" smtClean="0"/>
              <a:t>that</a:t>
            </a:r>
            <a:r>
              <a:rPr lang="pt-PT" baseline="0" dirty="0" smtClean="0"/>
              <a:t> </a:t>
            </a:r>
            <a:r>
              <a:rPr lang="pt-PT" baseline="0" dirty="0" err="1" smtClean="0"/>
              <a:t>sends</a:t>
            </a:r>
            <a:r>
              <a:rPr lang="pt-PT" baseline="0" dirty="0" smtClean="0"/>
              <a:t> </a:t>
            </a:r>
            <a:r>
              <a:rPr lang="pt-PT" baseline="0" dirty="0" err="1" smtClean="0"/>
              <a:t>you</a:t>
            </a:r>
            <a:r>
              <a:rPr lang="pt-PT" baseline="0" dirty="0" smtClean="0"/>
              <a:t> to </a:t>
            </a:r>
            <a:r>
              <a:rPr lang="pt-PT" baseline="0" dirty="0" err="1" smtClean="0"/>
              <a:t>the</a:t>
            </a:r>
            <a:r>
              <a:rPr lang="pt-PT" baseline="0" dirty="0" smtClean="0"/>
              <a:t> </a:t>
            </a:r>
            <a:r>
              <a:rPr lang="pt-PT" baseline="0" dirty="0" err="1" smtClean="0"/>
              <a:t>correct</a:t>
            </a:r>
            <a:r>
              <a:rPr lang="pt-PT" baseline="0" dirty="0" smtClean="0"/>
              <a:t> </a:t>
            </a:r>
            <a:r>
              <a:rPr lang="pt-PT" baseline="0" dirty="0" err="1" smtClean="0"/>
              <a:t>address</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7</a:t>
            </a:fld>
            <a:endParaRPr lang="pt-PT"/>
          </a:p>
        </p:txBody>
      </p:sp>
    </p:spTree>
    <p:extLst>
      <p:ext uri="{BB962C8B-B14F-4D97-AF65-F5344CB8AC3E}">
        <p14:creationId xmlns:p14="http://schemas.microsoft.com/office/powerpoint/2010/main" val="229265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You</a:t>
            </a:r>
            <a:r>
              <a:rPr lang="pt-PT" dirty="0" smtClean="0"/>
              <a:t> can</a:t>
            </a:r>
            <a:r>
              <a:rPr lang="pt-PT" baseline="0" dirty="0" smtClean="0"/>
              <a:t> use </a:t>
            </a:r>
            <a:r>
              <a:rPr lang="pt-PT" baseline="0" dirty="0" err="1" smtClean="0"/>
              <a:t>the</a:t>
            </a:r>
            <a:r>
              <a:rPr lang="pt-PT" baseline="0" dirty="0" smtClean="0"/>
              <a:t> </a:t>
            </a:r>
            <a:r>
              <a:rPr lang="pt-PT" baseline="0" dirty="0" err="1" smtClean="0"/>
              <a:t>command</a:t>
            </a:r>
            <a:r>
              <a:rPr lang="pt-PT" baseline="0" dirty="0" smtClean="0"/>
              <a:t> </a:t>
            </a:r>
            <a:r>
              <a:rPr lang="pt-PT" baseline="0" dirty="0" err="1" smtClean="0"/>
              <a:t>line</a:t>
            </a:r>
            <a:r>
              <a:rPr lang="pt-PT" baseline="0" dirty="0" smtClean="0"/>
              <a:t> “</a:t>
            </a:r>
            <a:r>
              <a:rPr lang="pt-PT" baseline="0" dirty="0" err="1" smtClean="0"/>
              <a:t>host</a:t>
            </a:r>
            <a:r>
              <a:rPr lang="pt-PT" baseline="0" dirty="0" smtClean="0"/>
              <a:t>” to </a:t>
            </a:r>
            <a:r>
              <a:rPr lang="pt-PT" baseline="0" dirty="0" err="1" smtClean="0"/>
              <a:t>find</a:t>
            </a:r>
            <a:r>
              <a:rPr lang="pt-PT" baseline="0" dirty="0" smtClean="0"/>
              <a:t> </a:t>
            </a:r>
            <a:r>
              <a:rPr lang="pt-PT" baseline="0" dirty="0" err="1" smtClean="0"/>
              <a:t>the</a:t>
            </a:r>
            <a:r>
              <a:rPr lang="pt-PT" baseline="0" dirty="0" smtClean="0"/>
              <a:t> IP </a:t>
            </a:r>
            <a:r>
              <a:rPr lang="pt-PT" baseline="0" dirty="0" err="1" smtClean="0"/>
              <a:t>address</a:t>
            </a:r>
            <a:r>
              <a:rPr lang="pt-PT" baseline="0" dirty="0" smtClean="0"/>
              <a:t> for a </a:t>
            </a:r>
            <a:r>
              <a:rPr lang="pt-PT" baseline="0" dirty="0" err="1" smtClean="0"/>
              <a:t>given</a:t>
            </a:r>
            <a:r>
              <a:rPr lang="pt-PT" baseline="0" dirty="0" smtClean="0"/>
              <a:t> </a:t>
            </a:r>
            <a:r>
              <a:rPr lang="pt-PT" baseline="0" dirty="0" err="1" smtClean="0"/>
              <a:t>hostname</a:t>
            </a:r>
            <a:r>
              <a:rPr lang="pt-PT" baseline="0" dirty="0" smtClean="0"/>
              <a:t>. </a:t>
            </a:r>
            <a:r>
              <a:rPr lang="pt-PT" baseline="0" dirty="0" err="1" smtClean="0"/>
              <a:t>So</a:t>
            </a:r>
            <a:r>
              <a:rPr lang="pt-PT" baseline="0" dirty="0" smtClean="0"/>
              <a:t> </a:t>
            </a:r>
            <a:r>
              <a:rPr lang="pt-PT" baseline="0" dirty="0" err="1" smtClean="0"/>
              <a:t>if</a:t>
            </a:r>
            <a:r>
              <a:rPr lang="pt-PT" baseline="0" dirty="0" smtClean="0"/>
              <a:t> </a:t>
            </a:r>
            <a:r>
              <a:rPr lang="pt-PT" baseline="0" dirty="0" err="1" smtClean="0"/>
              <a:t>you</a:t>
            </a:r>
            <a:r>
              <a:rPr lang="pt-PT" baseline="0" dirty="0" smtClean="0"/>
              <a:t> </a:t>
            </a:r>
            <a:r>
              <a:rPr lang="pt-PT" baseline="0" dirty="0" err="1" smtClean="0"/>
              <a:t>type</a:t>
            </a:r>
            <a:r>
              <a:rPr lang="pt-PT" baseline="0" dirty="0" smtClean="0"/>
              <a:t> </a:t>
            </a:r>
            <a:r>
              <a:rPr lang="pt-PT" baseline="0" dirty="0" err="1" smtClean="0"/>
              <a:t>this</a:t>
            </a:r>
            <a:r>
              <a:rPr lang="pt-PT" baseline="0" dirty="0" smtClean="0"/>
              <a:t>, </a:t>
            </a:r>
            <a:r>
              <a:rPr lang="pt-PT" baseline="0" dirty="0" err="1" smtClean="0"/>
              <a:t>it</a:t>
            </a:r>
            <a:r>
              <a:rPr lang="pt-PT" baseline="0" dirty="0" smtClean="0"/>
              <a:t> </a:t>
            </a:r>
            <a:r>
              <a:rPr lang="pt-PT" baseline="0" dirty="0" err="1" smtClean="0"/>
              <a:t>will</a:t>
            </a:r>
            <a:r>
              <a:rPr lang="pt-PT" baseline="0" dirty="0" smtClean="0"/>
              <a:t> </a:t>
            </a:r>
            <a:r>
              <a:rPr lang="pt-PT" baseline="0" dirty="0" err="1" smtClean="0"/>
              <a:t>give</a:t>
            </a:r>
            <a:r>
              <a:rPr lang="pt-PT" baseline="0" dirty="0" smtClean="0"/>
              <a:t> </a:t>
            </a:r>
            <a:r>
              <a:rPr lang="pt-PT" baseline="0" dirty="0" err="1" smtClean="0"/>
              <a:t>you</a:t>
            </a:r>
            <a:r>
              <a:rPr lang="pt-PT" baseline="0" dirty="0" smtClean="0"/>
              <a:t> </a:t>
            </a:r>
            <a:r>
              <a:rPr lang="pt-PT" baseline="0" dirty="0" err="1" smtClean="0"/>
              <a:t>this</a:t>
            </a:r>
            <a:r>
              <a:rPr lang="pt-PT" baseline="0" dirty="0" smtClean="0"/>
              <a:t>.</a:t>
            </a:r>
          </a:p>
          <a:p>
            <a:r>
              <a:rPr lang="pt-PT" baseline="0" dirty="0" err="1" smtClean="0"/>
              <a:t>The</a:t>
            </a:r>
            <a:r>
              <a:rPr lang="pt-PT" baseline="0" dirty="0" smtClean="0"/>
              <a:t> </a:t>
            </a:r>
            <a:r>
              <a:rPr lang="pt-PT" baseline="0" dirty="0" err="1" smtClean="0"/>
              <a:t>inverse</a:t>
            </a:r>
            <a:r>
              <a:rPr lang="pt-PT" baseline="0" dirty="0" smtClean="0"/>
              <a:t> can </a:t>
            </a:r>
            <a:r>
              <a:rPr lang="pt-PT" baseline="0" dirty="0" err="1" smtClean="0"/>
              <a:t>also</a:t>
            </a:r>
            <a:r>
              <a:rPr lang="pt-PT" baseline="0" dirty="0" smtClean="0"/>
              <a:t> </a:t>
            </a:r>
            <a:r>
              <a:rPr lang="pt-PT" baseline="0" dirty="0" err="1" smtClean="0"/>
              <a:t>be</a:t>
            </a:r>
            <a:r>
              <a:rPr lang="pt-PT" baseline="0" dirty="0" smtClean="0"/>
              <a:t> </a:t>
            </a:r>
            <a:r>
              <a:rPr lang="pt-PT" baseline="0" dirty="0" err="1" smtClean="0"/>
              <a:t>applyed</a:t>
            </a:r>
            <a:r>
              <a:rPr lang="pt-PT" baseline="0" dirty="0" smtClean="0"/>
              <a:t>.</a:t>
            </a:r>
          </a:p>
          <a:p>
            <a:endParaRPr lang="pt-PT" baseline="0" dirty="0" smtClean="0"/>
          </a:p>
          <a:p>
            <a:r>
              <a:rPr lang="pt-PT" baseline="0" dirty="0" err="1" smtClean="0"/>
              <a:t>Sometimes</a:t>
            </a:r>
            <a:r>
              <a:rPr lang="pt-PT" baseline="0" dirty="0" smtClean="0"/>
              <a:t> </a:t>
            </a:r>
            <a:r>
              <a:rPr lang="pt-PT" baseline="0" dirty="0" err="1" smtClean="0"/>
              <a:t>the</a:t>
            </a:r>
            <a:r>
              <a:rPr lang="pt-PT" baseline="0" dirty="0" smtClean="0"/>
              <a:t> IP </a:t>
            </a:r>
            <a:r>
              <a:rPr lang="pt-PT" baseline="0" dirty="0" err="1" smtClean="0"/>
              <a:t>address</a:t>
            </a:r>
            <a:r>
              <a:rPr lang="pt-PT" baseline="0" dirty="0" smtClean="0"/>
              <a:t> </a:t>
            </a:r>
            <a:r>
              <a:rPr lang="pt-PT" baseline="0" dirty="0" err="1" smtClean="0"/>
              <a:t>or</a:t>
            </a:r>
            <a:r>
              <a:rPr lang="pt-PT" baseline="0" dirty="0" smtClean="0"/>
              <a:t> </a:t>
            </a:r>
            <a:r>
              <a:rPr lang="pt-PT" baseline="0" dirty="0" err="1" smtClean="0"/>
              <a:t>name</a:t>
            </a:r>
            <a:r>
              <a:rPr lang="pt-PT" baseline="0" dirty="0" smtClean="0"/>
              <a:t> </a:t>
            </a:r>
            <a:r>
              <a:rPr lang="pt-PT" baseline="0" dirty="0" err="1" smtClean="0"/>
              <a:t>you</a:t>
            </a:r>
            <a:r>
              <a:rPr lang="pt-PT" baseline="0" dirty="0" smtClean="0"/>
              <a:t> are </a:t>
            </a:r>
            <a:r>
              <a:rPr lang="pt-PT" baseline="0" dirty="0" err="1" smtClean="0"/>
              <a:t>trying</a:t>
            </a:r>
            <a:r>
              <a:rPr lang="pt-PT" baseline="0" dirty="0" smtClean="0"/>
              <a:t> to </a:t>
            </a:r>
            <a:r>
              <a:rPr lang="pt-PT" baseline="0" dirty="0" err="1" smtClean="0"/>
              <a:t>find</a:t>
            </a:r>
            <a:r>
              <a:rPr lang="pt-PT" baseline="0" dirty="0" smtClean="0"/>
              <a:t> in </a:t>
            </a:r>
            <a:r>
              <a:rPr lang="pt-PT" baseline="0" dirty="0" err="1" smtClean="0"/>
              <a:t>the</a:t>
            </a:r>
            <a:r>
              <a:rPr lang="pt-PT" baseline="0" dirty="0" smtClean="0"/>
              <a:t> </a:t>
            </a:r>
            <a:r>
              <a:rPr lang="pt-PT" baseline="0" dirty="0" err="1" smtClean="0"/>
              <a:t>host</a:t>
            </a:r>
            <a:r>
              <a:rPr lang="pt-PT" baseline="0" dirty="0" smtClean="0"/>
              <a:t> </a:t>
            </a:r>
            <a:r>
              <a:rPr lang="pt-PT" baseline="0" dirty="0" err="1" smtClean="0"/>
              <a:t>command</a:t>
            </a:r>
            <a:r>
              <a:rPr lang="pt-PT" baseline="0" dirty="0" smtClean="0"/>
              <a:t> does </a:t>
            </a:r>
            <a:r>
              <a:rPr lang="pt-PT" baseline="0" dirty="0" err="1" smtClean="0"/>
              <a:t>not</a:t>
            </a:r>
            <a:r>
              <a:rPr lang="pt-PT" baseline="0" dirty="0" smtClean="0"/>
              <a:t> </a:t>
            </a:r>
            <a:r>
              <a:rPr lang="pt-PT" baseline="0" dirty="0" err="1" smtClean="0"/>
              <a:t>have</a:t>
            </a:r>
            <a:r>
              <a:rPr lang="pt-PT" baseline="0" dirty="0" smtClean="0"/>
              <a:t> </a:t>
            </a:r>
            <a:r>
              <a:rPr lang="pt-PT" baseline="0" dirty="0" err="1" smtClean="0"/>
              <a:t>any</a:t>
            </a:r>
            <a:r>
              <a:rPr lang="pt-PT" baseline="0" dirty="0" smtClean="0"/>
              <a:t> </a:t>
            </a:r>
            <a:r>
              <a:rPr lang="pt-PT" baseline="0" dirty="0" err="1" smtClean="0"/>
              <a:t>availlable</a:t>
            </a:r>
            <a:r>
              <a:rPr lang="pt-PT" baseline="0" dirty="0" smtClean="0"/>
              <a:t> </a:t>
            </a:r>
            <a:r>
              <a:rPr lang="pt-PT" baseline="0" dirty="0" err="1" smtClean="0"/>
              <a:t>information</a:t>
            </a:r>
            <a:r>
              <a:rPr lang="pt-PT" baseline="0" dirty="0" smtClean="0"/>
              <a:t>. </a:t>
            </a:r>
            <a:r>
              <a:rPr lang="pt-PT" baseline="0" dirty="0" err="1" smtClean="0"/>
              <a:t>However</a:t>
            </a:r>
            <a:r>
              <a:rPr lang="pt-PT" baseline="0" dirty="0" smtClean="0"/>
              <a:t>, </a:t>
            </a:r>
            <a:r>
              <a:rPr lang="pt-PT" baseline="0" dirty="0" err="1" smtClean="0"/>
              <a:t>you</a:t>
            </a:r>
            <a:r>
              <a:rPr lang="pt-PT" baseline="0" dirty="0" smtClean="0"/>
              <a:t> can use </a:t>
            </a:r>
            <a:r>
              <a:rPr lang="pt-PT" baseline="0" dirty="0" err="1" smtClean="0"/>
              <a:t>the</a:t>
            </a:r>
            <a:r>
              <a:rPr lang="pt-PT" baseline="0" dirty="0" smtClean="0"/>
              <a:t> </a:t>
            </a:r>
            <a:r>
              <a:rPr lang="pt-PT" baseline="0" dirty="0" err="1" smtClean="0"/>
              <a:t>Whois</a:t>
            </a:r>
            <a:r>
              <a:rPr lang="pt-PT" baseline="0" dirty="0" smtClean="0"/>
              <a:t> </a:t>
            </a:r>
            <a:r>
              <a:rPr lang="pt-PT" baseline="0" dirty="0" err="1" smtClean="0"/>
              <a:t>command</a:t>
            </a:r>
            <a:r>
              <a:rPr lang="pt-PT" baseline="0" dirty="0" smtClean="0"/>
              <a:t> to </a:t>
            </a:r>
            <a:r>
              <a:rPr lang="pt-PT" baseline="0" dirty="0" err="1" smtClean="0"/>
              <a:t>try</a:t>
            </a:r>
            <a:r>
              <a:rPr lang="pt-PT" baseline="0" dirty="0" smtClean="0"/>
              <a:t> to </a:t>
            </a:r>
            <a:r>
              <a:rPr lang="pt-PT" baseline="0" dirty="0" err="1" smtClean="0"/>
              <a:t>get</a:t>
            </a:r>
            <a:r>
              <a:rPr lang="pt-PT" baseline="0" dirty="0" smtClean="0"/>
              <a:t> some general </a:t>
            </a:r>
            <a:r>
              <a:rPr lang="pt-PT" baseline="0" dirty="0" err="1" smtClean="0"/>
              <a:t>information</a:t>
            </a:r>
            <a:r>
              <a:rPr lang="pt-PT" baseline="0" dirty="0" smtClean="0"/>
              <a:t>. </a:t>
            </a:r>
            <a:r>
              <a:rPr lang="pt-PT" baseline="0" dirty="0" err="1" smtClean="0"/>
              <a:t>This</a:t>
            </a:r>
            <a:r>
              <a:rPr lang="pt-PT" baseline="0" dirty="0" smtClean="0"/>
              <a:t> </a:t>
            </a:r>
            <a:r>
              <a:rPr lang="pt-PT" baseline="0" dirty="0" err="1" smtClean="0"/>
              <a:t>is</a:t>
            </a:r>
            <a:r>
              <a:rPr lang="pt-PT" baseline="0" dirty="0" smtClean="0"/>
              <a:t> </a:t>
            </a:r>
            <a:r>
              <a:rPr lang="pt-PT" baseline="0" dirty="0" err="1" smtClean="0"/>
              <a:t>done</a:t>
            </a:r>
            <a:r>
              <a:rPr lang="pt-PT" baseline="0" dirty="0" smtClean="0"/>
              <a:t> </a:t>
            </a:r>
            <a:r>
              <a:rPr lang="pt-PT" baseline="0" dirty="0" err="1" smtClean="0"/>
              <a:t>by</a:t>
            </a:r>
            <a:r>
              <a:rPr lang="pt-PT" baseline="0" dirty="0" smtClean="0"/>
              <a:t> </a:t>
            </a:r>
            <a:r>
              <a:rPr lang="pt-PT" baseline="0" dirty="0" err="1" smtClean="0"/>
              <a:t>typing</a:t>
            </a:r>
            <a:r>
              <a:rPr lang="pt-PT" baseline="0" dirty="0" smtClean="0"/>
              <a:t> </a:t>
            </a:r>
            <a:r>
              <a:rPr lang="pt-PT" baseline="0" dirty="0" err="1" smtClean="0"/>
              <a:t>host</a:t>
            </a:r>
            <a:r>
              <a:rPr lang="pt-PT" baseline="0" dirty="0" smtClean="0"/>
              <a:t> </a:t>
            </a:r>
            <a:r>
              <a:rPr lang="pt-PT" baseline="0" dirty="0" err="1" smtClean="0"/>
              <a:t>and</a:t>
            </a:r>
            <a:r>
              <a:rPr lang="pt-PT" baseline="0" dirty="0" smtClean="0"/>
              <a:t> </a:t>
            </a:r>
            <a:r>
              <a:rPr lang="pt-PT" baseline="0" dirty="0" err="1" smtClean="0"/>
              <a:t>the</a:t>
            </a:r>
            <a:r>
              <a:rPr lang="pt-PT" baseline="0" dirty="0" smtClean="0"/>
              <a:t> –h </a:t>
            </a:r>
            <a:r>
              <a:rPr lang="pt-PT" baseline="0" dirty="0" err="1" smtClean="0"/>
              <a:t>parameter</a:t>
            </a:r>
            <a:r>
              <a:rPr lang="pt-PT" baseline="0" dirty="0" smtClean="0"/>
              <a:t> </a:t>
            </a:r>
            <a:r>
              <a:rPr lang="pt-PT" baseline="0" dirty="0" err="1" smtClean="0"/>
              <a:t>and</a:t>
            </a:r>
            <a:r>
              <a:rPr lang="pt-PT" baseline="0" dirty="0" smtClean="0"/>
              <a:t> </a:t>
            </a:r>
            <a:r>
              <a:rPr lang="pt-PT" baseline="0" dirty="0" err="1" smtClean="0"/>
              <a:t>the</a:t>
            </a:r>
            <a:r>
              <a:rPr lang="pt-PT" baseline="0" dirty="0" smtClean="0"/>
              <a:t> </a:t>
            </a:r>
            <a:r>
              <a:rPr lang="pt-PT" baseline="0" dirty="0" err="1" smtClean="0"/>
              <a:t>name</a:t>
            </a:r>
            <a:r>
              <a:rPr lang="pt-PT" baseline="0" dirty="0" smtClean="0"/>
              <a:t> </a:t>
            </a:r>
            <a:r>
              <a:rPr lang="pt-PT" baseline="0" dirty="0" err="1" smtClean="0"/>
              <a:t>of</a:t>
            </a:r>
            <a:r>
              <a:rPr lang="pt-PT" baseline="0" dirty="0" smtClean="0"/>
              <a:t> </a:t>
            </a:r>
            <a:r>
              <a:rPr lang="pt-PT" baseline="0" dirty="0" err="1" smtClean="0"/>
              <a:t>the</a:t>
            </a:r>
            <a:r>
              <a:rPr lang="pt-PT" baseline="0" dirty="0" smtClean="0"/>
              <a:t> </a:t>
            </a:r>
            <a:r>
              <a:rPr lang="pt-PT" baseline="0" dirty="0" err="1" smtClean="0"/>
              <a:t>host</a:t>
            </a:r>
            <a:r>
              <a:rPr lang="pt-PT" baseline="0" dirty="0" smtClean="0"/>
              <a:t> </a:t>
            </a:r>
            <a:r>
              <a:rPr lang="pt-PT" baseline="0" dirty="0" err="1" smtClean="0"/>
              <a:t>you</a:t>
            </a:r>
            <a:r>
              <a:rPr lang="pt-PT" baseline="0" dirty="0" smtClean="0"/>
              <a:t> are </a:t>
            </a:r>
            <a:r>
              <a:rPr lang="pt-PT" baseline="0" dirty="0" err="1" smtClean="0"/>
              <a:t>trying</a:t>
            </a:r>
            <a:r>
              <a:rPr lang="pt-PT" baseline="0" dirty="0" smtClean="0"/>
              <a:t> to </a:t>
            </a:r>
            <a:r>
              <a:rPr lang="pt-PT" baseline="0" dirty="0" err="1" smtClean="0"/>
              <a:t>find</a:t>
            </a:r>
            <a:r>
              <a:rPr lang="pt-PT" baseline="0" dirty="0" smtClean="0"/>
              <a:t>.</a:t>
            </a:r>
          </a:p>
          <a:p>
            <a:r>
              <a:rPr lang="pt-PT" baseline="0" dirty="0" err="1" smtClean="0"/>
              <a:t>This</a:t>
            </a:r>
            <a:r>
              <a:rPr lang="pt-PT" baseline="0" dirty="0" smtClean="0"/>
              <a:t> </a:t>
            </a:r>
            <a:r>
              <a:rPr lang="pt-PT" baseline="0" dirty="0" err="1" smtClean="0"/>
              <a:t>will</a:t>
            </a:r>
            <a:r>
              <a:rPr lang="pt-PT" baseline="0" dirty="0" smtClean="0"/>
              <a:t> </a:t>
            </a:r>
            <a:r>
              <a:rPr lang="pt-PT" baseline="0" dirty="0" err="1" smtClean="0"/>
              <a:t>returen</a:t>
            </a:r>
            <a:r>
              <a:rPr lang="pt-PT" baseline="0" dirty="0" smtClean="0"/>
              <a:t> </a:t>
            </a:r>
            <a:r>
              <a:rPr lang="pt-PT" baseline="0" dirty="0" err="1" smtClean="0"/>
              <a:t>the</a:t>
            </a:r>
            <a:r>
              <a:rPr lang="pt-PT" baseline="0" dirty="0" smtClean="0"/>
              <a:t> </a:t>
            </a:r>
            <a:r>
              <a:rPr lang="pt-PT" baseline="0" dirty="0" err="1" smtClean="0"/>
              <a:t>entire</a:t>
            </a:r>
            <a:r>
              <a:rPr lang="pt-PT" baseline="0" dirty="0" smtClean="0"/>
              <a:t> </a:t>
            </a:r>
            <a:r>
              <a:rPr lang="pt-PT" baseline="0" dirty="0" err="1" smtClean="0"/>
              <a:t>block</a:t>
            </a:r>
            <a:r>
              <a:rPr lang="pt-PT" baseline="0" dirty="0" smtClean="0"/>
              <a:t> </a:t>
            </a:r>
            <a:r>
              <a:rPr lang="pt-PT" baseline="0" dirty="0" err="1" smtClean="0"/>
              <a:t>of</a:t>
            </a:r>
            <a:r>
              <a:rPr lang="pt-PT" baseline="0" dirty="0" smtClean="0"/>
              <a:t> </a:t>
            </a:r>
            <a:r>
              <a:rPr lang="pt-PT" baseline="0" dirty="0" err="1" smtClean="0"/>
              <a:t>addresses</a:t>
            </a:r>
            <a:r>
              <a:rPr lang="pt-PT" baseline="0" dirty="0" smtClean="0"/>
              <a:t> </a:t>
            </a:r>
            <a:r>
              <a:rPr lang="pt-PT" baseline="0" dirty="0" err="1" smtClean="0"/>
              <a:t>from</a:t>
            </a:r>
            <a:r>
              <a:rPr lang="pt-PT" baseline="0" dirty="0" smtClean="0"/>
              <a:t> 75.11.192.0 to 75.11.223.255 </a:t>
            </a:r>
            <a:r>
              <a:rPr lang="pt-PT" baseline="0" dirty="0" err="1" smtClean="0"/>
              <a:t>including</a:t>
            </a:r>
            <a:r>
              <a:rPr lang="pt-PT" baseline="0" dirty="0" smtClean="0"/>
              <a:t> </a:t>
            </a:r>
            <a:r>
              <a:rPr lang="pt-PT" baseline="0" dirty="0" err="1" smtClean="0"/>
              <a:t>the</a:t>
            </a:r>
            <a:r>
              <a:rPr lang="pt-PT" baseline="0" dirty="0" smtClean="0"/>
              <a:t> IP </a:t>
            </a:r>
            <a:r>
              <a:rPr lang="pt-PT" baseline="0" dirty="0" err="1" smtClean="0"/>
              <a:t>you</a:t>
            </a:r>
            <a:r>
              <a:rPr lang="pt-PT" baseline="0" dirty="0" smtClean="0"/>
              <a:t> </a:t>
            </a:r>
            <a:r>
              <a:rPr lang="pt-PT" baseline="0" dirty="0" err="1" smtClean="0"/>
              <a:t>specified</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8</a:t>
            </a:fld>
            <a:endParaRPr lang="pt-PT"/>
          </a:p>
        </p:txBody>
      </p:sp>
    </p:spTree>
    <p:extLst>
      <p:ext uri="{BB962C8B-B14F-4D97-AF65-F5344CB8AC3E}">
        <p14:creationId xmlns:p14="http://schemas.microsoft.com/office/powerpoint/2010/main" val="393695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The</a:t>
            </a:r>
            <a:r>
              <a:rPr lang="pt-PT" dirty="0" smtClean="0"/>
              <a:t> network </a:t>
            </a:r>
            <a:r>
              <a:rPr lang="pt-PT" dirty="0" err="1" smtClean="0"/>
              <a:t>protocol</a:t>
            </a:r>
            <a:r>
              <a:rPr lang="pt-PT" baseline="0" dirty="0" smtClean="0"/>
              <a:t> </a:t>
            </a:r>
            <a:r>
              <a:rPr lang="pt-PT" baseline="0" dirty="0" err="1" smtClean="0"/>
              <a:t>used</a:t>
            </a:r>
            <a:r>
              <a:rPr lang="pt-PT" baseline="0" dirty="0" smtClean="0"/>
              <a:t> t</a:t>
            </a:r>
            <a:r>
              <a:rPr lang="pt-PT" dirty="0" smtClean="0"/>
              <a:t>o login</a:t>
            </a:r>
            <a:r>
              <a:rPr lang="pt-PT" baseline="0" dirty="0" smtClean="0"/>
              <a:t> to a </a:t>
            </a:r>
            <a:r>
              <a:rPr lang="pt-PT" baseline="0" dirty="0" err="1" smtClean="0"/>
              <a:t>remote</a:t>
            </a:r>
            <a:r>
              <a:rPr lang="pt-PT" baseline="0" dirty="0" smtClean="0"/>
              <a:t> </a:t>
            </a:r>
            <a:r>
              <a:rPr lang="pt-PT" baseline="0" dirty="0" err="1" smtClean="0"/>
              <a:t>computer</a:t>
            </a:r>
            <a:r>
              <a:rPr lang="pt-PT" baseline="0" dirty="0" smtClean="0"/>
              <a:t> </a:t>
            </a:r>
            <a:r>
              <a:rPr lang="pt-PT" baseline="0" dirty="0" err="1" smtClean="0"/>
              <a:t>is</a:t>
            </a:r>
            <a:r>
              <a:rPr lang="pt-PT" baseline="0" dirty="0" smtClean="0"/>
              <a:t> </a:t>
            </a:r>
            <a:r>
              <a:rPr lang="pt-PT" baseline="0" dirty="0" err="1" smtClean="0"/>
              <a:t>called</a:t>
            </a:r>
            <a:r>
              <a:rPr lang="pt-PT" baseline="0" dirty="0" smtClean="0"/>
              <a:t> </a:t>
            </a:r>
            <a:r>
              <a:rPr lang="pt-PT" baseline="0" dirty="0" err="1" smtClean="0"/>
              <a:t>ssh</a:t>
            </a:r>
            <a:r>
              <a:rPr lang="pt-PT" baseline="0" dirty="0" smtClean="0"/>
              <a:t> for </a:t>
            </a:r>
            <a:r>
              <a:rPr lang="pt-PT" baseline="0" dirty="0" err="1" smtClean="0"/>
              <a:t>secured</a:t>
            </a:r>
            <a:r>
              <a:rPr lang="pt-PT" baseline="0" dirty="0" smtClean="0"/>
              <a:t> </a:t>
            </a:r>
            <a:r>
              <a:rPr lang="pt-PT" baseline="0" dirty="0" err="1" smtClean="0"/>
              <a:t>shell</a:t>
            </a:r>
            <a:r>
              <a:rPr lang="pt-PT" baseline="0" dirty="0" smtClean="0"/>
              <a:t>, </a:t>
            </a:r>
            <a:r>
              <a:rPr lang="pt-PT" baseline="0" dirty="0" err="1" smtClean="0"/>
              <a:t>and</a:t>
            </a:r>
            <a:r>
              <a:rPr lang="pt-PT" baseline="0" dirty="0" smtClean="0"/>
              <a:t> </a:t>
            </a:r>
            <a:r>
              <a:rPr lang="pt-PT" baseline="0" dirty="0" err="1" smtClean="0"/>
              <a:t>it</a:t>
            </a:r>
            <a:r>
              <a:rPr lang="pt-PT" baseline="0" dirty="0" smtClean="0"/>
              <a:t> </a:t>
            </a:r>
            <a:r>
              <a:rPr lang="pt-PT" baseline="0" dirty="0" err="1" smtClean="0"/>
              <a:t>creates</a:t>
            </a:r>
            <a:r>
              <a:rPr lang="pt-PT" baseline="0" dirty="0" smtClean="0"/>
              <a:t> na </a:t>
            </a:r>
            <a:r>
              <a:rPr lang="pt-PT" baseline="0" dirty="0" err="1" smtClean="0"/>
              <a:t>encypted</a:t>
            </a:r>
            <a:r>
              <a:rPr lang="pt-PT" baseline="0" dirty="0" smtClean="0"/>
              <a:t>…</a:t>
            </a:r>
          </a:p>
          <a:p>
            <a:r>
              <a:rPr lang="pt-PT" baseline="0" dirty="0" smtClean="0"/>
              <a:t>For </a:t>
            </a:r>
            <a:r>
              <a:rPr lang="pt-PT" baseline="0" dirty="0" err="1" smtClean="0"/>
              <a:t>you</a:t>
            </a:r>
            <a:r>
              <a:rPr lang="pt-PT" baseline="0" dirty="0" smtClean="0"/>
              <a:t> to login to a server </a:t>
            </a:r>
            <a:r>
              <a:rPr lang="pt-PT" baseline="0" dirty="0" err="1" smtClean="0"/>
              <a:t>using</a:t>
            </a:r>
            <a:r>
              <a:rPr lang="pt-PT" baseline="0" dirty="0" smtClean="0"/>
              <a:t> </a:t>
            </a:r>
            <a:r>
              <a:rPr lang="pt-PT" baseline="0" dirty="0" err="1" smtClean="0"/>
              <a:t>the</a:t>
            </a:r>
            <a:r>
              <a:rPr lang="pt-PT" baseline="0" dirty="0" smtClean="0"/>
              <a:t> </a:t>
            </a:r>
            <a:r>
              <a:rPr lang="pt-PT" baseline="0" dirty="0" err="1" smtClean="0"/>
              <a:t>ssh</a:t>
            </a:r>
            <a:r>
              <a:rPr lang="pt-PT" baseline="0" dirty="0" smtClean="0"/>
              <a:t> </a:t>
            </a:r>
            <a:r>
              <a:rPr lang="pt-PT" baseline="0" dirty="0" err="1" smtClean="0"/>
              <a:t>command</a:t>
            </a:r>
            <a:r>
              <a:rPr lang="pt-PT" baseline="0" dirty="0" smtClean="0"/>
              <a:t>, </a:t>
            </a:r>
            <a:r>
              <a:rPr lang="pt-PT" baseline="0" dirty="0" err="1" smtClean="0"/>
              <a:t>you’ll</a:t>
            </a:r>
            <a:r>
              <a:rPr lang="pt-PT" baseline="0" dirty="0" smtClean="0"/>
              <a:t> </a:t>
            </a:r>
            <a:r>
              <a:rPr lang="pt-PT" baseline="0" dirty="0" err="1" smtClean="0"/>
              <a:t>need</a:t>
            </a:r>
            <a:r>
              <a:rPr lang="pt-PT" baseline="0" dirty="0" smtClean="0"/>
              <a:t> 3 </a:t>
            </a:r>
            <a:r>
              <a:rPr lang="pt-PT" baseline="0" dirty="0" err="1" smtClean="0"/>
              <a:t>pieces</a:t>
            </a:r>
            <a:r>
              <a:rPr lang="pt-PT" baseline="0" dirty="0" smtClean="0"/>
              <a:t> </a:t>
            </a:r>
            <a:r>
              <a:rPr lang="pt-PT" baseline="0" dirty="0" err="1" smtClean="0"/>
              <a:t>of</a:t>
            </a:r>
            <a:r>
              <a:rPr lang="pt-PT" baseline="0" dirty="0" smtClean="0"/>
              <a:t> </a:t>
            </a:r>
            <a:r>
              <a:rPr lang="pt-PT" baseline="0" dirty="0" err="1" smtClean="0"/>
              <a:t>informatuion</a:t>
            </a:r>
            <a:r>
              <a:rPr lang="pt-PT" baseline="0" dirty="0" smtClean="0"/>
              <a:t>:</a:t>
            </a:r>
            <a:r>
              <a:rPr lang="pt-PT" baseline="0" dirty="0"/>
              <a:t> </a:t>
            </a:r>
            <a:r>
              <a:rPr lang="pt-PT" baseline="0" dirty="0" err="1" smtClean="0"/>
              <a:t>the</a:t>
            </a:r>
            <a:r>
              <a:rPr lang="pt-PT" baseline="0" dirty="0" smtClean="0"/>
              <a:t> </a:t>
            </a:r>
            <a:r>
              <a:rPr lang="pt-PT" baseline="0" dirty="0" err="1" smtClean="0"/>
              <a:t>remote</a:t>
            </a:r>
            <a:r>
              <a:rPr lang="pt-PT" baseline="0" dirty="0" smtClean="0"/>
              <a:t> </a:t>
            </a:r>
            <a:r>
              <a:rPr lang="pt-PT" baseline="0" dirty="0" err="1" smtClean="0"/>
              <a:t>computer’s</a:t>
            </a:r>
            <a:r>
              <a:rPr lang="pt-PT" baseline="0" dirty="0" smtClean="0"/>
              <a:t> </a:t>
            </a:r>
            <a:r>
              <a:rPr lang="pt-PT" baseline="0" dirty="0" err="1" smtClean="0"/>
              <a:t>address</a:t>
            </a:r>
            <a:r>
              <a:rPr lang="pt-PT" baseline="0" dirty="0" smtClean="0"/>
              <a:t>, </a:t>
            </a:r>
            <a:r>
              <a:rPr lang="pt-PT" baseline="0" dirty="0" err="1" smtClean="0"/>
              <a:t>your</a:t>
            </a:r>
            <a:r>
              <a:rPr lang="pt-PT" baseline="0" dirty="0" smtClean="0"/>
              <a:t> </a:t>
            </a:r>
            <a:r>
              <a:rPr lang="pt-PT" baseline="0" dirty="0" err="1" smtClean="0"/>
              <a:t>username</a:t>
            </a:r>
            <a:r>
              <a:rPr lang="pt-PT" baseline="0" dirty="0" smtClean="0"/>
              <a:t> </a:t>
            </a:r>
            <a:r>
              <a:rPr lang="pt-PT" baseline="0" dirty="0" err="1" smtClean="0"/>
              <a:t>and</a:t>
            </a:r>
            <a:r>
              <a:rPr lang="pt-PT" baseline="0" dirty="0" smtClean="0"/>
              <a:t> </a:t>
            </a:r>
            <a:r>
              <a:rPr lang="pt-PT" baseline="0" dirty="0" err="1" smtClean="0"/>
              <a:t>your</a:t>
            </a:r>
            <a:r>
              <a:rPr lang="pt-PT" baseline="0" dirty="0" smtClean="0"/>
              <a:t> password. </a:t>
            </a:r>
            <a:r>
              <a:rPr lang="pt-PT" baseline="0" dirty="0" err="1" smtClean="0"/>
              <a:t>All</a:t>
            </a:r>
            <a:r>
              <a:rPr lang="pt-PT" baseline="0" dirty="0" smtClean="0"/>
              <a:t> </a:t>
            </a:r>
            <a:r>
              <a:rPr lang="pt-PT" baseline="0" dirty="0" err="1" smtClean="0"/>
              <a:t>these</a:t>
            </a:r>
            <a:r>
              <a:rPr lang="pt-PT" baseline="0" dirty="0" smtClean="0"/>
              <a:t> </a:t>
            </a:r>
            <a:r>
              <a:rPr lang="pt-PT" baseline="0" dirty="0" err="1" smtClean="0"/>
              <a:t>should</a:t>
            </a:r>
            <a:r>
              <a:rPr lang="pt-PT" baseline="0" dirty="0" smtClean="0"/>
              <a:t> </a:t>
            </a:r>
            <a:r>
              <a:rPr lang="pt-PT" baseline="0" dirty="0" err="1" smtClean="0"/>
              <a:t>be</a:t>
            </a:r>
            <a:r>
              <a:rPr lang="pt-PT" baseline="0" dirty="0" smtClean="0"/>
              <a:t> </a:t>
            </a:r>
            <a:r>
              <a:rPr lang="pt-PT" baseline="0" dirty="0" err="1" smtClean="0"/>
              <a:t>given</a:t>
            </a:r>
            <a:r>
              <a:rPr lang="pt-PT" baseline="0" dirty="0" smtClean="0"/>
              <a:t> to </a:t>
            </a:r>
            <a:r>
              <a:rPr lang="pt-PT" baseline="0" dirty="0" err="1" smtClean="0"/>
              <a:t>you</a:t>
            </a:r>
            <a:r>
              <a:rPr lang="pt-PT" baseline="0" dirty="0" smtClean="0"/>
              <a:t> </a:t>
            </a:r>
            <a:r>
              <a:rPr lang="pt-PT" baseline="0" dirty="0" err="1" smtClean="0"/>
              <a:t>by</a:t>
            </a:r>
            <a:r>
              <a:rPr lang="pt-PT" baseline="0" dirty="0" smtClean="0"/>
              <a:t> </a:t>
            </a:r>
            <a:r>
              <a:rPr lang="pt-PT" baseline="0" dirty="0" err="1" smtClean="0"/>
              <a:t>the</a:t>
            </a:r>
            <a:r>
              <a:rPr lang="pt-PT" baseline="0" dirty="0" smtClean="0"/>
              <a:t> </a:t>
            </a:r>
            <a:r>
              <a:rPr lang="pt-PT" baseline="0" dirty="0" err="1" smtClean="0"/>
              <a:t>administrator</a:t>
            </a:r>
            <a:endParaRPr lang="pt-PT" baseline="0" dirty="0" smtClean="0"/>
          </a:p>
          <a:p>
            <a:r>
              <a:rPr lang="pt-PT" baseline="0" dirty="0" err="1" smtClean="0"/>
              <a:t>So</a:t>
            </a:r>
            <a:r>
              <a:rPr lang="pt-PT" baseline="0" dirty="0" smtClean="0"/>
              <a:t> in </a:t>
            </a:r>
            <a:r>
              <a:rPr lang="pt-PT" baseline="0" dirty="0" err="1" smtClean="0"/>
              <a:t>the</a:t>
            </a:r>
            <a:r>
              <a:rPr lang="pt-PT" baseline="0" dirty="0" smtClean="0"/>
              <a:t> terminal, </a:t>
            </a:r>
            <a:r>
              <a:rPr lang="pt-PT" baseline="0" dirty="0" err="1" smtClean="0"/>
              <a:t>you</a:t>
            </a:r>
            <a:r>
              <a:rPr lang="pt-PT" baseline="0" dirty="0" smtClean="0"/>
              <a:t> </a:t>
            </a:r>
            <a:r>
              <a:rPr lang="pt-PT" baseline="0" dirty="0" err="1" smtClean="0"/>
              <a:t>need</a:t>
            </a:r>
            <a:r>
              <a:rPr lang="pt-PT" baseline="0" dirty="0" smtClean="0"/>
              <a:t> to </a:t>
            </a:r>
            <a:r>
              <a:rPr lang="pt-PT" baseline="0" dirty="0" err="1" smtClean="0"/>
              <a:t>be</a:t>
            </a:r>
            <a:r>
              <a:rPr lang="pt-PT" baseline="0" dirty="0" smtClean="0"/>
              <a:t> online to </a:t>
            </a:r>
            <a:r>
              <a:rPr lang="pt-PT" baseline="0" dirty="0" err="1" smtClean="0"/>
              <a:t>get</a:t>
            </a:r>
            <a:r>
              <a:rPr lang="pt-PT" baseline="0" dirty="0" smtClean="0"/>
              <a:t> </a:t>
            </a:r>
            <a:r>
              <a:rPr lang="pt-PT" baseline="0" dirty="0" err="1" smtClean="0"/>
              <a:t>the</a:t>
            </a:r>
            <a:r>
              <a:rPr lang="pt-PT" baseline="0" dirty="0" smtClean="0"/>
              <a:t> </a:t>
            </a:r>
            <a:r>
              <a:rPr lang="pt-PT" baseline="0" dirty="0" err="1" smtClean="0"/>
              <a:t>connection</a:t>
            </a:r>
            <a:r>
              <a:rPr lang="pt-PT" baseline="0" dirty="0" smtClean="0"/>
              <a:t> </a:t>
            </a:r>
            <a:r>
              <a:rPr lang="pt-PT" baseline="0" dirty="0" err="1" smtClean="0"/>
              <a:t>started</a:t>
            </a:r>
            <a:r>
              <a:rPr lang="pt-PT" baseline="0" dirty="0" smtClean="0"/>
              <a:t>. </a:t>
            </a:r>
            <a:r>
              <a:rPr lang="pt-PT" baseline="0" dirty="0" err="1" smtClean="0"/>
              <a:t>Then</a:t>
            </a:r>
            <a:r>
              <a:rPr lang="pt-PT" baseline="0" dirty="0" smtClean="0"/>
              <a:t> </a:t>
            </a:r>
            <a:r>
              <a:rPr lang="pt-PT" baseline="0" dirty="0" err="1" smtClean="0"/>
              <a:t>you</a:t>
            </a:r>
            <a:r>
              <a:rPr lang="pt-PT" baseline="0" dirty="0" smtClean="0"/>
              <a:t> </a:t>
            </a:r>
            <a:r>
              <a:rPr lang="pt-PT" baseline="0" dirty="0" err="1" smtClean="0"/>
              <a:t>just</a:t>
            </a:r>
            <a:r>
              <a:rPr lang="pt-PT" baseline="0" dirty="0" smtClean="0"/>
              <a:t> </a:t>
            </a:r>
            <a:r>
              <a:rPr lang="pt-PT" baseline="0" dirty="0" err="1" smtClean="0"/>
              <a:t>type</a:t>
            </a:r>
            <a:r>
              <a:rPr lang="pt-PT" baseline="0" dirty="0" smtClean="0"/>
              <a:t>… </a:t>
            </a:r>
            <a:r>
              <a:rPr lang="pt-PT" baseline="0" dirty="0" err="1" smtClean="0"/>
              <a:t>and</a:t>
            </a:r>
            <a:r>
              <a:rPr lang="pt-PT" baseline="0" dirty="0" smtClean="0"/>
              <a:t> </a:t>
            </a:r>
            <a:r>
              <a:rPr lang="pt-PT" baseline="0" dirty="0" err="1" smtClean="0"/>
              <a:t>then</a:t>
            </a:r>
            <a:r>
              <a:rPr lang="pt-PT" baseline="0" dirty="0" smtClean="0"/>
              <a:t> </a:t>
            </a:r>
            <a:r>
              <a:rPr lang="pt-PT" baseline="0" dirty="0" err="1" smtClean="0"/>
              <a:t>insert</a:t>
            </a:r>
            <a:r>
              <a:rPr lang="pt-PT" baseline="0" dirty="0" smtClean="0"/>
              <a:t> </a:t>
            </a:r>
            <a:r>
              <a:rPr lang="pt-PT" baseline="0" dirty="0" err="1" smtClean="0"/>
              <a:t>your</a:t>
            </a:r>
            <a:r>
              <a:rPr lang="pt-PT" baseline="0" dirty="0" smtClean="0"/>
              <a:t> password, </a:t>
            </a:r>
            <a:r>
              <a:rPr lang="pt-PT" baseline="0" dirty="0" err="1" smtClean="0"/>
              <a:t>and</a:t>
            </a:r>
            <a:r>
              <a:rPr lang="pt-PT" baseline="0" dirty="0" smtClean="0"/>
              <a:t> </a:t>
            </a:r>
            <a:r>
              <a:rPr lang="pt-PT" baseline="0" dirty="0" err="1" smtClean="0"/>
              <a:t>you</a:t>
            </a:r>
            <a:r>
              <a:rPr lang="pt-PT" baseline="0" dirty="0" smtClean="0"/>
              <a:t> </a:t>
            </a:r>
            <a:r>
              <a:rPr lang="pt-PT" baseline="0" dirty="0" err="1" smtClean="0"/>
              <a:t>should</a:t>
            </a:r>
            <a:r>
              <a:rPr lang="pt-PT" baseline="0" dirty="0" smtClean="0"/>
              <a:t> </a:t>
            </a:r>
            <a:r>
              <a:rPr lang="pt-PT" baseline="0" dirty="0" err="1" smtClean="0"/>
              <a:t>be</a:t>
            </a:r>
            <a:r>
              <a:rPr lang="pt-PT" baseline="0" dirty="0" smtClean="0"/>
              <a:t> </a:t>
            </a:r>
            <a:r>
              <a:rPr lang="pt-PT" baseline="0" dirty="0" err="1" smtClean="0"/>
              <a:t>loged</a:t>
            </a:r>
            <a:r>
              <a:rPr lang="pt-PT" baseline="0" dirty="0" smtClean="0"/>
              <a:t> in </a:t>
            </a:r>
            <a:r>
              <a:rPr lang="pt-PT" baseline="0" dirty="0" err="1" smtClean="0"/>
              <a:t>the</a:t>
            </a:r>
            <a:r>
              <a:rPr lang="pt-PT" baseline="0" dirty="0" smtClean="0"/>
              <a:t> </a:t>
            </a:r>
            <a:r>
              <a:rPr lang="pt-PT" baseline="0" dirty="0" err="1" smtClean="0"/>
              <a:t>remote</a:t>
            </a:r>
            <a:r>
              <a:rPr lang="pt-PT" baseline="0" dirty="0" smtClean="0"/>
              <a:t> </a:t>
            </a:r>
            <a:r>
              <a:rPr lang="pt-PT" baseline="0" dirty="0" err="1" smtClean="0"/>
              <a:t>computer</a:t>
            </a:r>
            <a:r>
              <a:rPr lang="pt-PT" baseline="0" dirty="0" smtClean="0"/>
              <a:t>.</a:t>
            </a:r>
          </a:p>
          <a:p>
            <a:r>
              <a:rPr lang="pt-PT" baseline="0" dirty="0" err="1" smtClean="0"/>
              <a:t>The</a:t>
            </a:r>
            <a:r>
              <a:rPr lang="pt-PT" baseline="0" dirty="0" smtClean="0"/>
              <a:t> </a:t>
            </a:r>
            <a:r>
              <a:rPr lang="pt-PT" baseline="0" dirty="0" err="1" smtClean="0"/>
              <a:t>fist</a:t>
            </a:r>
            <a:r>
              <a:rPr lang="pt-PT" baseline="0" dirty="0" smtClean="0"/>
              <a:t> time </a:t>
            </a:r>
            <a:r>
              <a:rPr lang="pt-PT" baseline="0" dirty="0" err="1" smtClean="0"/>
              <a:t>you</a:t>
            </a:r>
            <a:r>
              <a:rPr lang="pt-PT" baseline="0" dirty="0" smtClean="0"/>
              <a:t> </a:t>
            </a:r>
            <a:r>
              <a:rPr lang="pt-PT" baseline="0" dirty="0" err="1" smtClean="0"/>
              <a:t>connect</a:t>
            </a:r>
            <a:r>
              <a:rPr lang="pt-PT" baseline="0" dirty="0" smtClean="0"/>
              <a:t> to a server, </a:t>
            </a:r>
            <a:r>
              <a:rPr lang="pt-PT" baseline="0" dirty="0" err="1" smtClean="0"/>
              <a:t>it</a:t>
            </a:r>
            <a:r>
              <a:rPr lang="pt-PT" baseline="0" dirty="0" smtClean="0"/>
              <a:t> </a:t>
            </a:r>
            <a:r>
              <a:rPr lang="pt-PT" baseline="0" dirty="0" err="1" smtClean="0"/>
              <a:t>will</a:t>
            </a:r>
            <a:r>
              <a:rPr lang="pt-PT" baseline="0" dirty="0" smtClean="0"/>
              <a:t> </a:t>
            </a:r>
            <a:r>
              <a:rPr lang="pt-PT" baseline="0" dirty="0" err="1" smtClean="0"/>
              <a:t>give</a:t>
            </a:r>
            <a:r>
              <a:rPr lang="pt-PT" baseline="0" dirty="0" smtClean="0"/>
              <a:t> </a:t>
            </a:r>
            <a:r>
              <a:rPr lang="pt-PT" baseline="0" dirty="0" err="1" smtClean="0"/>
              <a:t>you</a:t>
            </a:r>
            <a:r>
              <a:rPr lang="pt-PT" baseline="0" dirty="0" smtClean="0"/>
              <a:t> a </a:t>
            </a:r>
            <a:r>
              <a:rPr lang="pt-PT" baseline="0" dirty="0" err="1" smtClean="0"/>
              <a:t>warning</a:t>
            </a:r>
            <a:r>
              <a:rPr lang="pt-PT" baseline="0" dirty="0" smtClean="0"/>
              <a:t> </a:t>
            </a:r>
            <a:r>
              <a:rPr lang="pt-PT" baseline="0" dirty="0" err="1" smtClean="0"/>
              <a:t>that</a:t>
            </a:r>
            <a:r>
              <a:rPr lang="pt-PT" baseline="0" dirty="0" smtClean="0"/>
              <a:t> </a:t>
            </a:r>
            <a:r>
              <a:rPr lang="pt-PT" baseline="0" dirty="0" err="1" smtClean="0"/>
              <a:t>it</a:t>
            </a:r>
            <a:r>
              <a:rPr lang="pt-PT" baseline="0" dirty="0" smtClean="0"/>
              <a:t> </a:t>
            </a:r>
            <a:r>
              <a:rPr lang="pt-PT" baseline="0" dirty="0" err="1" smtClean="0"/>
              <a:t>has</a:t>
            </a:r>
            <a:r>
              <a:rPr lang="pt-PT" baseline="0" dirty="0" smtClean="0"/>
              <a:t> </a:t>
            </a:r>
            <a:r>
              <a:rPr lang="pt-PT" baseline="0" dirty="0" err="1" smtClean="0"/>
              <a:t>recieved</a:t>
            </a:r>
            <a:r>
              <a:rPr lang="pt-PT" baseline="0" dirty="0" smtClean="0"/>
              <a:t> a </a:t>
            </a:r>
            <a:r>
              <a:rPr lang="pt-PT" baseline="0" dirty="0" err="1" smtClean="0"/>
              <a:t>new</a:t>
            </a:r>
            <a:r>
              <a:rPr lang="pt-PT" baseline="0" dirty="0" smtClean="0"/>
              <a:t> </a:t>
            </a:r>
            <a:r>
              <a:rPr lang="pt-PT" baseline="0" dirty="0" err="1" smtClean="0"/>
              <a:t>key</a:t>
            </a:r>
            <a:r>
              <a:rPr lang="pt-PT" baseline="0" dirty="0" smtClean="0"/>
              <a:t> </a:t>
            </a:r>
            <a:r>
              <a:rPr lang="pt-PT" baseline="0" dirty="0" err="1" smtClean="0"/>
              <a:t>and</a:t>
            </a:r>
            <a:r>
              <a:rPr lang="pt-PT" baseline="0" dirty="0" smtClean="0"/>
              <a:t> </a:t>
            </a:r>
            <a:r>
              <a:rPr lang="pt-PT" baseline="0" dirty="0" err="1" smtClean="0"/>
              <a:t>it</a:t>
            </a:r>
            <a:r>
              <a:rPr lang="pt-PT" baseline="0" dirty="0" smtClean="0"/>
              <a:t> </a:t>
            </a:r>
            <a:r>
              <a:rPr lang="pt-PT" baseline="0" dirty="0" err="1" smtClean="0"/>
              <a:t>will</a:t>
            </a:r>
            <a:r>
              <a:rPr lang="pt-PT" baseline="0" dirty="0" smtClean="0"/>
              <a:t> </a:t>
            </a:r>
            <a:r>
              <a:rPr lang="pt-PT" baseline="0" dirty="0" err="1" smtClean="0"/>
              <a:t>ask</a:t>
            </a:r>
            <a:r>
              <a:rPr lang="pt-PT" baseline="0" dirty="0" smtClean="0"/>
              <a:t> </a:t>
            </a:r>
            <a:r>
              <a:rPr lang="pt-PT" baseline="0" dirty="0" err="1" smtClean="0"/>
              <a:t>you</a:t>
            </a:r>
            <a:r>
              <a:rPr lang="pt-PT" baseline="0" dirty="0" smtClean="0"/>
              <a:t> to </a:t>
            </a:r>
            <a:r>
              <a:rPr lang="pt-PT" baseline="0" dirty="0" err="1" smtClean="0"/>
              <a:t>add</a:t>
            </a:r>
            <a:r>
              <a:rPr lang="pt-PT" baseline="0" dirty="0" smtClean="0"/>
              <a:t> </a:t>
            </a:r>
            <a:r>
              <a:rPr lang="pt-PT" baseline="0" dirty="0" err="1" smtClean="0"/>
              <a:t>it</a:t>
            </a:r>
            <a:r>
              <a:rPr lang="pt-PT" baseline="0" dirty="0" smtClean="0"/>
              <a:t> to </a:t>
            </a:r>
            <a:r>
              <a:rPr lang="pt-PT" baseline="0" dirty="0" err="1" smtClean="0"/>
              <a:t>your</a:t>
            </a:r>
            <a:r>
              <a:rPr lang="pt-PT" baseline="0" dirty="0" smtClean="0"/>
              <a:t> </a:t>
            </a:r>
            <a:r>
              <a:rPr lang="pt-PT" baseline="0" dirty="0" err="1" smtClean="0"/>
              <a:t>keychain</a:t>
            </a:r>
            <a:r>
              <a:rPr lang="pt-PT" baseline="0" dirty="0" smtClean="0"/>
              <a:t>.</a:t>
            </a:r>
          </a:p>
          <a:p>
            <a:r>
              <a:rPr lang="pt-PT" baseline="0" dirty="0" err="1" smtClean="0"/>
              <a:t>This</a:t>
            </a:r>
            <a:r>
              <a:rPr lang="pt-PT" baseline="0" dirty="0" smtClean="0"/>
              <a:t> </a:t>
            </a:r>
            <a:r>
              <a:rPr lang="pt-PT" baseline="0" dirty="0" err="1" smtClean="0"/>
              <a:t>key</a:t>
            </a:r>
            <a:r>
              <a:rPr lang="pt-PT" baseline="0" dirty="0" smtClean="0"/>
              <a:t> </a:t>
            </a:r>
            <a:r>
              <a:rPr lang="pt-PT" baseline="0" dirty="0" err="1" smtClean="0"/>
              <a:t>allows</a:t>
            </a:r>
            <a:r>
              <a:rPr lang="pt-PT" baseline="0" dirty="0" smtClean="0"/>
              <a:t> </a:t>
            </a:r>
            <a:r>
              <a:rPr lang="pt-PT" baseline="0" dirty="0" err="1" smtClean="0"/>
              <a:t>the</a:t>
            </a:r>
            <a:r>
              <a:rPr lang="pt-PT" baseline="0" dirty="0" smtClean="0"/>
              <a:t> </a:t>
            </a:r>
            <a:r>
              <a:rPr lang="pt-PT" baseline="0" dirty="0" err="1" smtClean="0"/>
              <a:t>two</a:t>
            </a:r>
            <a:r>
              <a:rPr lang="pt-PT" baseline="0" dirty="0" smtClean="0"/>
              <a:t> </a:t>
            </a:r>
            <a:r>
              <a:rPr lang="pt-PT" baseline="0" dirty="0" err="1" smtClean="0"/>
              <a:t>computers</a:t>
            </a:r>
            <a:r>
              <a:rPr lang="pt-PT" baseline="0" dirty="0" smtClean="0"/>
              <a:t> to set </a:t>
            </a:r>
            <a:r>
              <a:rPr lang="pt-PT" baseline="0" dirty="0" err="1" smtClean="0"/>
              <a:t>up</a:t>
            </a:r>
            <a:r>
              <a:rPr lang="pt-PT" baseline="0" dirty="0" smtClean="0"/>
              <a:t> na </a:t>
            </a:r>
            <a:r>
              <a:rPr lang="pt-PT" baseline="0" dirty="0" err="1" smtClean="0"/>
              <a:t>encrypted</a:t>
            </a:r>
            <a:r>
              <a:rPr lang="pt-PT" baseline="0" dirty="0" smtClean="0"/>
              <a:t> </a:t>
            </a:r>
            <a:r>
              <a:rPr lang="pt-PT" baseline="0" dirty="0" err="1" smtClean="0"/>
              <a:t>communication</a:t>
            </a:r>
            <a:r>
              <a:rPr lang="pt-PT" baseline="0" dirty="0" smtClean="0"/>
              <a:t>, </a:t>
            </a:r>
            <a:r>
              <a:rPr lang="pt-PT" baseline="0" dirty="0" err="1" smtClean="0"/>
              <a:t>so</a:t>
            </a:r>
            <a:r>
              <a:rPr lang="pt-PT" baseline="0" dirty="0" smtClean="0"/>
              <a:t> </a:t>
            </a:r>
            <a:r>
              <a:rPr lang="pt-PT" baseline="0" dirty="0" err="1" smtClean="0"/>
              <a:t>just</a:t>
            </a:r>
            <a:r>
              <a:rPr lang="pt-PT" baseline="0" dirty="0" smtClean="0"/>
              <a:t> </a:t>
            </a:r>
            <a:r>
              <a:rPr lang="pt-PT" baseline="0" dirty="0" err="1" smtClean="0"/>
              <a:t>accept</a:t>
            </a:r>
            <a:r>
              <a:rPr lang="pt-PT" baseline="0" dirty="0" smtClean="0"/>
              <a:t> </a:t>
            </a:r>
            <a:r>
              <a:rPr lang="pt-PT" baseline="0" dirty="0" err="1" smtClean="0"/>
              <a:t>the</a:t>
            </a:r>
            <a:r>
              <a:rPr lang="pt-PT" baseline="0" dirty="0" smtClean="0"/>
              <a:t> </a:t>
            </a:r>
            <a:r>
              <a:rPr lang="pt-PT" baseline="0" dirty="0" err="1" smtClean="0"/>
              <a:t>key</a:t>
            </a:r>
            <a:r>
              <a:rPr lang="pt-PT" baseline="0" dirty="0" smtClean="0"/>
              <a:t>!</a:t>
            </a:r>
          </a:p>
        </p:txBody>
      </p:sp>
      <p:sp>
        <p:nvSpPr>
          <p:cNvPr id="4" name="Slide Number Placeholder 3"/>
          <p:cNvSpPr>
            <a:spLocks noGrp="1"/>
          </p:cNvSpPr>
          <p:nvPr>
            <p:ph type="sldNum" sz="quarter" idx="10"/>
          </p:nvPr>
        </p:nvSpPr>
        <p:spPr/>
        <p:txBody>
          <a:bodyPr/>
          <a:lstStyle/>
          <a:p>
            <a:fld id="{C67E0037-CC44-430E-AABF-2B6B990AE3AB}" type="slidenum">
              <a:rPr lang="pt-PT" smtClean="0"/>
              <a:t>10</a:t>
            </a:fld>
            <a:endParaRPr lang="pt-PT"/>
          </a:p>
        </p:txBody>
      </p:sp>
    </p:spTree>
    <p:extLst>
      <p:ext uri="{BB962C8B-B14F-4D97-AF65-F5344CB8AC3E}">
        <p14:creationId xmlns:p14="http://schemas.microsoft.com/office/powerpoint/2010/main" val="416632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Now</a:t>
            </a:r>
            <a:r>
              <a:rPr lang="pt-PT" dirty="0" smtClean="0"/>
              <a:t>, </a:t>
            </a:r>
            <a:r>
              <a:rPr lang="pt-PT" dirty="0" err="1" smtClean="0"/>
              <a:t>one</a:t>
            </a:r>
            <a:r>
              <a:rPr lang="pt-PT" dirty="0" smtClean="0"/>
              <a:t> </a:t>
            </a:r>
            <a:r>
              <a:rPr lang="pt-PT" dirty="0" err="1" smtClean="0"/>
              <a:t>problem</a:t>
            </a:r>
            <a:r>
              <a:rPr lang="pt-PT" dirty="0" smtClean="0"/>
              <a:t> </a:t>
            </a:r>
            <a:r>
              <a:rPr lang="pt-PT" dirty="0" err="1" smtClean="0"/>
              <a:t>you</a:t>
            </a:r>
            <a:r>
              <a:rPr lang="pt-PT" dirty="0" smtClean="0"/>
              <a:t> </a:t>
            </a:r>
            <a:r>
              <a:rPr lang="pt-PT" dirty="0" err="1" smtClean="0"/>
              <a:t>might</a:t>
            </a:r>
            <a:r>
              <a:rPr lang="pt-PT" dirty="0" smtClean="0"/>
              <a:t> </a:t>
            </a:r>
            <a:r>
              <a:rPr lang="pt-PT" dirty="0" err="1" smtClean="0"/>
              <a:t>encounter</a:t>
            </a:r>
            <a:r>
              <a:rPr lang="pt-PT" dirty="0" smtClean="0"/>
              <a:t> </a:t>
            </a:r>
            <a:r>
              <a:rPr lang="pt-PT" dirty="0" err="1" smtClean="0"/>
              <a:t>is</a:t>
            </a:r>
            <a:r>
              <a:rPr lang="pt-PT" dirty="0" smtClean="0"/>
              <a:t> </a:t>
            </a:r>
            <a:r>
              <a:rPr lang="pt-PT" dirty="0" err="1" smtClean="0"/>
              <a:t>that</a:t>
            </a:r>
            <a:r>
              <a:rPr lang="pt-PT" dirty="0" smtClean="0"/>
              <a:t> </a:t>
            </a:r>
            <a:r>
              <a:rPr lang="pt-PT" dirty="0" err="1" smtClean="0"/>
              <a:t>the</a:t>
            </a:r>
            <a:r>
              <a:rPr lang="pt-PT" dirty="0" smtClean="0"/>
              <a:t> server </a:t>
            </a:r>
            <a:r>
              <a:rPr lang="pt-PT" dirty="0" err="1" smtClean="0"/>
              <a:t>that</a:t>
            </a:r>
            <a:r>
              <a:rPr lang="pt-PT" dirty="0" smtClean="0"/>
              <a:t> </a:t>
            </a:r>
            <a:r>
              <a:rPr lang="pt-PT" dirty="0" err="1" smtClean="0"/>
              <a:t>you</a:t>
            </a:r>
            <a:r>
              <a:rPr lang="pt-PT" dirty="0" smtClean="0"/>
              <a:t> are</a:t>
            </a:r>
            <a:r>
              <a:rPr lang="pt-PT" baseline="0" dirty="0" smtClean="0"/>
              <a:t> </a:t>
            </a:r>
            <a:r>
              <a:rPr lang="pt-PT" baseline="0" dirty="0" err="1" smtClean="0"/>
              <a:t>loging</a:t>
            </a:r>
            <a:r>
              <a:rPr lang="pt-PT" baseline="0" dirty="0" smtClean="0"/>
              <a:t> </a:t>
            </a:r>
            <a:r>
              <a:rPr lang="pt-PT" baseline="0" dirty="0" err="1" smtClean="0"/>
              <a:t>into</a:t>
            </a:r>
            <a:r>
              <a:rPr lang="pt-PT" baseline="0" dirty="0" smtClean="0"/>
              <a:t> </a:t>
            </a:r>
            <a:r>
              <a:rPr lang="pt-PT" baseline="0" dirty="0" err="1" smtClean="0"/>
              <a:t>could</a:t>
            </a:r>
            <a:r>
              <a:rPr lang="pt-PT" baseline="0" dirty="0" smtClean="0"/>
              <a:t> use a </a:t>
            </a:r>
            <a:r>
              <a:rPr lang="pt-PT" baseline="0" dirty="0" err="1" smtClean="0"/>
              <a:t>different</a:t>
            </a:r>
            <a:r>
              <a:rPr lang="pt-PT" baseline="0" dirty="0" smtClean="0"/>
              <a:t> </a:t>
            </a:r>
            <a:r>
              <a:rPr lang="pt-PT" baseline="0" dirty="0" err="1" smtClean="0"/>
              <a:t>shell</a:t>
            </a:r>
            <a:r>
              <a:rPr lang="pt-PT" baseline="0" dirty="0" smtClean="0"/>
              <a:t> </a:t>
            </a:r>
            <a:r>
              <a:rPr lang="pt-PT" baseline="0" dirty="0" err="1" smtClean="0"/>
              <a:t>than</a:t>
            </a:r>
            <a:r>
              <a:rPr lang="pt-PT" baseline="0" dirty="0" smtClean="0"/>
              <a:t> </a:t>
            </a:r>
            <a:r>
              <a:rPr lang="pt-PT" baseline="0" dirty="0" err="1" smtClean="0"/>
              <a:t>the</a:t>
            </a:r>
            <a:r>
              <a:rPr lang="pt-PT" baseline="0" dirty="0" smtClean="0"/>
              <a:t> </a:t>
            </a:r>
            <a:r>
              <a:rPr lang="pt-PT" baseline="0" dirty="0" err="1" smtClean="0"/>
              <a:t>one</a:t>
            </a:r>
            <a:r>
              <a:rPr lang="pt-PT" baseline="0" dirty="0" smtClean="0"/>
              <a:t> </a:t>
            </a:r>
            <a:r>
              <a:rPr lang="pt-PT" baseline="0" dirty="0" err="1" smtClean="0"/>
              <a:t>you</a:t>
            </a:r>
            <a:r>
              <a:rPr lang="pt-PT" baseline="0" dirty="0" smtClean="0"/>
              <a:t> are </a:t>
            </a:r>
            <a:r>
              <a:rPr lang="pt-PT" baseline="0" dirty="0" err="1" smtClean="0"/>
              <a:t>accostumed</a:t>
            </a:r>
            <a:r>
              <a:rPr lang="pt-PT" baseline="0" dirty="0" smtClean="0"/>
              <a:t> to, </a:t>
            </a:r>
            <a:r>
              <a:rPr lang="pt-PT" baseline="0" dirty="0" err="1" smtClean="0"/>
              <a:t>like</a:t>
            </a:r>
            <a:r>
              <a:rPr lang="pt-PT" baseline="0" dirty="0" smtClean="0"/>
              <a:t> </a:t>
            </a:r>
            <a:r>
              <a:rPr lang="pt-PT" baseline="0" dirty="0" err="1" smtClean="0"/>
              <a:t>bash</a:t>
            </a:r>
            <a:r>
              <a:rPr lang="pt-PT" baseline="0" dirty="0" smtClean="0"/>
              <a:t>. </a:t>
            </a:r>
            <a:r>
              <a:rPr lang="pt-PT" baseline="0" dirty="0" err="1" smtClean="0"/>
              <a:t>So</a:t>
            </a:r>
            <a:r>
              <a:rPr lang="pt-PT" baseline="0" dirty="0" smtClean="0"/>
              <a:t> </a:t>
            </a:r>
            <a:r>
              <a:rPr lang="pt-PT" baseline="0" dirty="0" err="1" smtClean="0"/>
              <a:t>the</a:t>
            </a:r>
            <a:r>
              <a:rPr lang="pt-PT" baseline="0" dirty="0" smtClean="0"/>
              <a:t> </a:t>
            </a:r>
            <a:r>
              <a:rPr lang="pt-PT" baseline="0" dirty="0" err="1" smtClean="0"/>
              <a:t>first</a:t>
            </a:r>
            <a:r>
              <a:rPr lang="pt-PT" baseline="0" dirty="0" smtClean="0"/>
              <a:t> </a:t>
            </a:r>
            <a:r>
              <a:rPr lang="pt-PT" baseline="0" dirty="0" err="1" smtClean="0"/>
              <a:t>thing</a:t>
            </a:r>
            <a:r>
              <a:rPr lang="pt-PT" baseline="0" dirty="0" smtClean="0"/>
              <a:t> </a:t>
            </a:r>
            <a:r>
              <a:rPr lang="pt-PT" baseline="0" dirty="0" err="1" smtClean="0"/>
              <a:t>you</a:t>
            </a:r>
            <a:r>
              <a:rPr lang="pt-PT" baseline="0" dirty="0" smtClean="0"/>
              <a:t> can do </a:t>
            </a:r>
            <a:r>
              <a:rPr lang="pt-PT" baseline="0" dirty="0" err="1" smtClean="0"/>
              <a:t>is</a:t>
            </a:r>
            <a:r>
              <a:rPr lang="pt-PT" baseline="0" dirty="0" smtClean="0"/>
              <a:t> </a:t>
            </a:r>
            <a:r>
              <a:rPr lang="pt-PT" baseline="0" dirty="0" err="1" smtClean="0"/>
              <a:t>check</a:t>
            </a:r>
            <a:r>
              <a:rPr lang="pt-PT" baseline="0" dirty="0" smtClean="0"/>
              <a:t> </a:t>
            </a:r>
            <a:r>
              <a:rPr lang="pt-PT" baseline="0" dirty="0" err="1" smtClean="0"/>
              <a:t>if</a:t>
            </a:r>
            <a:r>
              <a:rPr lang="pt-PT" baseline="0" dirty="0" smtClean="0"/>
              <a:t> </a:t>
            </a:r>
            <a:r>
              <a:rPr lang="pt-PT" baseline="0" dirty="0" err="1" smtClean="0"/>
              <a:t>it</a:t>
            </a:r>
            <a:r>
              <a:rPr lang="pt-PT" baseline="0" dirty="0" smtClean="0"/>
              <a:t> does </a:t>
            </a:r>
            <a:r>
              <a:rPr lang="pt-PT" baseline="0" dirty="0" err="1" smtClean="0"/>
              <a:t>by</a:t>
            </a:r>
            <a:r>
              <a:rPr lang="pt-PT" baseline="0" dirty="0" smtClean="0"/>
              <a:t> </a:t>
            </a:r>
            <a:r>
              <a:rPr lang="pt-PT" baseline="0" dirty="0" err="1" smtClean="0"/>
              <a:t>typing</a:t>
            </a:r>
            <a:r>
              <a:rPr lang="pt-PT" baseline="0" dirty="0" smtClean="0"/>
              <a:t> </a:t>
            </a:r>
            <a:r>
              <a:rPr lang="pt-PT" baseline="0" dirty="0" err="1" smtClean="0"/>
              <a:t>echo</a:t>
            </a:r>
            <a:r>
              <a:rPr lang="pt-PT" baseline="0" dirty="0" smtClean="0"/>
              <a:t> $SHELL. </a:t>
            </a:r>
          </a:p>
          <a:p>
            <a:r>
              <a:rPr lang="pt-PT" baseline="0" dirty="0" err="1" smtClean="0"/>
              <a:t>Once</a:t>
            </a:r>
            <a:r>
              <a:rPr lang="pt-PT" baseline="0" dirty="0" smtClean="0"/>
              <a:t> </a:t>
            </a:r>
            <a:r>
              <a:rPr lang="pt-PT" baseline="0" dirty="0" err="1" smtClean="0"/>
              <a:t>you</a:t>
            </a:r>
            <a:r>
              <a:rPr lang="pt-PT" baseline="0" dirty="0" smtClean="0"/>
              <a:t> are </a:t>
            </a:r>
            <a:r>
              <a:rPr lang="pt-PT" baseline="0" dirty="0" err="1" smtClean="0"/>
              <a:t>connected</a:t>
            </a:r>
            <a:r>
              <a:rPr lang="pt-PT" baseline="0" dirty="0" smtClean="0"/>
              <a:t> to </a:t>
            </a:r>
            <a:r>
              <a:rPr lang="pt-PT" baseline="0" dirty="0" err="1" smtClean="0"/>
              <a:t>the</a:t>
            </a:r>
            <a:r>
              <a:rPr lang="pt-PT" baseline="0" dirty="0" smtClean="0"/>
              <a:t> server </a:t>
            </a:r>
            <a:r>
              <a:rPr lang="pt-PT" baseline="0" dirty="0" err="1" smtClean="0"/>
              <a:t>you</a:t>
            </a:r>
            <a:r>
              <a:rPr lang="pt-PT" baseline="0" dirty="0" smtClean="0"/>
              <a:t> can use </a:t>
            </a:r>
            <a:r>
              <a:rPr lang="pt-PT" baseline="0" dirty="0" err="1" smtClean="0"/>
              <a:t>the</a:t>
            </a:r>
            <a:r>
              <a:rPr lang="pt-PT" baseline="0" dirty="0" smtClean="0"/>
              <a:t> </a:t>
            </a:r>
            <a:r>
              <a:rPr lang="pt-PT" baseline="0" dirty="0" err="1" smtClean="0"/>
              <a:t>same</a:t>
            </a:r>
            <a:r>
              <a:rPr lang="pt-PT" baseline="0" dirty="0" smtClean="0"/>
              <a:t> </a:t>
            </a:r>
            <a:r>
              <a:rPr lang="pt-PT" baseline="0" dirty="0" err="1" smtClean="0"/>
              <a:t>command-line</a:t>
            </a:r>
            <a:r>
              <a:rPr lang="pt-PT" baseline="0" dirty="0" smtClean="0"/>
              <a:t> </a:t>
            </a:r>
            <a:r>
              <a:rPr lang="pt-PT" baseline="0" dirty="0" err="1" smtClean="0"/>
              <a:t>tools</a:t>
            </a:r>
            <a:r>
              <a:rPr lang="pt-PT" baseline="0" dirty="0" smtClean="0"/>
              <a:t> </a:t>
            </a:r>
            <a:r>
              <a:rPr lang="pt-PT" baseline="0" dirty="0" err="1" smtClean="0"/>
              <a:t>that</a:t>
            </a:r>
            <a:r>
              <a:rPr lang="pt-PT" baseline="0" dirty="0" smtClean="0"/>
              <a:t> </a:t>
            </a:r>
            <a:r>
              <a:rPr lang="pt-PT" baseline="0" dirty="0" err="1" smtClean="0"/>
              <a:t>you</a:t>
            </a:r>
            <a:r>
              <a:rPr lang="pt-PT" baseline="0" dirty="0" smtClean="0"/>
              <a:t> </a:t>
            </a:r>
            <a:r>
              <a:rPr lang="pt-PT" baseline="0" dirty="0" err="1" smtClean="0"/>
              <a:t>would</a:t>
            </a:r>
            <a:r>
              <a:rPr lang="pt-PT" baseline="0" dirty="0" smtClean="0"/>
              <a:t> use </a:t>
            </a:r>
            <a:r>
              <a:rPr lang="pt-PT" baseline="0" dirty="0" err="1" smtClean="0"/>
              <a:t>on</a:t>
            </a:r>
            <a:r>
              <a:rPr lang="pt-PT" baseline="0" dirty="0" smtClean="0"/>
              <a:t> </a:t>
            </a:r>
            <a:r>
              <a:rPr lang="pt-PT" baseline="0" dirty="0" err="1" smtClean="0"/>
              <a:t>your</a:t>
            </a:r>
            <a:r>
              <a:rPr lang="pt-PT" baseline="0" dirty="0" smtClean="0"/>
              <a:t> local compute, </a:t>
            </a:r>
            <a:r>
              <a:rPr lang="pt-PT" baseline="0" dirty="0" err="1" smtClean="0"/>
              <a:t>like</a:t>
            </a:r>
            <a:r>
              <a:rPr lang="pt-PT" baseline="0" dirty="0" smtClean="0"/>
              <a:t> </a:t>
            </a:r>
            <a:r>
              <a:rPr lang="pt-PT" baseline="0" dirty="0" err="1" smtClean="0"/>
              <a:t>mkdir</a:t>
            </a:r>
            <a:r>
              <a:rPr lang="pt-PT" baseline="0" dirty="0" smtClean="0"/>
              <a:t> to </a:t>
            </a:r>
            <a:r>
              <a:rPr lang="pt-PT" baseline="0" dirty="0" err="1" smtClean="0"/>
              <a:t>create</a:t>
            </a:r>
            <a:r>
              <a:rPr lang="pt-PT" baseline="0" dirty="0" smtClean="0"/>
              <a:t> </a:t>
            </a:r>
            <a:r>
              <a:rPr lang="pt-PT" baseline="0" dirty="0" err="1" smtClean="0"/>
              <a:t>directories</a:t>
            </a:r>
            <a:r>
              <a:rPr lang="pt-PT" baseline="0" dirty="0" smtClean="0"/>
              <a:t>, cd to </a:t>
            </a:r>
            <a:r>
              <a:rPr lang="pt-PT" baseline="0" dirty="0" err="1" smtClean="0"/>
              <a:t>change</a:t>
            </a:r>
            <a:r>
              <a:rPr lang="pt-PT" baseline="0" dirty="0" smtClean="0"/>
              <a:t> </a:t>
            </a:r>
            <a:r>
              <a:rPr lang="pt-PT" baseline="0" dirty="0" err="1" smtClean="0"/>
              <a:t>them</a:t>
            </a:r>
            <a:r>
              <a:rPr lang="pt-PT" baseline="0" dirty="0" smtClean="0"/>
              <a:t> </a:t>
            </a:r>
            <a:r>
              <a:rPr lang="pt-PT" baseline="0" dirty="0" err="1" smtClean="0"/>
              <a:t>and</a:t>
            </a:r>
            <a:r>
              <a:rPr lang="pt-PT" baseline="0" dirty="0" smtClean="0"/>
              <a:t> </a:t>
            </a:r>
            <a:r>
              <a:rPr lang="pt-PT" baseline="0" dirty="0" err="1" smtClean="0"/>
              <a:t>ls</a:t>
            </a:r>
            <a:r>
              <a:rPr lang="pt-PT" baseline="0" dirty="0" smtClean="0"/>
              <a:t> to </a:t>
            </a:r>
            <a:r>
              <a:rPr lang="pt-PT" baseline="0" dirty="0" err="1" smtClean="0"/>
              <a:t>list</a:t>
            </a:r>
            <a:r>
              <a:rPr lang="pt-PT" baseline="0" dirty="0" smtClean="0"/>
              <a:t>.</a:t>
            </a:r>
            <a:endParaRPr lang="pt-PT" dirty="0"/>
          </a:p>
        </p:txBody>
      </p:sp>
      <p:sp>
        <p:nvSpPr>
          <p:cNvPr id="4" name="Slide Number Placeholder 3"/>
          <p:cNvSpPr>
            <a:spLocks noGrp="1"/>
          </p:cNvSpPr>
          <p:nvPr>
            <p:ph type="sldNum" sz="quarter" idx="10"/>
          </p:nvPr>
        </p:nvSpPr>
        <p:spPr/>
        <p:txBody>
          <a:bodyPr/>
          <a:lstStyle/>
          <a:p>
            <a:fld id="{C67E0037-CC44-430E-AABF-2B6B990AE3AB}" type="slidenum">
              <a:rPr lang="pt-PT" smtClean="0"/>
              <a:t>11</a:t>
            </a:fld>
            <a:endParaRPr lang="pt-PT"/>
          </a:p>
        </p:txBody>
      </p:sp>
    </p:spTree>
    <p:extLst>
      <p:ext uri="{BB962C8B-B14F-4D97-AF65-F5344CB8AC3E}">
        <p14:creationId xmlns:p14="http://schemas.microsoft.com/office/powerpoint/2010/main" val="46996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PT"/>
          </a:p>
        </p:txBody>
      </p:sp>
    </p:spTree>
    <p:extLst>
      <p:ext uri="{BB962C8B-B14F-4D97-AF65-F5344CB8AC3E}">
        <p14:creationId xmlns:p14="http://schemas.microsoft.com/office/powerpoint/2010/main" val="134083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391763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368230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pt-P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428631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327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286824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extLst>
      <p:ext uri="{BB962C8B-B14F-4D97-AF65-F5344CB8AC3E}">
        <p14:creationId xmlns:p14="http://schemas.microsoft.com/office/powerpoint/2010/main" val="55845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pt-PT"/>
          </a:p>
        </p:txBody>
      </p:sp>
    </p:spTree>
    <p:extLst>
      <p:ext uri="{BB962C8B-B14F-4D97-AF65-F5344CB8AC3E}">
        <p14:creationId xmlns:p14="http://schemas.microsoft.com/office/powerpoint/2010/main" val="606341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31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982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15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userDrawn="1"/>
        </p:nvSpPr>
        <p:spPr bwMode="auto">
          <a:xfrm>
            <a:off x="3348038" y="62372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hlinkClick r:id="rId13"/>
              </a:rPr>
              <a:t>Free Powerpoint Templates</a:t>
            </a:r>
            <a:endParaRPr lang="fr-FR"/>
          </a:p>
        </p:txBody>
      </p:sp>
      <p:pic>
        <p:nvPicPr>
          <p:cNvPr id="1059" name="Picture 35" descr="gf diza fqs 6(' fi"/>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 Box 8"/>
          <p:cNvSpPr txBox="1">
            <a:spLocks noChangeArrowheads="1"/>
          </p:cNvSpPr>
          <p:nvPr userDrawn="1"/>
        </p:nvSpPr>
        <p:spPr bwMode="auto">
          <a:xfrm>
            <a:off x="8035925" y="6375400"/>
            <a:ext cx="10731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rgbClr val="039FD0"/>
                </a:solidFill>
              </a:rPr>
              <a:t>Page </a:t>
            </a:r>
            <a:fld id="{334C413D-69D9-4A15-ACBD-7DC5830D371B}" type="slidenum">
              <a:rPr lang="fr-FR" b="1">
                <a:solidFill>
                  <a:srgbClr val="039FD0"/>
                </a:solidFill>
              </a:rPr>
              <a:pPr/>
              <a:t>‹#›</a:t>
            </a:fld>
            <a:endParaRPr lang="fr-FR" b="1">
              <a:solidFill>
                <a:srgbClr val="039FD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7" name="Text Box 29"/>
          <p:cNvSpPr txBox="1">
            <a:spLocks noChangeArrowheads="1"/>
          </p:cNvSpPr>
          <p:nvPr/>
        </p:nvSpPr>
        <p:spPr bwMode="auto">
          <a:xfrm>
            <a:off x="3348038" y="62372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hlinkClick r:id="rId2"/>
              </a:rPr>
              <a:t>Free Powerpoint Templates</a:t>
            </a:r>
            <a:endParaRPr lang="fr-FR"/>
          </a:p>
        </p:txBody>
      </p:sp>
      <p:pic>
        <p:nvPicPr>
          <p:cNvPr id="2079" name="Picture 31" descr="ghj rte rtergh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468313" y="279239"/>
            <a:ext cx="8207375" cy="917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p>
            <a:pPr algn="ctr"/>
            <a:r>
              <a:rPr lang="fr-FR" sz="3600" b="1" dirty="0" err="1" smtClean="0">
                <a:solidFill>
                  <a:srgbClr val="039FD0"/>
                </a:solidFill>
                <a:latin typeface="Verdana" pitchFamily="34" charset="0"/>
              </a:rPr>
              <a:t>Working</a:t>
            </a:r>
            <a:r>
              <a:rPr lang="fr-FR" sz="3600" b="1" dirty="0" smtClean="0">
                <a:solidFill>
                  <a:srgbClr val="039FD0"/>
                </a:solidFill>
                <a:latin typeface="Verdana" pitchFamily="34" charset="0"/>
              </a:rPr>
              <a:t> on </a:t>
            </a:r>
            <a:r>
              <a:rPr lang="fr-FR" sz="3600" b="1" dirty="0" err="1" smtClean="0">
                <a:solidFill>
                  <a:srgbClr val="039FD0"/>
                </a:solidFill>
                <a:latin typeface="Verdana" pitchFamily="34" charset="0"/>
              </a:rPr>
              <a:t>remote</a:t>
            </a:r>
            <a:r>
              <a:rPr lang="fr-FR" sz="3600" b="1" dirty="0" smtClean="0">
                <a:solidFill>
                  <a:srgbClr val="039FD0"/>
                </a:solidFill>
                <a:latin typeface="Verdana" pitchFamily="34" charset="0"/>
              </a:rPr>
              <a:t> computers</a:t>
            </a:r>
          </a:p>
        </p:txBody>
      </p:sp>
      <p:sp>
        <p:nvSpPr>
          <p:cNvPr id="2" name="TextBox 1"/>
          <p:cNvSpPr txBox="1"/>
          <p:nvPr/>
        </p:nvSpPr>
        <p:spPr>
          <a:xfrm>
            <a:off x="6228184" y="1196364"/>
            <a:ext cx="2304256" cy="369332"/>
          </a:xfrm>
          <a:prstGeom prst="rect">
            <a:avLst/>
          </a:prstGeom>
          <a:noFill/>
        </p:spPr>
        <p:txBody>
          <a:bodyPr wrap="square" rtlCol="0">
            <a:spAutoFit/>
          </a:bodyPr>
          <a:lstStyle/>
          <a:p>
            <a:pPr algn="r"/>
            <a:r>
              <a:rPr lang="pt-PT" dirty="0" err="1" smtClean="0"/>
              <a:t>by</a:t>
            </a:r>
            <a:r>
              <a:rPr lang="pt-PT" dirty="0" smtClean="0"/>
              <a:t> Pedro Henriques</a:t>
            </a:r>
            <a:endParaRPr lang="pt-PT" dirty="0"/>
          </a:p>
        </p:txBody>
      </p:sp>
      <p:sp>
        <p:nvSpPr>
          <p:cNvPr id="3" name="TextBox 2"/>
          <p:cNvSpPr txBox="1"/>
          <p:nvPr/>
        </p:nvSpPr>
        <p:spPr>
          <a:xfrm>
            <a:off x="323528" y="6218109"/>
            <a:ext cx="2016224" cy="369332"/>
          </a:xfrm>
          <a:prstGeom prst="rect">
            <a:avLst/>
          </a:prstGeom>
          <a:noFill/>
        </p:spPr>
        <p:txBody>
          <a:bodyPr wrap="square" rtlCol="0">
            <a:spAutoFit/>
          </a:bodyPr>
          <a:lstStyle/>
          <a:p>
            <a:r>
              <a:rPr lang="pt-PT" dirty="0" err="1" smtClean="0"/>
              <a:t>June</a:t>
            </a:r>
            <a:r>
              <a:rPr lang="pt-PT" smtClean="0"/>
              <a:t> 1, </a:t>
            </a:r>
            <a:r>
              <a:rPr lang="pt-PT" dirty="0" smtClean="0"/>
              <a:t>2012</a:t>
            </a:r>
            <a:endParaRPr lang="pt-P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smtClean="0">
                <a:solidFill>
                  <a:schemeClr val="bg1"/>
                </a:solidFill>
              </a:rPr>
              <a:t>Secure </a:t>
            </a:r>
            <a:r>
              <a:rPr lang="pt-PT" sz="3200" dirty="0" err="1" smtClean="0">
                <a:solidFill>
                  <a:schemeClr val="bg1"/>
                </a:solidFill>
              </a:rPr>
              <a:t>command</a:t>
            </a:r>
            <a:r>
              <a:rPr lang="pt-PT" sz="3200" dirty="0" err="1">
                <a:solidFill>
                  <a:schemeClr val="bg1"/>
                </a:solidFill>
              </a:rPr>
              <a:t>-</a:t>
            </a:r>
            <a:r>
              <a:rPr lang="pt-PT" sz="3200" dirty="0" err="1" smtClean="0">
                <a:solidFill>
                  <a:schemeClr val="bg1"/>
                </a:solidFill>
              </a:rPr>
              <a:t>line</a:t>
            </a:r>
            <a:r>
              <a:rPr lang="pt-PT" sz="3200" dirty="0" smtClean="0">
                <a:solidFill>
                  <a:schemeClr val="bg1"/>
                </a:solidFill>
              </a:rPr>
              <a:t> </a:t>
            </a:r>
            <a:r>
              <a:rPr lang="pt-PT" sz="3200" dirty="0" err="1" smtClean="0">
                <a:solidFill>
                  <a:schemeClr val="bg1"/>
                </a:solidFill>
              </a:rPr>
              <a:t>connections</a:t>
            </a:r>
            <a:endParaRPr lang="pt-PT" sz="3200" dirty="0">
              <a:solidFill>
                <a:schemeClr val="bg1"/>
              </a:solidFill>
            </a:endParaRPr>
          </a:p>
        </p:txBody>
      </p:sp>
      <p:sp>
        <p:nvSpPr>
          <p:cNvPr id="4" name="TextBox 3"/>
          <p:cNvSpPr txBox="1"/>
          <p:nvPr/>
        </p:nvSpPr>
        <p:spPr>
          <a:xfrm>
            <a:off x="683568" y="1347510"/>
            <a:ext cx="3888432"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ssh</a:t>
            </a:r>
            <a:r>
              <a:rPr lang="pt-PT" sz="2000" dirty="0" smtClean="0"/>
              <a:t>” (</a:t>
            </a:r>
            <a:r>
              <a:rPr lang="pt-PT" sz="2000" b="1" dirty="0" err="1" smtClean="0"/>
              <a:t>s</a:t>
            </a:r>
            <a:r>
              <a:rPr lang="pt-PT" sz="2000" dirty="0" err="1" smtClean="0"/>
              <a:t>ecured</a:t>
            </a:r>
            <a:r>
              <a:rPr lang="pt-PT" sz="2000" dirty="0" smtClean="0"/>
              <a:t> </a:t>
            </a:r>
            <a:r>
              <a:rPr lang="pt-PT" sz="2000" b="1" dirty="0" err="1" smtClean="0"/>
              <a:t>sh</a:t>
            </a:r>
            <a:r>
              <a:rPr lang="pt-PT" sz="2000" dirty="0" err="1" smtClean="0"/>
              <a:t>ell</a:t>
            </a:r>
            <a:r>
              <a:rPr lang="pt-PT" sz="2000" dirty="0" smtClean="0"/>
              <a:t>) </a:t>
            </a:r>
            <a:r>
              <a:rPr lang="pt-PT" sz="2000" dirty="0" err="1" smtClean="0"/>
              <a:t>command</a:t>
            </a:r>
            <a:endParaRPr lang="pt-PT" sz="2000" dirty="0"/>
          </a:p>
        </p:txBody>
      </p:sp>
      <p:sp>
        <p:nvSpPr>
          <p:cNvPr id="5" name="TextBox 4"/>
          <p:cNvSpPr txBox="1"/>
          <p:nvPr/>
        </p:nvSpPr>
        <p:spPr>
          <a:xfrm>
            <a:off x="1547664" y="1988840"/>
            <a:ext cx="6912768" cy="646331"/>
          </a:xfrm>
          <a:prstGeom prst="rect">
            <a:avLst/>
          </a:prstGeom>
          <a:noFill/>
          <a:ln>
            <a:noFill/>
          </a:ln>
        </p:spPr>
        <p:txBody>
          <a:bodyPr wrap="square" rtlCol="0">
            <a:spAutoFit/>
          </a:bodyPr>
          <a:lstStyle/>
          <a:p>
            <a:r>
              <a:rPr lang="pt-PT" dirty="0" err="1" smtClean="0"/>
              <a:t>Creates</a:t>
            </a:r>
            <a:r>
              <a:rPr lang="pt-PT" dirty="0" smtClean="0"/>
              <a:t> </a:t>
            </a:r>
            <a:r>
              <a:rPr lang="pt-PT" dirty="0" err="1" smtClean="0"/>
              <a:t>an</a:t>
            </a:r>
            <a:r>
              <a:rPr lang="pt-PT" dirty="0" smtClean="0"/>
              <a:t> </a:t>
            </a:r>
            <a:r>
              <a:rPr lang="pt-PT" dirty="0" err="1" smtClean="0"/>
              <a:t>encrypted</a:t>
            </a:r>
            <a:r>
              <a:rPr lang="pt-PT" dirty="0" smtClean="0"/>
              <a:t> </a:t>
            </a:r>
            <a:r>
              <a:rPr lang="pt-PT" dirty="0" err="1" smtClean="0"/>
              <a:t>connection</a:t>
            </a:r>
            <a:r>
              <a:rPr lang="pt-PT" dirty="0" smtClean="0"/>
              <a:t> </a:t>
            </a:r>
            <a:r>
              <a:rPr lang="pt-PT" dirty="0" err="1" smtClean="0"/>
              <a:t>between</a:t>
            </a:r>
            <a:r>
              <a:rPr lang="pt-PT" dirty="0" smtClean="0"/>
              <a:t> </a:t>
            </a:r>
            <a:r>
              <a:rPr lang="pt-PT" dirty="0" err="1" smtClean="0"/>
              <a:t>your</a:t>
            </a:r>
            <a:r>
              <a:rPr lang="pt-PT" dirty="0" smtClean="0"/>
              <a:t> </a:t>
            </a:r>
            <a:r>
              <a:rPr lang="pt-PT" dirty="0" err="1" smtClean="0"/>
              <a:t>client</a:t>
            </a:r>
            <a:r>
              <a:rPr lang="pt-PT" dirty="0" smtClean="0"/>
              <a:t> </a:t>
            </a:r>
            <a:r>
              <a:rPr lang="pt-PT" dirty="0" err="1" smtClean="0"/>
              <a:t>computer</a:t>
            </a:r>
            <a:r>
              <a:rPr lang="pt-PT" dirty="0" smtClean="0"/>
              <a:t> </a:t>
            </a:r>
            <a:r>
              <a:rPr lang="pt-PT" dirty="0" err="1" smtClean="0"/>
              <a:t>and</a:t>
            </a:r>
            <a:r>
              <a:rPr lang="pt-PT" dirty="0" smtClean="0"/>
              <a:t> </a:t>
            </a:r>
            <a:r>
              <a:rPr lang="pt-PT" dirty="0" err="1" smtClean="0"/>
              <a:t>the</a:t>
            </a:r>
            <a:r>
              <a:rPr lang="pt-PT" dirty="0" smtClean="0"/>
              <a:t> </a:t>
            </a:r>
            <a:r>
              <a:rPr lang="pt-PT" dirty="0" err="1" smtClean="0"/>
              <a:t>remote</a:t>
            </a:r>
            <a:r>
              <a:rPr lang="pt-PT" dirty="0" smtClean="0"/>
              <a:t> server</a:t>
            </a:r>
          </a:p>
        </p:txBody>
      </p:sp>
      <p:cxnSp>
        <p:nvCxnSpPr>
          <p:cNvPr id="7" name="Elbow Connector 6"/>
          <p:cNvCxnSpPr>
            <a:stCxn id="4" idx="1"/>
            <a:endCxn id="5" idx="1"/>
          </p:cNvCxnSpPr>
          <p:nvPr/>
        </p:nvCxnSpPr>
        <p:spPr>
          <a:xfrm rot="10800000" flipH="1" flipV="1">
            <a:off x="683568" y="1547564"/>
            <a:ext cx="864096" cy="764441"/>
          </a:xfrm>
          <a:prstGeom prst="bentConnector3">
            <a:avLst>
              <a:gd name="adj1" fmla="val -26455"/>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994448" y="2915652"/>
            <a:ext cx="1152128" cy="461665"/>
          </a:xfrm>
          <a:prstGeom prst="rect">
            <a:avLst/>
          </a:prstGeom>
          <a:noFill/>
        </p:spPr>
        <p:txBody>
          <a:bodyPr wrap="square" rtlCol="0">
            <a:spAutoFit/>
          </a:bodyPr>
          <a:lstStyle/>
          <a:p>
            <a:pPr algn="ctr"/>
            <a:r>
              <a:rPr lang="pt-PT" sz="2400" b="1" dirty="0" smtClean="0"/>
              <a:t>Login</a:t>
            </a:r>
            <a:endParaRPr lang="pt-PT" sz="2400" b="1" dirty="0"/>
          </a:p>
        </p:txBody>
      </p:sp>
      <p:sp>
        <p:nvSpPr>
          <p:cNvPr id="11" name="TextBox 10"/>
          <p:cNvSpPr txBox="1"/>
          <p:nvPr/>
        </p:nvSpPr>
        <p:spPr>
          <a:xfrm>
            <a:off x="755576" y="4017500"/>
            <a:ext cx="2374776" cy="646331"/>
          </a:xfrm>
          <a:prstGeom prst="rect">
            <a:avLst/>
          </a:prstGeom>
          <a:noFill/>
        </p:spPr>
        <p:txBody>
          <a:bodyPr wrap="square" rtlCol="0">
            <a:spAutoFit/>
          </a:bodyPr>
          <a:lstStyle/>
          <a:p>
            <a:pPr algn="ctr"/>
            <a:r>
              <a:rPr lang="pt-PT" dirty="0" err="1" smtClean="0"/>
              <a:t>Remote</a:t>
            </a:r>
            <a:r>
              <a:rPr lang="pt-PT" dirty="0" smtClean="0"/>
              <a:t> </a:t>
            </a:r>
            <a:r>
              <a:rPr lang="pt-PT" dirty="0" err="1" smtClean="0"/>
              <a:t>computer’s</a:t>
            </a:r>
            <a:r>
              <a:rPr lang="pt-PT" dirty="0" smtClean="0"/>
              <a:t> </a:t>
            </a:r>
            <a:r>
              <a:rPr lang="pt-PT" dirty="0" err="1" smtClean="0"/>
              <a:t>address</a:t>
            </a:r>
            <a:endParaRPr lang="pt-PT" dirty="0"/>
          </a:p>
        </p:txBody>
      </p:sp>
      <p:sp>
        <p:nvSpPr>
          <p:cNvPr id="13" name="TextBox 12"/>
          <p:cNvSpPr txBox="1"/>
          <p:nvPr/>
        </p:nvSpPr>
        <p:spPr>
          <a:xfrm>
            <a:off x="3706416" y="4318936"/>
            <a:ext cx="1728192" cy="369332"/>
          </a:xfrm>
          <a:prstGeom prst="rect">
            <a:avLst/>
          </a:prstGeom>
          <a:noFill/>
        </p:spPr>
        <p:txBody>
          <a:bodyPr wrap="square" rtlCol="0">
            <a:spAutoFit/>
          </a:bodyPr>
          <a:lstStyle/>
          <a:p>
            <a:pPr algn="ctr"/>
            <a:r>
              <a:rPr lang="pt-PT" dirty="0" err="1" smtClean="0"/>
              <a:t>Username</a:t>
            </a:r>
            <a:endParaRPr lang="pt-PT" dirty="0"/>
          </a:p>
        </p:txBody>
      </p:sp>
      <p:sp>
        <p:nvSpPr>
          <p:cNvPr id="14" name="TextBox 13"/>
          <p:cNvSpPr txBox="1"/>
          <p:nvPr/>
        </p:nvSpPr>
        <p:spPr>
          <a:xfrm>
            <a:off x="5578624" y="4134270"/>
            <a:ext cx="2304256" cy="369332"/>
          </a:xfrm>
          <a:prstGeom prst="rect">
            <a:avLst/>
          </a:prstGeom>
          <a:noFill/>
        </p:spPr>
        <p:txBody>
          <a:bodyPr wrap="square" rtlCol="0">
            <a:spAutoFit/>
          </a:bodyPr>
          <a:lstStyle/>
          <a:p>
            <a:pPr algn="ctr"/>
            <a:r>
              <a:rPr lang="pt-PT" dirty="0" smtClean="0"/>
              <a:t>Password</a:t>
            </a:r>
            <a:endParaRPr lang="pt-PT" dirty="0"/>
          </a:p>
        </p:txBody>
      </p:sp>
      <p:cxnSp>
        <p:nvCxnSpPr>
          <p:cNvPr id="16" name="Straight Arrow Connector 15"/>
          <p:cNvCxnSpPr/>
          <p:nvPr/>
        </p:nvCxnSpPr>
        <p:spPr>
          <a:xfrm flipH="1">
            <a:off x="3130352" y="3491716"/>
            <a:ext cx="1224136" cy="6425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4570512" y="3491716"/>
            <a:ext cx="1488"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4801265" y="3491716"/>
            <a:ext cx="1224136" cy="6425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1349642" y="4942909"/>
            <a:ext cx="644471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ssh</a:t>
            </a:r>
            <a:r>
              <a:rPr lang="pt-PT" dirty="0">
                <a:latin typeface="Courier New" pitchFamily="49" charset="0"/>
                <a:cs typeface="Courier New" pitchFamily="49" charset="0"/>
              </a:rPr>
              <a:t> </a:t>
            </a:r>
            <a:r>
              <a:rPr lang="pt-PT" dirty="0" err="1" smtClean="0">
                <a:latin typeface="Courier New" pitchFamily="49" charset="0"/>
                <a:cs typeface="Courier New" pitchFamily="49" charset="0"/>
              </a:rPr>
              <a:t>username@address</a:t>
            </a:r>
            <a:endParaRPr lang="pt-PT" dirty="0" smtClean="0">
              <a:latin typeface="Courier New" pitchFamily="49" charset="0"/>
              <a:cs typeface="Courier New" pitchFamily="49" charset="0"/>
            </a:endParaRPr>
          </a:p>
          <a:p>
            <a:r>
              <a:rPr lang="pt-PT" dirty="0" smtClean="0">
                <a:latin typeface="Courier New" pitchFamily="49" charset="0"/>
                <a:cs typeface="Courier New" pitchFamily="49" charset="0"/>
              </a:rPr>
              <a:t>********** (password)</a:t>
            </a:r>
            <a:endParaRPr lang="pt-PT" dirty="0">
              <a:latin typeface="Courier New" pitchFamily="49" charset="0"/>
              <a:cs typeface="Courier New" pitchFamily="49" charset="0"/>
            </a:endParaRPr>
          </a:p>
        </p:txBody>
      </p:sp>
      <p:sp>
        <p:nvSpPr>
          <p:cNvPr id="33" name="TextBox 32"/>
          <p:cNvSpPr txBox="1"/>
          <p:nvPr/>
        </p:nvSpPr>
        <p:spPr>
          <a:xfrm>
            <a:off x="170343" y="5999078"/>
            <a:ext cx="8803315" cy="369332"/>
          </a:xfrm>
          <a:prstGeom prst="rect">
            <a:avLst/>
          </a:prstGeom>
          <a:noFill/>
        </p:spPr>
        <p:txBody>
          <a:bodyPr wrap="square" rtlCol="0">
            <a:spAutoFit/>
          </a:bodyPr>
          <a:lstStyle/>
          <a:p>
            <a:pPr algn="ctr"/>
            <a:r>
              <a:rPr lang="pt-PT" b="1" dirty="0" err="1" smtClean="0"/>
              <a:t>Accept</a:t>
            </a:r>
            <a:r>
              <a:rPr lang="pt-PT" b="1" dirty="0" smtClean="0"/>
              <a:t> </a:t>
            </a:r>
            <a:r>
              <a:rPr lang="pt-PT" b="1" dirty="0" err="1" smtClean="0"/>
              <a:t>new</a:t>
            </a:r>
            <a:r>
              <a:rPr lang="pt-PT" b="1" dirty="0" smtClean="0"/>
              <a:t> </a:t>
            </a:r>
            <a:r>
              <a:rPr lang="pt-PT" b="1" dirty="0" err="1" smtClean="0"/>
              <a:t>key</a:t>
            </a:r>
            <a:r>
              <a:rPr lang="pt-PT" b="1" dirty="0" smtClean="0"/>
              <a:t> </a:t>
            </a:r>
            <a:r>
              <a:rPr lang="pt-PT" dirty="0" smtClean="0"/>
              <a:t>– </a:t>
            </a:r>
            <a:r>
              <a:rPr lang="pt-PT" dirty="0" err="1" smtClean="0"/>
              <a:t>allows</a:t>
            </a:r>
            <a:r>
              <a:rPr lang="pt-PT" dirty="0" smtClean="0"/>
              <a:t> </a:t>
            </a:r>
            <a:r>
              <a:rPr lang="pt-PT" dirty="0" err="1" smtClean="0"/>
              <a:t>the</a:t>
            </a:r>
            <a:r>
              <a:rPr lang="pt-PT" dirty="0" smtClean="0"/>
              <a:t> </a:t>
            </a:r>
            <a:r>
              <a:rPr lang="pt-PT" dirty="0" err="1" smtClean="0"/>
              <a:t>two</a:t>
            </a:r>
            <a:r>
              <a:rPr lang="pt-PT" dirty="0" smtClean="0"/>
              <a:t> </a:t>
            </a:r>
            <a:r>
              <a:rPr lang="pt-PT" dirty="0" err="1" smtClean="0"/>
              <a:t>computers</a:t>
            </a:r>
            <a:r>
              <a:rPr lang="pt-PT" dirty="0" smtClean="0"/>
              <a:t> to set </a:t>
            </a:r>
            <a:r>
              <a:rPr lang="pt-PT" dirty="0" err="1" smtClean="0"/>
              <a:t>up</a:t>
            </a:r>
            <a:r>
              <a:rPr lang="pt-PT" dirty="0" smtClean="0"/>
              <a:t> na </a:t>
            </a:r>
            <a:r>
              <a:rPr lang="pt-PT" dirty="0" err="1" smtClean="0"/>
              <a:t>encrypted</a:t>
            </a:r>
            <a:r>
              <a:rPr lang="pt-PT" dirty="0" smtClean="0"/>
              <a:t> </a:t>
            </a:r>
            <a:r>
              <a:rPr lang="pt-PT" dirty="0" err="1" smtClean="0"/>
              <a:t>communication</a:t>
            </a:r>
            <a:endParaRPr lang="pt-PT" dirty="0"/>
          </a:p>
        </p:txBody>
      </p:sp>
    </p:spTree>
    <p:extLst>
      <p:ext uri="{BB962C8B-B14F-4D97-AF65-F5344CB8AC3E}">
        <p14:creationId xmlns:p14="http://schemas.microsoft.com/office/powerpoint/2010/main" val="613791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smtClean="0">
                <a:solidFill>
                  <a:schemeClr val="bg1"/>
                </a:solidFill>
              </a:rPr>
              <a:t>Secure </a:t>
            </a:r>
            <a:r>
              <a:rPr lang="pt-PT" sz="3200" dirty="0" err="1" smtClean="0">
                <a:solidFill>
                  <a:schemeClr val="bg1"/>
                </a:solidFill>
              </a:rPr>
              <a:t>command</a:t>
            </a:r>
            <a:r>
              <a:rPr lang="pt-PT" sz="3200" dirty="0" err="1">
                <a:solidFill>
                  <a:schemeClr val="bg1"/>
                </a:solidFill>
              </a:rPr>
              <a:t>-</a:t>
            </a:r>
            <a:r>
              <a:rPr lang="pt-PT" sz="3200" dirty="0" err="1" smtClean="0">
                <a:solidFill>
                  <a:schemeClr val="bg1"/>
                </a:solidFill>
              </a:rPr>
              <a:t>line</a:t>
            </a:r>
            <a:r>
              <a:rPr lang="pt-PT" sz="3200" dirty="0" smtClean="0">
                <a:solidFill>
                  <a:schemeClr val="bg1"/>
                </a:solidFill>
              </a:rPr>
              <a:t> </a:t>
            </a:r>
            <a:r>
              <a:rPr lang="pt-PT" sz="3200" dirty="0" err="1" smtClean="0">
                <a:solidFill>
                  <a:schemeClr val="bg1"/>
                </a:solidFill>
              </a:rPr>
              <a:t>connections</a:t>
            </a:r>
            <a:endParaRPr lang="pt-PT" sz="3200" dirty="0">
              <a:solidFill>
                <a:schemeClr val="bg1"/>
              </a:solidFill>
            </a:endParaRPr>
          </a:p>
        </p:txBody>
      </p:sp>
      <p:sp>
        <p:nvSpPr>
          <p:cNvPr id="4" name="TextBox 3"/>
          <p:cNvSpPr txBox="1"/>
          <p:nvPr/>
        </p:nvSpPr>
        <p:spPr>
          <a:xfrm>
            <a:off x="791580" y="1907540"/>
            <a:ext cx="644471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echo</a:t>
            </a:r>
            <a:r>
              <a:rPr lang="pt-PT" dirty="0" smtClean="0">
                <a:latin typeface="Courier New" pitchFamily="49" charset="0"/>
                <a:cs typeface="Courier New" pitchFamily="49" charset="0"/>
              </a:rPr>
              <a:t> $SHELL</a:t>
            </a:r>
            <a:endParaRPr lang="pt-PT" dirty="0">
              <a:latin typeface="Courier New" pitchFamily="49" charset="0"/>
              <a:cs typeface="Courier New" pitchFamily="49" charset="0"/>
            </a:endParaRPr>
          </a:p>
        </p:txBody>
      </p:sp>
      <p:sp>
        <p:nvSpPr>
          <p:cNvPr id="5" name="TextBox 4"/>
          <p:cNvSpPr txBox="1"/>
          <p:nvPr/>
        </p:nvSpPr>
        <p:spPr>
          <a:xfrm>
            <a:off x="683568" y="1340768"/>
            <a:ext cx="6336704" cy="369332"/>
          </a:xfrm>
          <a:prstGeom prst="rect">
            <a:avLst/>
          </a:prstGeom>
          <a:noFill/>
        </p:spPr>
        <p:txBody>
          <a:bodyPr wrap="square" rtlCol="0">
            <a:spAutoFit/>
          </a:bodyPr>
          <a:lstStyle/>
          <a:p>
            <a:r>
              <a:rPr lang="pt-PT" dirty="0" err="1" smtClean="0"/>
              <a:t>Remote</a:t>
            </a:r>
            <a:r>
              <a:rPr lang="pt-PT" dirty="0" smtClean="0"/>
              <a:t> </a:t>
            </a:r>
            <a:r>
              <a:rPr lang="pt-PT" dirty="0" err="1" smtClean="0"/>
              <a:t>computers</a:t>
            </a:r>
            <a:r>
              <a:rPr lang="pt-PT" dirty="0" smtClean="0"/>
              <a:t> </a:t>
            </a:r>
            <a:r>
              <a:rPr lang="pt-PT" dirty="0" err="1" smtClean="0"/>
              <a:t>may</a:t>
            </a:r>
            <a:r>
              <a:rPr lang="pt-PT" dirty="0" smtClean="0"/>
              <a:t> use a </a:t>
            </a:r>
            <a:r>
              <a:rPr lang="pt-PT" dirty="0" err="1" smtClean="0"/>
              <a:t>different</a:t>
            </a:r>
            <a:r>
              <a:rPr lang="pt-PT" dirty="0" smtClean="0"/>
              <a:t> </a:t>
            </a:r>
            <a:r>
              <a:rPr lang="pt-PT" dirty="0" err="1" smtClean="0"/>
              <a:t>shell</a:t>
            </a:r>
            <a:r>
              <a:rPr lang="pt-PT" dirty="0" smtClean="0"/>
              <a:t> </a:t>
            </a:r>
            <a:r>
              <a:rPr lang="pt-PT" dirty="0" err="1" smtClean="0"/>
              <a:t>than</a:t>
            </a:r>
            <a:r>
              <a:rPr lang="pt-PT" dirty="0" smtClean="0"/>
              <a:t> </a:t>
            </a:r>
            <a:r>
              <a:rPr lang="pt-PT" dirty="0" err="1" smtClean="0">
                <a:latin typeface="Courier New" pitchFamily="49" charset="0"/>
                <a:cs typeface="Courier New" pitchFamily="49" charset="0"/>
              </a:rPr>
              <a:t>bash</a:t>
            </a:r>
            <a:endParaRPr lang="pt-PT" dirty="0">
              <a:latin typeface="Courier New" pitchFamily="49" charset="0"/>
              <a:cs typeface="Courier New" pitchFamily="49" charset="0"/>
            </a:endParaRPr>
          </a:p>
        </p:txBody>
      </p:sp>
      <p:pic>
        <p:nvPicPr>
          <p:cNvPr id="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3403797"/>
            <a:ext cx="21602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162570"/>
            <a:ext cx="1368152" cy="177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2933818" y="4051869"/>
            <a:ext cx="1422158" cy="0"/>
          </a:xfrm>
          <a:prstGeom prst="straightConnector1">
            <a:avLst/>
          </a:prstGeom>
          <a:ln w="12700">
            <a:headEnd type="arrow"/>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073328" y="3590204"/>
            <a:ext cx="2664296" cy="923330"/>
          </a:xfrm>
          <a:prstGeom prst="rect">
            <a:avLst/>
          </a:prstGeom>
          <a:noFill/>
        </p:spPr>
        <p:txBody>
          <a:bodyPr wrap="square" rtlCol="0">
            <a:spAutoFit/>
          </a:bodyPr>
          <a:lstStyle/>
          <a:p>
            <a:pPr algn="ctr"/>
            <a:r>
              <a:rPr lang="pt-PT" dirty="0" smtClean="0"/>
              <a:t>Same </a:t>
            </a:r>
            <a:r>
              <a:rPr lang="pt-PT" dirty="0" err="1" smtClean="0"/>
              <a:t>command-line</a:t>
            </a:r>
            <a:r>
              <a:rPr lang="pt-PT" dirty="0" smtClean="0"/>
              <a:t> </a:t>
            </a:r>
            <a:r>
              <a:rPr lang="pt-PT" dirty="0" err="1" smtClean="0"/>
              <a:t>tools</a:t>
            </a:r>
            <a:r>
              <a:rPr lang="pt-PT" dirty="0" smtClean="0"/>
              <a:t> (</a:t>
            </a:r>
            <a:r>
              <a:rPr lang="pt-PT" dirty="0" err="1" smtClean="0">
                <a:latin typeface="Courier New" pitchFamily="49" charset="0"/>
                <a:cs typeface="Courier New" pitchFamily="49" charset="0"/>
              </a:rPr>
              <a:t>mkdir</a:t>
            </a:r>
            <a:r>
              <a:rPr lang="pt-PT" dirty="0" smtClean="0">
                <a:latin typeface="Courier New" pitchFamily="49" charset="0"/>
                <a:cs typeface="Courier New" pitchFamily="49" charset="0"/>
              </a:rPr>
              <a:t>, cd, </a:t>
            </a:r>
            <a:r>
              <a:rPr lang="pt-PT" dirty="0" err="1" smtClean="0">
                <a:latin typeface="Courier New" pitchFamily="49" charset="0"/>
                <a:cs typeface="Courier New" pitchFamily="49" charset="0"/>
              </a:rPr>
              <a:t>ls</a:t>
            </a:r>
            <a:r>
              <a:rPr lang="pt-PT" dirty="0" smtClean="0">
                <a:latin typeface="Arial" pitchFamily="34" charset="0"/>
                <a:cs typeface="Arial" pitchFamily="34" charset="0"/>
              </a:rPr>
              <a:t>…)</a:t>
            </a:r>
            <a:endParaRPr lang="pt-PT" dirty="0">
              <a:latin typeface="Arial" pitchFamily="34" charset="0"/>
              <a:cs typeface="Arial" pitchFamily="34" charset="0"/>
            </a:endParaRPr>
          </a:p>
        </p:txBody>
      </p:sp>
    </p:spTree>
    <p:extLst>
      <p:ext uri="{BB962C8B-B14F-4D97-AF65-F5344CB8AC3E}">
        <p14:creationId xmlns:p14="http://schemas.microsoft.com/office/powerpoint/2010/main" val="19533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Transfering</a:t>
            </a:r>
            <a:r>
              <a:rPr lang="pt-PT" sz="3200" dirty="0" smtClean="0">
                <a:solidFill>
                  <a:schemeClr val="bg1"/>
                </a:solidFill>
              </a:rPr>
              <a:t> files </a:t>
            </a:r>
            <a:r>
              <a:rPr lang="pt-PT" sz="3200" dirty="0" err="1" smtClean="0">
                <a:solidFill>
                  <a:schemeClr val="bg1"/>
                </a:solidFill>
              </a:rPr>
              <a:t>between</a:t>
            </a:r>
            <a:r>
              <a:rPr lang="pt-PT" sz="3200" dirty="0" smtClean="0">
                <a:solidFill>
                  <a:schemeClr val="bg1"/>
                </a:solidFill>
              </a:rPr>
              <a:t> </a:t>
            </a:r>
            <a:r>
              <a:rPr lang="pt-PT" sz="3200" dirty="0" err="1" smtClean="0">
                <a:solidFill>
                  <a:schemeClr val="bg1"/>
                </a:solidFill>
              </a:rPr>
              <a:t>computers</a:t>
            </a:r>
            <a:endParaRPr lang="pt-PT" sz="3200" dirty="0">
              <a:solidFill>
                <a:schemeClr val="bg1"/>
              </a:solidFill>
            </a:endParaRPr>
          </a:p>
        </p:txBody>
      </p:sp>
      <p:sp>
        <p:nvSpPr>
          <p:cNvPr id="4" name="TextBox 3"/>
          <p:cNvSpPr txBox="1"/>
          <p:nvPr/>
        </p:nvSpPr>
        <p:spPr>
          <a:xfrm>
            <a:off x="755576" y="4368586"/>
            <a:ext cx="748883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a:latin typeface="Courier New" pitchFamily="49" charset="0"/>
                <a:cs typeface="Courier New" pitchFamily="49" charset="0"/>
              </a:rPr>
              <a:t>m</a:t>
            </a:r>
            <a:r>
              <a:rPr lang="pt-PT" dirty="0" err="1" smtClean="0">
                <a:latin typeface="Courier New" pitchFamily="49" charset="0"/>
                <a:cs typeface="Courier New" pitchFamily="49" charset="0"/>
              </a:rPr>
              <a:t>yhost</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tar</a:t>
            </a:r>
            <a:r>
              <a:rPr lang="pt-PT" b="1" dirty="0" smtClean="0">
                <a:latin typeface="Courier New" pitchFamily="49" charset="0"/>
                <a:cs typeface="Courier New" pitchFamily="49" charset="0"/>
              </a:rPr>
              <a:t> –</a:t>
            </a:r>
            <a:r>
              <a:rPr lang="pt-PT" b="1" dirty="0" err="1" smtClean="0">
                <a:latin typeface="Courier New" pitchFamily="49" charset="0"/>
                <a:cs typeface="Courier New" pitchFamily="49" charset="0"/>
              </a:rPr>
              <a:t>cf</a:t>
            </a:r>
            <a:r>
              <a:rPr lang="pt-PT" b="1" dirty="0" smtClean="0">
                <a:latin typeface="Courier New" pitchFamily="49" charset="0"/>
                <a:cs typeface="Courier New" pitchFamily="49" charset="0"/>
              </a:rPr>
              <a:t> ~/Desktop/scripts_31Mai2012.tar ~/scripts</a:t>
            </a:r>
            <a:endParaRPr lang="pt-PT" b="1" dirty="0">
              <a:latin typeface="Courier New" pitchFamily="49" charset="0"/>
              <a:cs typeface="Courier New" pitchFamily="49" charset="0"/>
            </a:endParaRPr>
          </a:p>
        </p:txBody>
      </p:sp>
      <p:sp>
        <p:nvSpPr>
          <p:cNvPr id="5" name="TextBox 4"/>
          <p:cNvSpPr txBox="1"/>
          <p:nvPr/>
        </p:nvSpPr>
        <p:spPr>
          <a:xfrm>
            <a:off x="755576" y="2629361"/>
            <a:ext cx="644471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man</a:t>
            </a:r>
            <a:r>
              <a:rPr lang="pt-PT" dirty="0" smtClean="0">
                <a:latin typeface="Courier New" pitchFamily="49" charset="0"/>
                <a:cs typeface="Courier New" pitchFamily="49" charset="0"/>
              </a:rPr>
              <a:t> zip</a:t>
            </a:r>
            <a:endParaRPr lang="pt-PT" b="1" dirty="0">
              <a:latin typeface="Courier New" pitchFamily="49" charset="0"/>
              <a:cs typeface="Courier New" pitchFamily="49" charset="0"/>
            </a:endParaRPr>
          </a:p>
        </p:txBody>
      </p:sp>
      <p:sp>
        <p:nvSpPr>
          <p:cNvPr id="6" name="TextBox 5"/>
          <p:cNvSpPr txBox="1"/>
          <p:nvPr/>
        </p:nvSpPr>
        <p:spPr>
          <a:xfrm>
            <a:off x="896211" y="2062589"/>
            <a:ext cx="7416824" cy="369332"/>
          </a:xfrm>
          <a:prstGeom prst="rect">
            <a:avLst/>
          </a:prstGeom>
          <a:noFill/>
        </p:spPr>
        <p:txBody>
          <a:bodyPr wrap="square" rtlCol="0">
            <a:spAutoFit/>
          </a:bodyPr>
          <a:lstStyle/>
          <a:p>
            <a:r>
              <a:rPr lang="pt-PT" dirty="0" err="1" smtClean="0"/>
              <a:t>Sometimes</a:t>
            </a:r>
            <a:r>
              <a:rPr lang="pt-PT" dirty="0" smtClean="0"/>
              <a:t> </a:t>
            </a:r>
            <a:r>
              <a:rPr lang="pt-PT" dirty="0" err="1" smtClean="0"/>
              <a:t>it’s</a:t>
            </a:r>
            <a:r>
              <a:rPr lang="pt-PT" dirty="0" smtClean="0"/>
              <a:t> </a:t>
            </a:r>
            <a:r>
              <a:rPr lang="pt-PT" dirty="0" err="1" smtClean="0"/>
              <a:t>easyer</a:t>
            </a:r>
            <a:r>
              <a:rPr lang="pt-PT" dirty="0" smtClean="0"/>
              <a:t> to </a:t>
            </a:r>
            <a:r>
              <a:rPr lang="pt-PT" dirty="0" err="1" smtClean="0"/>
              <a:t>compress</a:t>
            </a:r>
            <a:r>
              <a:rPr lang="pt-PT" dirty="0" smtClean="0"/>
              <a:t> </a:t>
            </a:r>
            <a:r>
              <a:rPr lang="pt-PT" dirty="0" err="1" smtClean="0"/>
              <a:t>all</a:t>
            </a:r>
            <a:r>
              <a:rPr lang="pt-PT" dirty="0" smtClean="0"/>
              <a:t> files </a:t>
            </a:r>
            <a:r>
              <a:rPr lang="pt-PT" dirty="0" err="1" smtClean="0"/>
              <a:t>and</a:t>
            </a:r>
            <a:r>
              <a:rPr lang="pt-PT" dirty="0" smtClean="0"/>
              <a:t> </a:t>
            </a:r>
            <a:r>
              <a:rPr lang="pt-PT" dirty="0" err="1" smtClean="0"/>
              <a:t>send</a:t>
            </a:r>
            <a:r>
              <a:rPr lang="pt-PT" dirty="0" smtClean="0"/>
              <a:t> </a:t>
            </a:r>
            <a:r>
              <a:rPr lang="pt-PT" dirty="0" err="1" smtClean="0"/>
              <a:t>them</a:t>
            </a:r>
            <a:r>
              <a:rPr lang="pt-PT" dirty="0" smtClean="0"/>
              <a:t> as </a:t>
            </a:r>
            <a:r>
              <a:rPr lang="pt-PT" dirty="0" err="1" smtClean="0"/>
              <a:t>one</a:t>
            </a:r>
            <a:r>
              <a:rPr lang="pt-PT" dirty="0" smtClean="0"/>
              <a:t>…</a:t>
            </a:r>
            <a:endParaRPr lang="pt-PT" dirty="0"/>
          </a:p>
        </p:txBody>
      </p:sp>
      <p:sp>
        <p:nvSpPr>
          <p:cNvPr id="7" name="TextBox 6"/>
          <p:cNvSpPr txBox="1"/>
          <p:nvPr/>
        </p:nvSpPr>
        <p:spPr>
          <a:xfrm>
            <a:off x="1835696" y="3070701"/>
            <a:ext cx="6264696" cy="369332"/>
          </a:xfrm>
          <a:prstGeom prst="rect">
            <a:avLst/>
          </a:prstGeom>
          <a:noFill/>
        </p:spPr>
        <p:txBody>
          <a:bodyPr wrap="square" rtlCol="0">
            <a:spAutoFit/>
          </a:bodyPr>
          <a:lstStyle/>
          <a:p>
            <a:r>
              <a:rPr lang="pt-PT" dirty="0" smtClean="0"/>
              <a:t>…</a:t>
            </a:r>
            <a:r>
              <a:rPr lang="pt-PT" dirty="0" err="1" smtClean="0"/>
              <a:t>and</a:t>
            </a:r>
            <a:r>
              <a:rPr lang="pt-PT" dirty="0" smtClean="0"/>
              <a:t> </a:t>
            </a:r>
            <a:r>
              <a:rPr lang="pt-PT" dirty="0" err="1" smtClean="0"/>
              <a:t>if</a:t>
            </a:r>
            <a:r>
              <a:rPr lang="pt-PT" dirty="0" smtClean="0"/>
              <a:t> zip </a:t>
            </a:r>
            <a:r>
              <a:rPr lang="pt-PT" dirty="0" err="1" smtClean="0"/>
              <a:t>is</a:t>
            </a:r>
            <a:r>
              <a:rPr lang="pt-PT" dirty="0" smtClean="0"/>
              <a:t> </a:t>
            </a:r>
            <a:r>
              <a:rPr lang="pt-PT" dirty="0" err="1" smtClean="0"/>
              <a:t>not</a:t>
            </a:r>
            <a:r>
              <a:rPr lang="pt-PT" dirty="0" smtClean="0"/>
              <a:t> </a:t>
            </a:r>
            <a:r>
              <a:rPr lang="pt-PT" dirty="0" err="1" smtClean="0"/>
              <a:t>available</a:t>
            </a:r>
            <a:r>
              <a:rPr lang="pt-PT" dirty="0" smtClean="0"/>
              <a:t> in </a:t>
            </a:r>
            <a:r>
              <a:rPr lang="pt-PT" dirty="0" err="1" smtClean="0"/>
              <a:t>the</a:t>
            </a:r>
            <a:r>
              <a:rPr lang="pt-PT" dirty="0" smtClean="0"/>
              <a:t> </a:t>
            </a:r>
            <a:r>
              <a:rPr lang="pt-PT" dirty="0" err="1" smtClean="0"/>
              <a:t>remote</a:t>
            </a:r>
            <a:r>
              <a:rPr lang="pt-PT" dirty="0" smtClean="0"/>
              <a:t> </a:t>
            </a:r>
            <a:r>
              <a:rPr lang="pt-PT" dirty="0" err="1" smtClean="0"/>
              <a:t>conmputer</a:t>
            </a:r>
            <a:r>
              <a:rPr lang="pt-PT" dirty="0" smtClean="0"/>
              <a:t> </a:t>
            </a:r>
            <a:endParaRPr lang="pt-PT" dirty="0"/>
          </a:p>
        </p:txBody>
      </p:sp>
      <p:sp>
        <p:nvSpPr>
          <p:cNvPr id="8" name="TextBox 7"/>
          <p:cNvSpPr txBox="1"/>
          <p:nvPr/>
        </p:nvSpPr>
        <p:spPr>
          <a:xfrm>
            <a:off x="683568" y="3822719"/>
            <a:ext cx="4392488"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tar</a:t>
            </a:r>
            <a:r>
              <a:rPr lang="pt-PT" sz="2000" dirty="0" smtClean="0"/>
              <a:t>” </a:t>
            </a:r>
            <a:r>
              <a:rPr lang="pt-PT" sz="2000" dirty="0" err="1" smtClean="0"/>
              <a:t>command</a:t>
            </a:r>
            <a:r>
              <a:rPr lang="pt-PT" sz="2000" dirty="0" smtClean="0"/>
              <a:t> – </a:t>
            </a:r>
            <a:r>
              <a:rPr lang="pt-PT" sz="2000" dirty="0" err="1" smtClean="0"/>
              <a:t>creating</a:t>
            </a:r>
            <a:r>
              <a:rPr lang="pt-PT" sz="2000" dirty="0" smtClean="0"/>
              <a:t> a </a:t>
            </a:r>
            <a:r>
              <a:rPr lang="pt-PT" sz="2000" dirty="0" err="1" smtClean="0"/>
              <a:t>tarball</a:t>
            </a:r>
            <a:endParaRPr lang="pt-PT" sz="2000" dirty="0"/>
          </a:p>
        </p:txBody>
      </p:sp>
      <p:cxnSp>
        <p:nvCxnSpPr>
          <p:cNvPr id="10" name="Straight Arrow Connector 9"/>
          <p:cNvCxnSpPr/>
          <p:nvPr/>
        </p:nvCxnSpPr>
        <p:spPr>
          <a:xfrm>
            <a:off x="5796136" y="4942909"/>
            <a:ext cx="0" cy="5760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031940" y="5662989"/>
            <a:ext cx="3528392" cy="646331"/>
          </a:xfrm>
          <a:prstGeom prst="rect">
            <a:avLst/>
          </a:prstGeom>
          <a:noFill/>
        </p:spPr>
        <p:txBody>
          <a:bodyPr wrap="square" rtlCol="0">
            <a:spAutoFit/>
          </a:bodyPr>
          <a:lstStyle/>
          <a:p>
            <a:pPr algn="ctr"/>
            <a:r>
              <a:rPr lang="pt-PT" dirty="0" err="1" smtClean="0"/>
              <a:t>One</a:t>
            </a:r>
            <a:r>
              <a:rPr lang="pt-PT" dirty="0" smtClean="0"/>
              <a:t> </a:t>
            </a:r>
            <a:r>
              <a:rPr lang="pt-PT" dirty="0" err="1" smtClean="0"/>
              <a:t>or</a:t>
            </a:r>
            <a:r>
              <a:rPr lang="pt-PT" dirty="0" smtClean="0"/>
              <a:t> more </a:t>
            </a:r>
            <a:r>
              <a:rPr lang="pt-PT" dirty="0" err="1" smtClean="0"/>
              <a:t>entries</a:t>
            </a:r>
            <a:r>
              <a:rPr lang="pt-PT" dirty="0" smtClean="0"/>
              <a:t>, </a:t>
            </a:r>
            <a:r>
              <a:rPr lang="pt-PT" dirty="0" err="1" smtClean="0"/>
              <a:t>separated</a:t>
            </a:r>
            <a:r>
              <a:rPr lang="pt-PT" dirty="0" smtClean="0"/>
              <a:t> </a:t>
            </a:r>
            <a:r>
              <a:rPr lang="pt-PT" dirty="0" err="1" smtClean="0"/>
              <a:t>by</a:t>
            </a:r>
            <a:r>
              <a:rPr lang="pt-PT" dirty="0" smtClean="0"/>
              <a:t> </a:t>
            </a:r>
            <a:r>
              <a:rPr lang="pt-PT" dirty="0" err="1" smtClean="0"/>
              <a:t>spaces</a:t>
            </a:r>
            <a:endParaRPr lang="pt-PT" dirty="0"/>
          </a:p>
        </p:txBody>
      </p:sp>
      <p:sp>
        <p:nvSpPr>
          <p:cNvPr id="14" name="TextBox 13"/>
          <p:cNvSpPr txBox="1"/>
          <p:nvPr/>
        </p:nvSpPr>
        <p:spPr>
          <a:xfrm>
            <a:off x="467544" y="1268760"/>
            <a:ext cx="6192688" cy="461665"/>
          </a:xfrm>
          <a:prstGeom prst="rect">
            <a:avLst/>
          </a:prstGeom>
          <a:noFill/>
        </p:spPr>
        <p:txBody>
          <a:bodyPr wrap="square" rtlCol="0">
            <a:spAutoFit/>
          </a:bodyPr>
          <a:lstStyle/>
          <a:p>
            <a:r>
              <a:rPr lang="pt-PT" sz="2400" i="1" dirty="0" smtClean="0"/>
              <a:t>File </a:t>
            </a:r>
            <a:r>
              <a:rPr lang="pt-PT" sz="2400" i="1" dirty="0" err="1" smtClean="0"/>
              <a:t>archiving</a:t>
            </a:r>
            <a:r>
              <a:rPr lang="pt-PT" sz="2400" i="1" dirty="0" smtClean="0"/>
              <a:t> </a:t>
            </a:r>
            <a:r>
              <a:rPr lang="pt-PT" sz="2400" i="1" dirty="0" err="1" smtClean="0"/>
              <a:t>and</a:t>
            </a:r>
            <a:r>
              <a:rPr lang="pt-PT" sz="2400" i="1" dirty="0" smtClean="0"/>
              <a:t> </a:t>
            </a:r>
            <a:r>
              <a:rPr lang="pt-PT" sz="2400" i="1" dirty="0" err="1" smtClean="0"/>
              <a:t>compression</a:t>
            </a:r>
            <a:endParaRPr lang="pt-PT" sz="2400" i="1" dirty="0"/>
          </a:p>
        </p:txBody>
      </p:sp>
    </p:spTree>
    <p:extLst>
      <p:ext uri="{BB962C8B-B14F-4D97-AF65-F5344CB8AC3E}">
        <p14:creationId xmlns:p14="http://schemas.microsoft.com/office/powerpoint/2010/main" val="2452680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Transfering</a:t>
            </a:r>
            <a:r>
              <a:rPr lang="pt-PT" sz="3200" dirty="0" smtClean="0">
                <a:solidFill>
                  <a:schemeClr val="bg1"/>
                </a:solidFill>
              </a:rPr>
              <a:t> files </a:t>
            </a:r>
            <a:r>
              <a:rPr lang="pt-PT" sz="3200" dirty="0" err="1" smtClean="0">
                <a:solidFill>
                  <a:schemeClr val="bg1"/>
                </a:solidFill>
              </a:rPr>
              <a:t>between</a:t>
            </a:r>
            <a:r>
              <a:rPr lang="pt-PT" sz="3200" dirty="0" smtClean="0">
                <a:solidFill>
                  <a:schemeClr val="bg1"/>
                </a:solidFill>
              </a:rPr>
              <a:t> </a:t>
            </a:r>
            <a:r>
              <a:rPr lang="pt-PT" sz="3200" dirty="0" err="1" smtClean="0">
                <a:solidFill>
                  <a:schemeClr val="bg1"/>
                </a:solidFill>
              </a:rPr>
              <a:t>computers</a:t>
            </a:r>
            <a:endParaRPr lang="pt-PT" sz="3200" dirty="0">
              <a:solidFill>
                <a:schemeClr val="bg1"/>
              </a:solidFill>
            </a:endParaRPr>
          </a:p>
        </p:txBody>
      </p:sp>
      <p:sp>
        <p:nvSpPr>
          <p:cNvPr id="4" name="TextBox 3"/>
          <p:cNvSpPr txBox="1"/>
          <p:nvPr/>
        </p:nvSpPr>
        <p:spPr>
          <a:xfrm>
            <a:off x="611560" y="2123564"/>
            <a:ext cx="748883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a:latin typeface="Courier New" pitchFamily="49" charset="0"/>
                <a:cs typeface="Courier New" pitchFamily="49" charset="0"/>
              </a:rPr>
              <a:t>m</a:t>
            </a:r>
            <a:r>
              <a:rPr lang="pt-PT" dirty="0" err="1" smtClean="0">
                <a:latin typeface="Courier New" pitchFamily="49" charset="0"/>
                <a:cs typeface="Courier New" pitchFamily="49" charset="0"/>
              </a:rPr>
              <a:t>yhost</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gzip</a:t>
            </a:r>
            <a:r>
              <a:rPr lang="pt-PT" b="1" dirty="0" smtClean="0">
                <a:latin typeface="Courier New" pitchFamily="49" charset="0"/>
                <a:cs typeface="Courier New" pitchFamily="49" charset="0"/>
              </a:rPr>
              <a:t> ~/Desktop/scripts_31Mai2012.tar</a:t>
            </a:r>
            <a:endParaRPr lang="pt-PT" b="1" dirty="0">
              <a:latin typeface="Courier New" pitchFamily="49" charset="0"/>
              <a:cs typeface="Courier New" pitchFamily="49" charset="0"/>
            </a:endParaRPr>
          </a:p>
        </p:txBody>
      </p:sp>
      <p:sp>
        <p:nvSpPr>
          <p:cNvPr id="5" name="TextBox 4"/>
          <p:cNvSpPr txBox="1"/>
          <p:nvPr/>
        </p:nvSpPr>
        <p:spPr>
          <a:xfrm>
            <a:off x="683568" y="1412776"/>
            <a:ext cx="4392488"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gzip</a:t>
            </a:r>
            <a:r>
              <a:rPr lang="pt-PT" sz="2000" dirty="0" smtClean="0"/>
              <a:t>” </a:t>
            </a:r>
            <a:r>
              <a:rPr lang="pt-PT" sz="2000" dirty="0" err="1" smtClean="0"/>
              <a:t>command</a:t>
            </a:r>
            <a:r>
              <a:rPr lang="pt-PT" sz="2000" dirty="0"/>
              <a:t> </a:t>
            </a:r>
            <a:r>
              <a:rPr lang="pt-PT" sz="2000" dirty="0" smtClean="0"/>
              <a:t>– file </a:t>
            </a:r>
            <a:r>
              <a:rPr lang="pt-PT" sz="2000" dirty="0" err="1" smtClean="0"/>
              <a:t>compression</a:t>
            </a:r>
            <a:endParaRPr lang="pt-PT" sz="2000" dirty="0"/>
          </a:p>
        </p:txBody>
      </p:sp>
      <p:cxnSp>
        <p:nvCxnSpPr>
          <p:cNvPr id="7" name="Straight Arrow Connector 6"/>
          <p:cNvCxnSpPr/>
          <p:nvPr/>
        </p:nvCxnSpPr>
        <p:spPr>
          <a:xfrm>
            <a:off x="6372200" y="2420888"/>
            <a:ext cx="0"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824028" y="2996952"/>
            <a:ext cx="3096344" cy="646331"/>
          </a:xfrm>
          <a:prstGeom prst="rect">
            <a:avLst/>
          </a:prstGeom>
          <a:noFill/>
        </p:spPr>
        <p:txBody>
          <a:bodyPr wrap="square" rtlCol="0">
            <a:spAutoFit/>
          </a:bodyPr>
          <a:lstStyle/>
          <a:p>
            <a:pPr algn="ctr"/>
            <a:r>
              <a:rPr lang="pt-PT" dirty="0" err="1" smtClean="0"/>
              <a:t>Creates</a:t>
            </a:r>
            <a:r>
              <a:rPr lang="pt-PT" dirty="0" smtClean="0"/>
              <a:t> a </a:t>
            </a:r>
            <a:r>
              <a:rPr lang="pt-PT" dirty="0" smtClean="0">
                <a:latin typeface="Courier New" pitchFamily="49" charset="0"/>
                <a:cs typeface="Courier New" pitchFamily="49" charset="0"/>
              </a:rPr>
              <a:t>.tar.gz </a:t>
            </a:r>
            <a:r>
              <a:rPr lang="pt-PT" dirty="0" err="1" smtClean="0"/>
              <a:t>smaller</a:t>
            </a:r>
            <a:r>
              <a:rPr lang="pt-PT" dirty="0" smtClean="0"/>
              <a:t> file </a:t>
            </a:r>
            <a:r>
              <a:rPr lang="pt-PT" dirty="0" err="1" smtClean="0"/>
              <a:t>and</a:t>
            </a:r>
            <a:r>
              <a:rPr lang="pt-PT" dirty="0" smtClean="0"/>
              <a:t> deletes </a:t>
            </a:r>
            <a:r>
              <a:rPr lang="pt-PT" dirty="0" err="1" smtClean="0"/>
              <a:t>the</a:t>
            </a:r>
            <a:r>
              <a:rPr lang="pt-PT" dirty="0" smtClean="0"/>
              <a:t> </a:t>
            </a:r>
            <a:r>
              <a:rPr lang="pt-PT" dirty="0" err="1" smtClean="0"/>
              <a:t>old</a:t>
            </a:r>
            <a:r>
              <a:rPr lang="pt-PT" dirty="0" smtClean="0"/>
              <a:t> </a:t>
            </a:r>
            <a:r>
              <a:rPr lang="pt-PT" dirty="0" err="1" smtClean="0"/>
              <a:t>one</a:t>
            </a:r>
            <a:endParaRPr lang="pt-PT" dirty="0"/>
          </a:p>
        </p:txBody>
      </p:sp>
      <p:sp>
        <p:nvSpPr>
          <p:cNvPr id="12" name="TextBox 11"/>
          <p:cNvSpPr txBox="1"/>
          <p:nvPr/>
        </p:nvSpPr>
        <p:spPr>
          <a:xfrm>
            <a:off x="683568" y="4005064"/>
            <a:ext cx="6048672"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gunzip</a:t>
            </a:r>
            <a:r>
              <a:rPr lang="pt-PT" sz="2000" dirty="0" smtClean="0"/>
              <a:t>” </a:t>
            </a:r>
            <a:r>
              <a:rPr lang="pt-PT" sz="2000" dirty="0" err="1" smtClean="0"/>
              <a:t>command</a:t>
            </a:r>
            <a:r>
              <a:rPr lang="pt-PT" sz="2000" dirty="0"/>
              <a:t> </a:t>
            </a:r>
            <a:r>
              <a:rPr lang="pt-PT" sz="2000" dirty="0" smtClean="0"/>
              <a:t>– file </a:t>
            </a:r>
            <a:r>
              <a:rPr lang="pt-PT" sz="2000" dirty="0" err="1" smtClean="0"/>
              <a:t>uncompression</a:t>
            </a:r>
            <a:endParaRPr lang="pt-PT" sz="2000" dirty="0"/>
          </a:p>
        </p:txBody>
      </p:sp>
      <p:sp>
        <p:nvSpPr>
          <p:cNvPr id="13" name="TextBox 12"/>
          <p:cNvSpPr txBox="1"/>
          <p:nvPr/>
        </p:nvSpPr>
        <p:spPr>
          <a:xfrm>
            <a:off x="611560" y="4680143"/>
            <a:ext cx="748883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a:latin typeface="Courier New" pitchFamily="49" charset="0"/>
                <a:cs typeface="Courier New" pitchFamily="49" charset="0"/>
              </a:rPr>
              <a:t>m</a:t>
            </a:r>
            <a:r>
              <a:rPr lang="pt-PT" dirty="0" err="1" smtClean="0">
                <a:latin typeface="Courier New" pitchFamily="49" charset="0"/>
                <a:cs typeface="Courier New" pitchFamily="49" charset="0"/>
              </a:rPr>
              <a:t>yhost</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smtClean="0">
                <a:latin typeface="Courier New" pitchFamily="49" charset="0"/>
                <a:cs typeface="Courier New" pitchFamily="49" charset="0"/>
              </a:rPr>
              <a:t>cd ~/Desktop</a:t>
            </a:r>
          </a:p>
          <a:p>
            <a:r>
              <a:rPr lang="pt-PT" dirty="0" err="1" smtClean="0">
                <a:latin typeface="Courier New" pitchFamily="49" charset="0"/>
                <a:cs typeface="Courier New" pitchFamily="49" charset="0"/>
              </a:rPr>
              <a:t>myhost</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a:latin typeface="Courier New" pitchFamily="49" charset="0"/>
                <a:cs typeface="Courier New" pitchFamily="49" charset="0"/>
              </a:rPr>
              <a:t>g</a:t>
            </a:r>
            <a:r>
              <a:rPr lang="pt-PT" b="1" dirty="0" err="1" smtClean="0">
                <a:latin typeface="Courier New" pitchFamily="49" charset="0"/>
                <a:cs typeface="Courier New" pitchFamily="49" charset="0"/>
              </a:rPr>
              <a:t>unzip</a:t>
            </a:r>
            <a:r>
              <a:rPr lang="pt-PT" b="1" dirty="0" smtClean="0">
                <a:latin typeface="Courier New" pitchFamily="49" charset="0"/>
                <a:cs typeface="Courier New" pitchFamily="49" charset="0"/>
              </a:rPr>
              <a:t> scripts_31Mai2012.tar.gz</a:t>
            </a:r>
          </a:p>
          <a:p>
            <a:r>
              <a:rPr lang="pt-PT" dirty="0" err="1" smtClean="0">
                <a:latin typeface="Courier New" pitchFamily="49" charset="0"/>
                <a:cs typeface="Courier New" pitchFamily="49" charset="0"/>
              </a:rPr>
              <a:t>myhost</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a:latin typeface="Courier New" pitchFamily="49" charset="0"/>
                <a:cs typeface="Courier New" pitchFamily="49" charset="0"/>
              </a:rPr>
              <a:t>t</a:t>
            </a:r>
            <a:r>
              <a:rPr lang="pt-PT" b="1" dirty="0" err="1" smtClean="0">
                <a:latin typeface="Courier New" pitchFamily="49" charset="0"/>
                <a:cs typeface="Courier New" pitchFamily="49" charset="0"/>
              </a:rPr>
              <a:t>ar</a:t>
            </a:r>
            <a:r>
              <a:rPr lang="pt-PT" b="1" dirty="0" smtClean="0">
                <a:latin typeface="Courier New" pitchFamily="49" charset="0"/>
                <a:cs typeface="Courier New" pitchFamily="49" charset="0"/>
              </a:rPr>
              <a:t> –</a:t>
            </a:r>
            <a:r>
              <a:rPr lang="pt-PT" b="1" dirty="0" err="1" smtClean="0">
                <a:latin typeface="Courier New" pitchFamily="49" charset="0"/>
                <a:cs typeface="Courier New" pitchFamily="49" charset="0"/>
              </a:rPr>
              <a:t>xvf</a:t>
            </a:r>
            <a:r>
              <a:rPr lang="pt-PT" b="1" dirty="0" smtClean="0">
                <a:latin typeface="Courier New" pitchFamily="49" charset="0"/>
                <a:cs typeface="Courier New" pitchFamily="49" charset="0"/>
              </a:rPr>
              <a:t> scripts_31Mai2012.tar</a:t>
            </a:r>
            <a:endParaRPr lang="pt-PT" b="1" dirty="0">
              <a:latin typeface="Courier New" pitchFamily="49" charset="0"/>
              <a:cs typeface="Courier New" pitchFamily="49" charset="0"/>
            </a:endParaRPr>
          </a:p>
        </p:txBody>
      </p:sp>
      <p:cxnSp>
        <p:nvCxnSpPr>
          <p:cNvPr id="15" name="Straight Arrow Connector 14"/>
          <p:cNvCxnSpPr/>
          <p:nvPr/>
        </p:nvCxnSpPr>
        <p:spPr>
          <a:xfrm>
            <a:off x="3635896" y="5544240"/>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907704" y="5908050"/>
            <a:ext cx="3528392" cy="369332"/>
          </a:xfrm>
          <a:prstGeom prst="rect">
            <a:avLst/>
          </a:prstGeom>
          <a:noFill/>
        </p:spPr>
        <p:txBody>
          <a:bodyPr wrap="square" rtlCol="0">
            <a:spAutoFit/>
          </a:bodyPr>
          <a:lstStyle/>
          <a:p>
            <a:pPr algn="ctr"/>
            <a:r>
              <a:rPr lang="pt-PT" dirty="0" err="1" smtClean="0"/>
              <a:t>Expand</a:t>
            </a:r>
            <a:r>
              <a:rPr lang="pt-PT" dirty="0" smtClean="0"/>
              <a:t> </a:t>
            </a:r>
            <a:r>
              <a:rPr lang="pt-PT" dirty="0" err="1" smtClean="0"/>
              <a:t>indicated</a:t>
            </a:r>
            <a:r>
              <a:rPr lang="pt-PT" dirty="0" smtClean="0"/>
              <a:t> file </a:t>
            </a:r>
            <a:r>
              <a:rPr lang="pt-PT" dirty="0" err="1" smtClean="0"/>
              <a:t>archieve</a:t>
            </a:r>
            <a:endParaRPr lang="pt-PT" dirty="0"/>
          </a:p>
        </p:txBody>
      </p:sp>
    </p:spTree>
    <p:extLst>
      <p:ext uri="{BB962C8B-B14F-4D97-AF65-F5344CB8AC3E}">
        <p14:creationId xmlns:p14="http://schemas.microsoft.com/office/powerpoint/2010/main" val="1984163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Transfering</a:t>
            </a:r>
            <a:r>
              <a:rPr lang="pt-PT" sz="3200" dirty="0" smtClean="0">
                <a:solidFill>
                  <a:schemeClr val="bg1"/>
                </a:solidFill>
              </a:rPr>
              <a:t> files </a:t>
            </a:r>
            <a:r>
              <a:rPr lang="pt-PT" sz="3200" dirty="0" err="1" smtClean="0">
                <a:solidFill>
                  <a:schemeClr val="bg1"/>
                </a:solidFill>
              </a:rPr>
              <a:t>between</a:t>
            </a:r>
            <a:r>
              <a:rPr lang="pt-PT" sz="3200" dirty="0" smtClean="0">
                <a:solidFill>
                  <a:schemeClr val="bg1"/>
                </a:solidFill>
              </a:rPr>
              <a:t> </a:t>
            </a:r>
            <a:r>
              <a:rPr lang="pt-PT" sz="3200" dirty="0" err="1" smtClean="0">
                <a:solidFill>
                  <a:schemeClr val="bg1"/>
                </a:solidFill>
              </a:rPr>
              <a:t>computers</a:t>
            </a:r>
            <a:endParaRPr lang="pt-PT" sz="3200" dirty="0">
              <a:solidFill>
                <a:schemeClr val="bg1"/>
              </a:solidFill>
            </a:endParaRPr>
          </a:p>
        </p:txBody>
      </p:sp>
      <p:sp>
        <p:nvSpPr>
          <p:cNvPr id="4" name="TextBox 3"/>
          <p:cNvSpPr txBox="1"/>
          <p:nvPr/>
        </p:nvSpPr>
        <p:spPr>
          <a:xfrm>
            <a:off x="683568" y="1412776"/>
            <a:ext cx="6696744"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sftp</a:t>
            </a:r>
            <a:r>
              <a:rPr lang="pt-PT" sz="2000" dirty="0" smtClean="0"/>
              <a:t>” (</a:t>
            </a:r>
            <a:r>
              <a:rPr lang="pt-PT" sz="2000" b="1" dirty="0" err="1" smtClean="0"/>
              <a:t>s</a:t>
            </a:r>
            <a:r>
              <a:rPr lang="pt-PT" sz="2000" dirty="0" err="1" smtClean="0"/>
              <a:t>ecured</a:t>
            </a:r>
            <a:r>
              <a:rPr lang="pt-PT" sz="2000" dirty="0" smtClean="0"/>
              <a:t> </a:t>
            </a:r>
            <a:r>
              <a:rPr lang="pt-PT" sz="2000" b="1" dirty="0" smtClean="0"/>
              <a:t>f</a:t>
            </a:r>
            <a:r>
              <a:rPr lang="pt-PT" sz="2000" dirty="0" smtClean="0"/>
              <a:t>ile </a:t>
            </a:r>
            <a:r>
              <a:rPr lang="pt-PT" sz="2000" b="1" dirty="0" err="1" smtClean="0"/>
              <a:t>t</a:t>
            </a:r>
            <a:r>
              <a:rPr lang="pt-PT" sz="2000" dirty="0" err="1" smtClean="0"/>
              <a:t>ransfer</a:t>
            </a:r>
            <a:r>
              <a:rPr lang="pt-PT" sz="2000" dirty="0" smtClean="0"/>
              <a:t> </a:t>
            </a:r>
            <a:r>
              <a:rPr lang="pt-PT" sz="2000" b="1" dirty="0" err="1" smtClean="0"/>
              <a:t>p</a:t>
            </a:r>
            <a:r>
              <a:rPr lang="pt-PT" sz="2000" dirty="0" err="1" smtClean="0"/>
              <a:t>rogram</a:t>
            </a:r>
            <a:r>
              <a:rPr lang="pt-PT" sz="2000" dirty="0" smtClean="0"/>
              <a:t>) </a:t>
            </a:r>
            <a:r>
              <a:rPr lang="pt-PT" sz="2000" dirty="0" err="1" smtClean="0"/>
              <a:t>command</a:t>
            </a:r>
            <a:endParaRPr lang="pt-PT" sz="2000" dirty="0"/>
          </a:p>
        </p:txBody>
      </p:sp>
      <p:sp>
        <p:nvSpPr>
          <p:cNvPr id="5" name="TextBox 4"/>
          <p:cNvSpPr txBox="1"/>
          <p:nvPr/>
        </p:nvSpPr>
        <p:spPr>
          <a:xfrm>
            <a:off x="2051720" y="1940286"/>
            <a:ext cx="5616624" cy="369332"/>
          </a:xfrm>
          <a:prstGeom prst="rect">
            <a:avLst/>
          </a:prstGeom>
          <a:noFill/>
        </p:spPr>
        <p:txBody>
          <a:bodyPr wrap="square" rtlCol="0">
            <a:spAutoFit/>
          </a:bodyPr>
          <a:lstStyle/>
          <a:p>
            <a:r>
              <a:rPr lang="pt-PT" dirty="0" err="1" smtClean="0"/>
              <a:t>Transfer</a:t>
            </a:r>
            <a:r>
              <a:rPr lang="pt-PT" dirty="0" smtClean="0"/>
              <a:t> files </a:t>
            </a:r>
            <a:r>
              <a:rPr lang="pt-PT" dirty="0" err="1" smtClean="0"/>
              <a:t>over</a:t>
            </a:r>
            <a:r>
              <a:rPr lang="pt-PT" dirty="0" smtClean="0"/>
              <a:t> a </a:t>
            </a:r>
            <a:r>
              <a:rPr lang="pt-PT" dirty="0" err="1" smtClean="0"/>
              <a:t>ssh</a:t>
            </a:r>
            <a:r>
              <a:rPr lang="pt-PT" dirty="0" smtClean="0"/>
              <a:t> </a:t>
            </a:r>
            <a:r>
              <a:rPr lang="pt-PT" dirty="0" err="1" smtClean="0"/>
              <a:t>connection</a:t>
            </a:r>
            <a:endParaRPr lang="pt-PT" dirty="0"/>
          </a:p>
        </p:txBody>
      </p:sp>
      <p:cxnSp>
        <p:nvCxnSpPr>
          <p:cNvPr id="7" name="Elbow Connector 6"/>
          <p:cNvCxnSpPr>
            <a:stCxn id="4" idx="1"/>
            <a:endCxn id="5" idx="1"/>
          </p:cNvCxnSpPr>
          <p:nvPr/>
        </p:nvCxnSpPr>
        <p:spPr>
          <a:xfrm rot="10800000" flipH="1" flipV="1">
            <a:off x="683568" y="1612830"/>
            <a:ext cx="1368152" cy="512121"/>
          </a:xfrm>
          <a:prstGeom prst="bentConnector3">
            <a:avLst>
              <a:gd name="adj1" fmla="val -16709"/>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24544" y="2564904"/>
            <a:ext cx="7995928" cy="646331"/>
          </a:xfrm>
          <a:prstGeom prst="rect">
            <a:avLst/>
          </a:prstGeom>
          <a:noFill/>
        </p:spPr>
        <p:txBody>
          <a:bodyPr wrap="square" rtlCol="0">
            <a:spAutoFit/>
          </a:bodyPr>
          <a:lstStyle/>
          <a:p>
            <a:pPr marL="342900" indent="-342900">
              <a:buFont typeface="+mj-lt"/>
              <a:buAutoNum type="arabicPeriod"/>
            </a:pPr>
            <a:r>
              <a:rPr lang="pt-PT" dirty="0" smtClean="0"/>
              <a:t>Move to </a:t>
            </a:r>
            <a:r>
              <a:rPr lang="pt-PT" dirty="0" err="1" smtClean="0"/>
              <a:t>the</a:t>
            </a:r>
            <a:r>
              <a:rPr lang="pt-PT" dirty="0" smtClean="0"/>
              <a:t> </a:t>
            </a:r>
            <a:r>
              <a:rPr lang="pt-PT" dirty="0" err="1" smtClean="0"/>
              <a:t>directory</a:t>
            </a:r>
            <a:r>
              <a:rPr lang="pt-PT" dirty="0" smtClean="0"/>
              <a:t> in </a:t>
            </a:r>
            <a:r>
              <a:rPr lang="pt-PT" dirty="0" err="1" smtClean="0"/>
              <a:t>the</a:t>
            </a:r>
            <a:r>
              <a:rPr lang="pt-PT" dirty="0"/>
              <a:t> </a:t>
            </a:r>
            <a:r>
              <a:rPr lang="pt-PT" dirty="0" smtClean="0"/>
              <a:t>local </a:t>
            </a:r>
            <a:r>
              <a:rPr lang="pt-PT" dirty="0" err="1" smtClean="0"/>
              <a:t>machine</a:t>
            </a:r>
            <a:r>
              <a:rPr lang="pt-PT" dirty="0" smtClean="0"/>
              <a:t> </a:t>
            </a:r>
            <a:r>
              <a:rPr lang="pt-PT" dirty="0" err="1" smtClean="0"/>
              <a:t>where</a:t>
            </a:r>
            <a:r>
              <a:rPr lang="pt-PT" dirty="0" smtClean="0"/>
              <a:t> </a:t>
            </a:r>
            <a:r>
              <a:rPr lang="pt-PT" dirty="0" err="1" smtClean="0"/>
              <a:t>you</a:t>
            </a:r>
            <a:r>
              <a:rPr lang="pt-PT" dirty="0" smtClean="0"/>
              <a:t> </a:t>
            </a:r>
            <a:r>
              <a:rPr lang="pt-PT" dirty="0" err="1" smtClean="0"/>
              <a:t>want</a:t>
            </a:r>
            <a:r>
              <a:rPr lang="pt-PT" dirty="0" smtClean="0"/>
              <a:t> to </a:t>
            </a:r>
            <a:r>
              <a:rPr lang="pt-PT" dirty="0" err="1" smtClean="0"/>
              <a:t>send</a:t>
            </a:r>
            <a:r>
              <a:rPr lang="pt-PT" dirty="0" smtClean="0"/>
              <a:t> </a:t>
            </a:r>
            <a:r>
              <a:rPr lang="pt-PT" dirty="0" err="1" smtClean="0"/>
              <a:t>or</a:t>
            </a:r>
            <a:r>
              <a:rPr lang="pt-PT" dirty="0" smtClean="0"/>
              <a:t> </a:t>
            </a:r>
            <a:r>
              <a:rPr lang="pt-PT" dirty="0" err="1" smtClean="0"/>
              <a:t>recieve</a:t>
            </a:r>
            <a:r>
              <a:rPr lang="pt-PT" dirty="0" smtClean="0"/>
              <a:t> files</a:t>
            </a:r>
            <a:endParaRPr lang="pt-PT" dirty="0"/>
          </a:p>
        </p:txBody>
      </p:sp>
      <p:sp>
        <p:nvSpPr>
          <p:cNvPr id="10" name="TextBox 9"/>
          <p:cNvSpPr txBox="1"/>
          <p:nvPr/>
        </p:nvSpPr>
        <p:spPr>
          <a:xfrm>
            <a:off x="611560" y="3429000"/>
            <a:ext cx="748883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a:latin typeface="Courier New" pitchFamily="49" charset="0"/>
                <a:cs typeface="Courier New" pitchFamily="49" charset="0"/>
              </a:rPr>
              <a:t>m</a:t>
            </a:r>
            <a:r>
              <a:rPr lang="pt-PT" dirty="0" err="1" smtClean="0">
                <a:latin typeface="Courier New" pitchFamily="49" charset="0"/>
                <a:cs typeface="Courier New" pitchFamily="49" charset="0"/>
              </a:rPr>
              <a:t>yhost</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sftp</a:t>
            </a:r>
            <a:r>
              <a:rPr lang="pt-PT" b="1" dirty="0" smtClean="0">
                <a:latin typeface="Courier New" pitchFamily="49" charset="0"/>
                <a:cs typeface="Courier New" pitchFamily="49" charset="0"/>
              </a:rPr>
              <a:t> lucy@practicalcomputing.org</a:t>
            </a:r>
          </a:p>
          <a:p>
            <a:r>
              <a:rPr lang="pt-PT" dirty="0" err="1" smtClean="0">
                <a:latin typeface="Courier New" pitchFamily="49" charset="0"/>
                <a:cs typeface="Courier New" pitchFamily="49" charset="0"/>
              </a:rPr>
              <a:t>Connecting</a:t>
            </a:r>
            <a:r>
              <a:rPr lang="pt-PT" dirty="0" smtClean="0">
                <a:latin typeface="Courier New" pitchFamily="49" charset="0"/>
                <a:cs typeface="Courier New" pitchFamily="49" charset="0"/>
              </a:rPr>
              <a:t> to pacticalcomputing.org...</a:t>
            </a:r>
            <a:endParaRPr lang="pt-PT" b="1" dirty="0" smtClean="0">
              <a:latin typeface="Courier New" pitchFamily="49" charset="0"/>
              <a:cs typeface="Courier New" pitchFamily="49" charset="0"/>
            </a:endParaRPr>
          </a:p>
          <a:p>
            <a:r>
              <a:rPr lang="pt-PT" dirty="0" err="1" smtClean="0">
                <a:latin typeface="Courier New" pitchFamily="49" charset="0"/>
                <a:cs typeface="Courier New" pitchFamily="49" charset="0"/>
              </a:rPr>
              <a:t>lucy@practicalcomputing.org’s</a:t>
            </a:r>
            <a:r>
              <a:rPr lang="pt-PT" dirty="0" smtClean="0">
                <a:latin typeface="Courier New" pitchFamily="49" charset="0"/>
                <a:cs typeface="Courier New" pitchFamily="49" charset="0"/>
              </a:rPr>
              <a:t> password: </a:t>
            </a:r>
            <a:r>
              <a:rPr lang="pt-PT" b="1" dirty="0" smtClean="0">
                <a:latin typeface="Courier New" pitchFamily="49" charset="0"/>
                <a:cs typeface="Courier New" pitchFamily="49" charset="0"/>
              </a:rPr>
              <a:t>********</a:t>
            </a:r>
          </a:p>
          <a:p>
            <a:r>
              <a:rPr lang="pt-PT" dirty="0" err="1">
                <a:latin typeface="Courier New" pitchFamily="49" charset="0"/>
                <a:cs typeface="Courier New" pitchFamily="49" charset="0"/>
              </a:rPr>
              <a:t>s</a:t>
            </a:r>
            <a:r>
              <a:rPr lang="pt-PT" dirty="0" err="1" smtClean="0">
                <a:latin typeface="Courier New" pitchFamily="49" charset="0"/>
                <a:cs typeface="Courier New" pitchFamily="49" charset="0"/>
              </a:rPr>
              <a:t>ftp</a:t>
            </a:r>
            <a:r>
              <a:rPr lang="pt-PT" dirty="0" smtClean="0">
                <a:latin typeface="Courier New" pitchFamily="49" charset="0"/>
                <a:cs typeface="Courier New" pitchFamily="49" charset="0"/>
              </a:rPr>
              <a:t>&gt; </a:t>
            </a:r>
            <a:r>
              <a:rPr lang="pt-PT" b="1" dirty="0" err="1" smtClean="0">
                <a:latin typeface="Courier New" pitchFamily="49" charset="0"/>
                <a:cs typeface="Courier New" pitchFamily="49" charset="0"/>
              </a:rPr>
              <a:t>ls</a:t>
            </a:r>
            <a:endParaRPr lang="pt-PT" b="1" dirty="0" smtClean="0">
              <a:latin typeface="Courier New" pitchFamily="49" charset="0"/>
              <a:cs typeface="Courier New" pitchFamily="49" charset="0"/>
            </a:endParaRPr>
          </a:p>
        </p:txBody>
      </p:sp>
    </p:spTree>
    <p:extLst>
      <p:ext uri="{BB962C8B-B14F-4D97-AF65-F5344CB8AC3E}">
        <p14:creationId xmlns:p14="http://schemas.microsoft.com/office/powerpoint/2010/main" val="3581445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5788332"/>
              </p:ext>
            </p:extLst>
          </p:nvPr>
        </p:nvGraphicFramePr>
        <p:xfrm>
          <a:off x="683568" y="1614408"/>
          <a:ext cx="7848872" cy="3470776"/>
        </p:xfrm>
        <a:graphic>
          <a:graphicData uri="http://schemas.openxmlformats.org/drawingml/2006/table">
            <a:tbl>
              <a:tblPr firstRow="1" bandRow="1">
                <a:tableStyleId>{21E4AEA4-8DFA-4A89-87EB-49C32662AFE0}</a:tableStyleId>
              </a:tblPr>
              <a:tblGrid>
                <a:gridCol w="1631758"/>
                <a:gridCol w="6217114"/>
              </a:tblGrid>
              <a:tr h="504056">
                <a:tc gridSpan="2">
                  <a:txBody>
                    <a:bodyPr/>
                    <a:lstStyle/>
                    <a:p>
                      <a:r>
                        <a:rPr lang="pt-PT" dirty="0" smtClean="0"/>
                        <a:t>Some </a:t>
                      </a:r>
                      <a:r>
                        <a:rPr lang="pt-PT" dirty="0" err="1" smtClean="0"/>
                        <a:t>common</a:t>
                      </a:r>
                      <a:r>
                        <a:rPr lang="pt-PT" dirty="0" smtClean="0"/>
                        <a:t> </a:t>
                      </a:r>
                      <a:r>
                        <a:rPr lang="pt-PT" dirty="0" err="1" smtClean="0"/>
                        <a:t>commands</a:t>
                      </a:r>
                      <a:r>
                        <a:rPr lang="pt-PT" dirty="0" smtClean="0"/>
                        <a:t> </a:t>
                      </a:r>
                      <a:r>
                        <a:rPr lang="pt-PT" dirty="0" err="1" smtClean="0"/>
                        <a:t>when</a:t>
                      </a:r>
                      <a:r>
                        <a:rPr lang="pt-PT" dirty="0" smtClean="0"/>
                        <a:t> </a:t>
                      </a:r>
                      <a:r>
                        <a:rPr lang="pt-PT" dirty="0" err="1" smtClean="0"/>
                        <a:t>using</a:t>
                      </a:r>
                      <a:r>
                        <a:rPr lang="pt-PT" dirty="0" smtClean="0"/>
                        <a:t> </a:t>
                      </a:r>
                      <a:r>
                        <a:rPr lang="pt-PT" dirty="0" err="1" smtClean="0">
                          <a:latin typeface="Courier New" pitchFamily="49" charset="0"/>
                          <a:cs typeface="Courier New" pitchFamily="49" charset="0"/>
                        </a:rPr>
                        <a:t>sftp</a:t>
                      </a:r>
                      <a:endParaRPr lang="pt-PT" dirty="0">
                        <a:latin typeface="Courier New" pitchFamily="49" charset="0"/>
                        <a:cs typeface="Courier New" pitchFamily="49" charset="0"/>
                      </a:endParaRPr>
                    </a:p>
                  </a:txBody>
                  <a:tcPr anchor="ctr"/>
                </a:tc>
                <a:tc hMerge="1">
                  <a:txBody>
                    <a:bodyPr/>
                    <a:lstStyle/>
                    <a:p>
                      <a:endParaRPr lang="pt-PT" dirty="0"/>
                    </a:p>
                  </a:txBody>
                  <a:tcPr/>
                </a:tc>
              </a:tr>
              <a:tr h="370840">
                <a:tc>
                  <a:txBody>
                    <a:bodyPr/>
                    <a:lstStyle/>
                    <a:p>
                      <a:r>
                        <a:rPr lang="pt-PT" b="1" dirty="0" err="1" smtClean="0"/>
                        <a:t>Command</a:t>
                      </a:r>
                      <a:endParaRPr lang="pt-PT" b="1" dirty="0"/>
                    </a:p>
                  </a:txBody>
                  <a:tcPr/>
                </a:tc>
                <a:tc>
                  <a:txBody>
                    <a:bodyPr/>
                    <a:lstStyle/>
                    <a:p>
                      <a:r>
                        <a:rPr lang="pt-PT" b="1" dirty="0" err="1" smtClean="0"/>
                        <a:t>Usage</a:t>
                      </a:r>
                      <a:endParaRPr lang="pt-PT" b="1" dirty="0"/>
                    </a:p>
                  </a:txBody>
                  <a:tcPr/>
                </a:tc>
              </a:tr>
              <a:tr h="370840">
                <a:tc>
                  <a:txBody>
                    <a:bodyPr/>
                    <a:lstStyle/>
                    <a:p>
                      <a:r>
                        <a:rPr lang="pt-PT" dirty="0" smtClean="0">
                          <a:latin typeface="Courier New" pitchFamily="49" charset="0"/>
                          <a:cs typeface="Courier New" pitchFamily="49" charset="0"/>
                        </a:rPr>
                        <a:t>cd</a:t>
                      </a:r>
                      <a:endParaRPr lang="pt-PT" dirty="0">
                        <a:latin typeface="Courier New" pitchFamily="49" charset="0"/>
                        <a:cs typeface="Courier New" pitchFamily="49" charset="0"/>
                      </a:endParaRPr>
                    </a:p>
                  </a:txBody>
                  <a:tcPr/>
                </a:tc>
                <a:tc>
                  <a:txBody>
                    <a:bodyPr/>
                    <a:lstStyle/>
                    <a:p>
                      <a:r>
                        <a:rPr lang="pt-PT" dirty="0" err="1" smtClean="0"/>
                        <a:t>Change</a:t>
                      </a:r>
                      <a:r>
                        <a:rPr lang="pt-PT" baseline="0" dirty="0" smtClean="0"/>
                        <a:t> </a:t>
                      </a:r>
                      <a:r>
                        <a:rPr lang="pt-PT" baseline="0" dirty="0" err="1" smtClean="0"/>
                        <a:t>directories</a:t>
                      </a:r>
                      <a:r>
                        <a:rPr lang="pt-PT" baseline="0" dirty="0" smtClean="0"/>
                        <a:t> </a:t>
                      </a:r>
                      <a:r>
                        <a:rPr lang="pt-PT" baseline="0" dirty="0" err="1" smtClean="0"/>
                        <a:t>on</a:t>
                      </a:r>
                      <a:r>
                        <a:rPr lang="pt-PT" baseline="0" dirty="0" smtClean="0"/>
                        <a:t> </a:t>
                      </a:r>
                      <a:r>
                        <a:rPr lang="pt-PT" baseline="0" dirty="0" err="1" smtClean="0"/>
                        <a:t>the</a:t>
                      </a:r>
                      <a:r>
                        <a:rPr lang="pt-PT" baseline="0" dirty="0" smtClean="0"/>
                        <a:t> </a:t>
                      </a:r>
                      <a:r>
                        <a:rPr lang="pt-PT" baseline="0" dirty="0" err="1" smtClean="0"/>
                        <a:t>remote</a:t>
                      </a:r>
                      <a:r>
                        <a:rPr lang="pt-PT" baseline="0" dirty="0" smtClean="0"/>
                        <a:t> </a:t>
                      </a:r>
                      <a:r>
                        <a:rPr lang="pt-PT" baseline="0" dirty="0" err="1" smtClean="0"/>
                        <a:t>machine</a:t>
                      </a:r>
                      <a:endParaRPr lang="pt-PT" dirty="0"/>
                    </a:p>
                  </a:txBody>
                  <a:tcPr/>
                </a:tc>
              </a:tr>
              <a:tr h="370840">
                <a:tc>
                  <a:txBody>
                    <a:bodyPr/>
                    <a:lstStyle/>
                    <a:p>
                      <a:r>
                        <a:rPr lang="pt-PT" dirty="0" err="1" smtClean="0">
                          <a:latin typeface="Courier New" pitchFamily="49" charset="0"/>
                          <a:cs typeface="Courier New" pitchFamily="49" charset="0"/>
                        </a:rPr>
                        <a:t>get</a:t>
                      </a:r>
                      <a:r>
                        <a:rPr lang="pt-PT" dirty="0" smtClean="0">
                          <a:latin typeface="Courier New" pitchFamily="49" charset="0"/>
                          <a:cs typeface="Courier New" pitchFamily="49" charset="0"/>
                        </a:rPr>
                        <a:t> A B</a:t>
                      </a:r>
                      <a:endParaRPr lang="pt-PT" dirty="0">
                        <a:latin typeface="Courier New" pitchFamily="49" charset="0"/>
                        <a:cs typeface="Courier New" pitchFamily="49" charset="0"/>
                      </a:endParaRPr>
                    </a:p>
                  </a:txBody>
                  <a:tcPr/>
                </a:tc>
                <a:tc>
                  <a:txBody>
                    <a:bodyPr/>
                    <a:lstStyle/>
                    <a:p>
                      <a:r>
                        <a:rPr lang="pt-PT" dirty="0" smtClean="0"/>
                        <a:t>Download</a:t>
                      </a:r>
                      <a:r>
                        <a:rPr lang="pt-PT" baseline="0" dirty="0" smtClean="0"/>
                        <a:t> file </a:t>
                      </a:r>
                      <a:r>
                        <a:rPr lang="pt-PT" baseline="0" dirty="0" smtClean="0">
                          <a:latin typeface="Courier New" pitchFamily="49" charset="0"/>
                          <a:cs typeface="Courier New" pitchFamily="49" charset="0"/>
                        </a:rPr>
                        <a:t>A</a:t>
                      </a:r>
                      <a:r>
                        <a:rPr lang="pt-PT" baseline="0" dirty="0" smtClean="0"/>
                        <a:t> </a:t>
                      </a:r>
                      <a:r>
                        <a:rPr lang="pt-PT" baseline="0" dirty="0" err="1" smtClean="0"/>
                        <a:t>from</a:t>
                      </a:r>
                      <a:r>
                        <a:rPr lang="pt-PT" baseline="0" dirty="0" smtClean="0"/>
                        <a:t> </a:t>
                      </a:r>
                      <a:r>
                        <a:rPr lang="pt-PT" baseline="0" dirty="0" err="1" smtClean="0"/>
                        <a:t>remote</a:t>
                      </a:r>
                      <a:r>
                        <a:rPr lang="pt-PT" baseline="0" dirty="0" smtClean="0"/>
                        <a:t> </a:t>
                      </a:r>
                      <a:r>
                        <a:rPr lang="pt-PT" baseline="0" dirty="0" err="1" smtClean="0"/>
                        <a:t>machine</a:t>
                      </a:r>
                      <a:r>
                        <a:rPr lang="pt-PT" baseline="0" dirty="0" smtClean="0"/>
                        <a:t> </a:t>
                      </a:r>
                      <a:r>
                        <a:rPr lang="pt-PT" baseline="0" dirty="0" err="1" smtClean="0"/>
                        <a:t>and</a:t>
                      </a:r>
                      <a:r>
                        <a:rPr lang="pt-PT" baseline="0" dirty="0" smtClean="0"/>
                        <a:t> </a:t>
                      </a:r>
                      <a:r>
                        <a:rPr lang="pt-PT" baseline="0" dirty="0" err="1" smtClean="0"/>
                        <a:t>save</a:t>
                      </a:r>
                      <a:r>
                        <a:rPr lang="pt-PT" baseline="0" dirty="0" smtClean="0"/>
                        <a:t> as </a:t>
                      </a:r>
                      <a:r>
                        <a:rPr lang="pt-PT" baseline="0" dirty="0" smtClean="0">
                          <a:latin typeface="Courier New" pitchFamily="49" charset="0"/>
                          <a:cs typeface="Courier New" pitchFamily="49" charset="0"/>
                        </a:rPr>
                        <a:t>B</a:t>
                      </a:r>
                      <a:r>
                        <a:rPr lang="pt-PT" baseline="0" dirty="0" smtClean="0"/>
                        <a:t> </a:t>
                      </a:r>
                      <a:r>
                        <a:rPr lang="pt-PT" baseline="0" dirty="0" err="1" smtClean="0"/>
                        <a:t>locally</a:t>
                      </a:r>
                      <a:endParaRPr lang="pt-PT" dirty="0"/>
                    </a:p>
                  </a:txBody>
                  <a:tcPr/>
                </a:tc>
              </a:tr>
              <a:tr h="370840">
                <a:tc>
                  <a:txBody>
                    <a:bodyPr/>
                    <a:lstStyle/>
                    <a:p>
                      <a:r>
                        <a:rPr lang="pt-PT" dirty="0" err="1" smtClean="0">
                          <a:latin typeface="Courier New" pitchFamily="49" charset="0"/>
                          <a:cs typeface="Courier New" pitchFamily="49" charset="0"/>
                        </a:rPr>
                        <a:t>put</a:t>
                      </a:r>
                      <a:r>
                        <a:rPr lang="pt-PT" dirty="0" smtClean="0">
                          <a:latin typeface="Courier New" pitchFamily="49" charset="0"/>
                          <a:cs typeface="Courier New" pitchFamily="49" charset="0"/>
                        </a:rPr>
                        <a:t> B</a:t>
                      </a:r>
                      <a:r>
                        <a:rPr lang="pt-PT" baseline="0" dirty="0" smtClean="0">
                          <a:latin typeface="Courier New" pitchFamily="49" charset="0"/>
                          <a:cs typeface="Courier New" pitchFamily="49" charset="0"/>
                        </a:rPr>
                        <a:t> A</a:t>
                      </a:r>
                      <a:endParaRPr lang="pt-PT" dirty="0">
                        <a:latin typeface="Courier New" pitchFamily="49" charset="0"/>
                        <a:cs typeface="Courier New" pitchFamily="49" charset="0"/>
                      </a:endParaRPr>
                    </a:p>
                  </a:txBody>
                  <a:tcPr/>
                </a:tc>
                <a:tc>
                  <a:txBody>
                    <a:bodyPr/>
                    <a:lstStyle/>
                    <a:p>
                      <a:r>
                        <a:rPr lang="pt-PT" dirty="0" err="1" smtClean="0"/>
                        <a:t>Upload</a:t>
                      </a:r>
                      <a:r>
                        <a:rPr lang="pt-PT" dirty="0" smtClean="0"/>
                        <a:t> file </a:t>
                      </a:r>
                      <a:r>
                        <a:rPr lang="pt-PT" dirty="0" smtClean="0">
                          <a:latin typeface="Courier New" pitchFamily="49" charset="0"/>
                          <a:cs typeface="Courier New" pitchFamily="49" charset="0"/>
                        </a:rPr>
                        <a:t>B</a:t>
                      </a:r>
                      <a:r>
                        <a:rPr lang="pt-PT" dirty="0" smtClean="0"/>
                        <a:t> </a:t>
                      </a:r>
                      <a:r>
                        <a:rPr lang="pt-PT" dirty="0" err="1" smtClean="0"/>
                        <a:t>from</a:t>
                      </a:r>
                      <a:r>
                        <a:rPr lang="pt-PT" dirty="0" smtClean="0"/>
                        <a:t> </a:t>
                      </a:r>
                      <a:r>
                        <a:rPr lang="pt-PT" dirty="0" err="1" smtClean="0"/>
                        <a:t>the</a:t>
                      </a:r>
                      <a:r>
                        <a:rPr lang="pt-PT" dirty="0" smtClean="0"/>
                        <a:t> local </a:t>
                      </a:r>
                      <a:r>
                        <a:rPr lang="pt-PT" dirty="0" err="1" smtClean="0"/>
                        <a:t>machine</a:t>
                      </a:r>
                      <a:r>
                        <a:rPr lang="pt-PT" dirty="0" smtClean="0"/>
                        <a:t> to </a:t>
                      </a:r>
                      <a:r>
                        <a:rPr lang="pt-PT" dirty="0" err="1" smtClean="0"/>
                        <a:t>the</a:t>
                      </a:r>
                      <a:r>
                        <a:rPr lang="pt-PT" dirty="0" smtClean="0"/>
                        <a:t> </a:t>
                      </a:r>
                      <a:r>
                        <a:rPr lang="pt-PT" dirty="0" err="1" smtClean="0"/>
                        <a:t>remote</a:t>
                      </a:r>
                      <a:r>
                        <a:rPr lang="pt-PT" dirty="0" smtClean="0"/>
                        <a:t> file </a:t>
                      </a:r>
                      <a:r>
                        <a:rPr lang="pt-PT" dirty="0" smtClean="0">
                          <a:latin typeface="Courier New" pitchFamily="49" charset="0"/>
                          <a:cs typeface="Courier New" pitchFamily="49" charset="0"/>
                        </a:rPr>
                        <a:t>A</a:t>
                      </a:r>
                      <a:endParaRPr lang="pt-PT" dirty="0">
                        <a:latin typeface="Courier New" pitchFamily="49" charset="0"/>
                        <a:cs typeface="Courier New" pitchFamily="49" charset="0"/>
                      </a:endParaRPr>
                    </a:p>
                  </a:txBody>
                  <a:tcPr/>
                </a:tc>
              </a:tr>
              <a:tr h="370840">
                <a:tc>
                  <a:txBody>
                    <a:bodyPr/>
                    <a:lstStyle/>
                    <a:p>
                      <a:r>
                        <a:rPr lang="pt-PT" dirty="0" err="1" smtClean="0">
                          <a:latin typeface="Courier New" pitchFamily="49" charset="0"/>
                          <a:cs typeface="Courier New" pitchFamily="49" charset="0"/>
                        </a:rPr>
                        <a:t>lcd</a:t>
                      </a:r>
                      <a:r>
                        <a:rPr lang="pt-PT" dirty="0" smtClean="0">
                          <a:latin typeface="Courier New" pitchFamily="49" charset="0"/>
                          <a:cs typeface="Courier New" pitchFamily="49" charset="0"/>
                        </a:rPr>
                        <a:t> </a:t>
                      </a:r>
                      <a:endParaRPr lang="pt-PT" dirty="0">
                        <a:latin typeface="Courier New" pitchFamily="49" charset="0"/>
                        <a:cs typeface="Courier New" pitchFamily="49" charset="0"/>
                      </a:endParaRPr>
                    </a:p>
                  </a:txBody>
                  <a:tcPr/>
                </a:tc>
                <a:tc>
                  <a:txBody>
                    <a:bodyPr/>
                    <a:lstStyle/>
                    <a:p>
                      <a:r>
                        <a:rPr lang="pt-PT" dirty="0" err="1" smtClean="0"/>
                        <a:t>Change</a:t>
                      </a:r>
                      <a:r>
                        <a:rPr lang="pt-PT" baseline="0" dirty="0" smtClean="0"/>
                        <a:t> </a:t>
                      </a:r>
                      <a:r>
                        <a:rPr lang="pt-PT" baseline="0" dirty="0" err="1" smtClean="0"/>
                        <a:t>directories</a:t>
                      </a:r>
                      <a:r>
                        <a:rPr lang="pt-PT" baseline="0" dirty="0" smtClean="0"/>
                        <a:t> </a:t>
                      </a:r>
                      <a:r>
                        <a:rPr lang="pt-PT" baseline="0" dirty="0" err="1" smtClean="0"/>
                        <a:t>on</a:t>
                      </a:r>
                      <a:r>
                        <a:rPr lang="pt-PT" baseline="0" dirty="0" smtClean="0"/>
                        <a:t> </a:t>
                      </a:r>
                      <a:r>
                        <a:rPr lang="pt-PT" baseline="0" dirty="0" err="1" smtClean="0"/>
                        <a:t>the</a:t>
                      </a:r>
                      <a:r>
                        <a:rPr lang="pt-PT" baseline="0" dirty="0" smtClean="0"/>
                        <a:t> local </a:t>
                      </a:r>
                      <a:r>
                        <a:rPr lang="pt-PT" baseline="0" dirty="0" err="1" smtClean="0"/>
                        <a:t>machine</a:t>
                      </a:r>
                      <a:endParaRPr lang="pt-PT" dirty="0"/>
                    </a:p>
                  </a:txBody>
                  <a:tcPr/>
                </a:tc>
              </a:tr>
              <a:tr h="370840">
                <a:tc>
                  <a:txBody>
                    <a:bodyPr/>
                    <a:lstStyle/>
                    <a:p>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ls</a:t>
                      </a:r>
                      <a:endParaRPr lang="pt-PT" dirty="0">
                        <a:latin typeface="Courier New" pitchFamily="49" charset="0"/>
                        <a:cs typeface="Courier New" pitchFamily="49" charset="0"/>
                      </a:endParaRPr>
                    </a:p>
                  </a:txBody>
                  <a:tcPr/>
                </a:tc>
                <a:tc>
                  <a:txBody>
                    <a:bodyPr/>
                    <a:lstStyle/>
                    <a:p>
                      <a:r>
                        <a:rPr lang="pt-PT" dirty="0" err="1" smtClean="0"/>
                        <a:t>List</a:t>
                      </a:r>
                      <a:r>
                        <a:rPr lang="pt-PT" dirty="0" smtClean="0"/>
                        <a:t> </a:t>
                      </a:r>
                      <a:r>
                        <a:rPr lang="pt-PT" dirty="0" err="1" smtClean="0"/>
                        <a:t>of</a:t>
                      </a:r>
                      <a:r>
                        <a:rPr lang="pt-PT" dirty="0" smtClean="0"/>
                        <a:t> </a:t>
                      </a:r>
                      <a:r>
                        <a:rPr lang="pt-PT" dirty="0" err="1" smtClean="0"/>
                        <a:t>the</a:t>
                      </a:r>
                      <a:r>
                        <a:rPr lang="pt-PT" dirty="0" smtClean="0"/>
                        <a:t> files </a:t>
                      </a:r>
                      <a:r>
                        <a:rPr lang="pt-PT" dirty="0" err="1" smtClean="0"/>
                        <a:t>on</a:t>
                      </a:r>
                      <a:r>
                        <a:rPr lang="pt-PT" dirty="0" smtClean="0"/>
                        <a:t> </a:t>
                      </a:r>
                      <a:r>
                        <a:rPr lang="pt-PT" dirty="0" err="1" smtClean="0"/>
                        <a:t>the</a:t>
                      </a:r>
                      <a:r>
                        <a:rPr lang="pt-PT" dirty="0" smtClean="0"/>
                        <a:t> local </a:t>
                      </a:r>
                      <a:r>
                        <a:rPr lang="pt-PT" dirty="0" err="1" smtClean="0"/>
                        <a:t>machine</a:t>
                      </a:r>
                      <a:endParaRPr lang="pt-PT" dirty="0"/>
                    </a:p>
                  </a:txBody>
                  <a:tcPr/>
                </a:tc>
              </a:tr>
              <a:tr h="370840">
                <a:tc>
                  <a:txBody>
                    <a:bodyPr/>
                    <a:lstStyle/>
                    <a:p>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command</a:t>
                      </a:r>
                      <a:endParaRPr lang="pt-PT" dirty="0">
                        <a:latin typeface="Courier New" pitchFamily="49" charset="0"/>
                        <a:cs typeface="Courier New" pitchFamily="49" charset="0"/>
                      </a:endParaRPr>
                    </a:p>
                  </a:txBody>
                  <a:tcPr/>
                </a:tc>
                <a:tc>
                  <a:txBody>
                    <a:bodyPr/>
                    <a:lstStyle/>
                    <a:p>
                      <a:r>
                        <a:rPr lang="pt-PT" dirty="0" err="1" smtClean="0"/>
                        <a:t>Perform</a:t>
                      </a:r>
                      <a:r>
                        <a:rPr lang="pt-PT" dirty="0" smtClean="0"/>
                        <a:t> </a:t>
                      </a:r>
                      <a:r>
                        <a:rPr lang="pt-PT" dirty="0" err="1" smtClean="0"/>
                        <a:t>the</a:t>
                      </a:r>
                      <a:r>
                        <a:rPr lang="pt-PT" dirty="0" smtClean="0"/>
                        <a:t> </a:t>
                      </a:r>
                      <a:r>
                        <a:rPr lang="pt-PT" dirty="0" err="1" smtClean="0"/>
                        <a:t>specified</a:t>
                      </a:r>
                      <a:r>
                        <a:rPr lang="pt-PT" dirty="0" smtClean="0"/>
                        <a:t> </a:t>
                      </a:r>
                      <a:r>
                        <a:rPr lang="pt-PT" dirty="0" err="1" smtClean="0"/>
                        <a:t>shell</a:t>
                      </a:r>
                      <a:r>
                        <a:rPr lang="pt-PT" dirty="0" smtClean="0"/>
                        <a:t> </a:t>
                      </a:r>
                      <a:r>
                        <a:rPr lang="pt-PT" dirty="0" err="1" smtClean="0">
                          <a:latin typeface="Courier New" pitchFamily="49" charset="0"/>
                          <a:cs typeface="Courier New" pitchFamily="49" charset="0"/>
                        </a:rPr>
                        <a:t>command</a:t>
                      </a:r>
                      <a:r>
                        <a:rPr lang="pt-PT" dirty="0" smtClean="0"/>
                        <a:t> </a:t>
                      </a:r>
                      <a:r>
                        <a:rPr lang="pt-PT" dirty="0" err="1" smtClean="0"/>
                        <a:t>on</a:t>
                      </a:r>
                      <a:r>
                        <a:rPr lang="pt-PT" dirty="0" smtClean="0"/>
                        <a:t> </a:t>
                      </a:r>
                      <a:r>
                        <a:rPr lang="pt-PT" dirty="0" err="1" smtClean="0"/>
                        <a:t>the</a:t>
                      </a:r>
                      <a:r>
                        <a:rPr lang="pt-PT" dirty="0" smtClean="0"/>
                        <a:t> local </a:t>
                      </a:r>
                      <a:r>
                        <a:rPr lang="pt-PT" dirty="0" err="1" smtClean="0"/>
                        <a:t>machine</a:t>
                      </a:r>
                      <a:endParaRPr lang="pt-PT" dirty="0"/>
                    </a:p>
                  </a:txBody>
                  <a:tcPr/>
                </a:tc>
              </a:tr>
              <a:tr h="370840">
                <a:tc>
                  <a:txBody>
                    <a:bodyPr/>
                    <a:lstStyle/>
                    <a:p>
                      <a:r>
                        <a:rPr lang="pt-PT" dirty="0" smtClean="0">
                          <a:latin typeface="Courier New" pitchFamily="49" charset="0"/>
                          <a:cs typeface="Courier New" pitchFamily="49" charset="0"/>
                        </a:rPr>
                        <a:t>exit</a:t>
                      </a:r>
                      <a:endParaRPr lang="pt-PT" dirty="0">
                        <a:latin typeface="Courier New" pitchFamily="49" charset="0"/>
                        <a:cs typeface="Courier New" pitchFamily="49" charset="0"/>
                      </a:endParaRPr>
                    </a:p>
                  </a:txBody>
                  <a:tcPr/>
                </a:tc>
                <a:tc>
                  <a:txBody>
                    <a:bodyPr/>
                    <a:lstStyle/>
                    <a:p>
                      <a:r>
                        <a:rPr lang="pt-PT" dirty="0" err="1" smtClean="0"/>
                        <a:t>Close</a:t>
                      </a:r>
                      <a:r>
                        <a:rPr lang="pt-PT" dirty="0" smtClean="0"/>
                        <a:t> </a:t>
                      </a:r>
                      <a:r>
                        <a:rPr lang="pt-PT" dirty="0" err="1" smtClean="0"/>
                        <a:t>the</a:t>
                      </a:r>
                      <a:r>
                        <a:rPr lang="pt-PT" dirty="0" smtClean="0"/>
                        <a:t> </a:t>
                      </a:r>
                      <a:r>
                        <a:rPr lang="pt-PT" dirty="0" err="1" smtClean="0">
                          <a:latin typeface="Courier New" pitchFamily="49" charset="0"/>
                          <a:cs typeface="Courier New" pitchFamily="49" charset="0"/>
                        </a:rPr>
                        <a:t>sftp</a:t>
                      </a:r>
                      <a:r>
                        <a:rPr lang="pt-PT" dirty="0" smtClean="0"/>
                        <a:t> </a:t>
                      </a:r>
                      <a:r>
                        <a:rPr lang="pt-PT" dirty="0" err="1" smtClean="0"/>
                        <a:t>connection</a:t>
                      </a:r>
                      <a:endParaRPr lang="pt-PT" dirty="0"/>
                    </a:p>
                  </a:txBody>
                  <a:tcPr/>
                </a:tc>
              </a:tr>
            </a:tbl>
          </a:graphicData>
        </a:graphic>
      </p:graphicFrame>
      <p:sp>
        <p:nvSpPr>
          <p:cNvPr id="3" name="Rectangle 2"/>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Transfering</a:t>
            </a:r>
            <a:r>
              <a:rPr lang="pt-PT" sz="3200" dirty="0" smtClean="0">
                <a:solidFill>
                  <a:schemeClr val="bg1"/>
                </a:solidFill>
              </a:rPr>
              <a:t> files </a:t>
            </a:r>
            <a:r>
              <a:rPr lang="pt-PT" sz="3200" dirty="0" err="1" smtClean="0">
                <a:solidFill>
                  <a:schemeClr val="bg1"/>
                </a:solidFill>
              </a:rPr>
              <a:t>between</a:t>
            </a:r>
            <a:r>
              <a:rPr lang="pt-PT" sz="3200" dirty="0" smtClean="0">
                <a:solidFill>
                  <a:schemeClr val="bg1"/>
                </a:solidFill>
              </a:rPr>
              <a:t> </a:t>
            </a:r>
            <a:r>
              <a:rPr lang="pt-PT" sz="3200" dirty="0" err="1" smtClean="0">
                <a:solidFill>
                  <a:schemeClr val="bg1"/>
                </a:solidFill>
              </a:rPr>
              <a:t>computers</a:t>
            </a:r>
            <a:endParaRPr lang="pt-PT" sz="3200" dirty="0">
              <a:solidFill>
                <a:schemeClr val="bg1"/>
              </a:solidFill>
            </a:endParaRPr>
          </a:p>
        </p:txBody>
      </p:sp>
    </p:spTree>
    <p:extLst>
      <p:ext uri="{BB962C8B-B14F-4D97-AF65-F5344CB8AC3E}">
        <p14:creationId xmlns:p14="http://schemas.microsoft.com/office/powerpoint/2010/main" val="2223234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Transfering</a:t>
            </a:r>
            <a:r>
              <a:rPr lang="pt-PT" sz="3200" dirty="0" smtClean="0">
                <a:solidFill>
                  <a:schemeClr val="bg1"/>
                </a:solidFill>
              </a:rPr>
              <a:t> files </a:t>
            </a:r>
            <a:r>
              <a:rPr lang="pt-PT" sz="3200" dirty="0" err="1" smtClean="0">
                <a:solidFill>
                  <a:schemeClr val="bg1"/>
                </a:solidFill>
              </a:rPr>
              <a:t>between</a:t>
            </a:r>
            <a:r>
              <a:rPr lang="pt-PT" sz="3200" dirty="0" smtClean="0">
                <a:solidFill>
                  <a:schemeClr val="bg1"/>
                </a:solidFill>
              </a:rPr>
              <a:t> </a:t>
            </a:r>
            <a:r>
              <a:rPr lang="pt-PT" sz="3200" dirty="0" err="1" smtClean="0">
                <a:solidFill>
                  <a:schemeClr val="bg1"/>
                </a:solidFill>
              </a:rPr>
              <a:t>computers</a:t>
            </a:r>
            <a:endParaRPr lang="pt-PT" sz="3200" dirty="0">
              <a:solidFill>
                <a:schemeClr val="bg1"/>
              </a:solidFill>
            </a:endParaRPr>
          </a:p>
        </p:txBody>
      </p:sp>
      <p:sp>
        <p:nvSpPr>
          <p:cNvPr id="4" name="TextBox 3"/>
          <p:cNvSpPr txBox="1"/>
          <p:nvPr/>
        </p:nvSpPr>
        <p:spPr>
          <a:xfrm>
            <a:off x="683568" y="1412776"/>
            <a:ext cx="6696744"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scp</a:t>
            </a:r>
            <a:r>
              <a:rPr lang="pt-PT" sz="2000" dirty="0" smtClean="0"/>
              <a:t>” (</a:t>
            </a:r>
            <a:r>
              <a:rPr lang="pt-PT" sz="2000" b="1" dirty="0" smtClean="0"/>
              <a:t>s</a:t>
            </a:r>
            <a:r>
              <a:rPr lang="pt-PT" sz="2000" dirty="0" smtClean="0"/>
              <a:t>ecure </a:t>
            </a:r>
            <a:r>
              <a:rPr lang="pt-PT" sz="2000" dirty="0" err="1" smtClean="0"/>
              <a:t>remote</a:t>
            </a:r>
            <a:r>
              <a:rPr lang="pt-PT" sz="2000" dirty="0" smtClean="0"/>
              <a:t> </a:t>
            </a:r>
            <a:r>
              <a:rPr lang="pt-PT" sz="2000" b="1" dirty="0" err="1" smtClean="0"/>
              <a:t>c</a:t>
            </a:r>
            <a:r>
              <a:rPr lang="pt-PT" sz="2000" dirty="0" err="1" smtClean="0"/>
              <a:t>o</a:t>
            </a:r>
            <a:r>
              <a:rPr lang="pt-PT" sz="2000" b="1" dirty="0" err="1" smtClean="0"/>
              <a:t>p</a:t>
            </a:r>
            <a:r>
              <a:rPr lang="pt-PT" sz="2000" dirty="0" err="1" smtClean="0"/>
              <a:t>y</a:t>
            </a:r>
            <a:r>
              <a:rPr lang="pt-PT" sz="2000" dirty="0" smtClean="0"/>
              <a:t>) </a:t>
            </a:r>
            <a:r>
              <a:rPr lang="pt-PT" sz="2000" dirty="0" err="1" smtClean="0"/>
              <a:t>command</a:t>
            </a:r>
            <a:endParaRPr lang="pt-PT" sz="2000" dirty="0"/>
          </a:p>
        </p:txBody>
      </p:sp>
      <p:sp>
        <p:nvSpPr>
          <p:cNvPr id="5" name="TextBox 4"/>
          <p:cNvSpPr txBox="1"/>
          <p:nvPr/>
        </p:nvSpPr>
        <p:spPr>
          <a:xfrm>
            <a:off x="611560" y="3059668"/>
            <a:ext cx="748883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scp</a:t>
            </a:r>
            <a:r>
              <a:rPr lang="pt-PT" dirty="0" smtClean="0">
                <a:latin typeface="Courier New" pitchFamily="49" charset="0"/>
                <a:cs typeface="Courier New" pitchFamily="49" charset="0"/>
              </a:rPr>
              <a:t> </a:t>
            </a:r>
            <a:r>
              <a:rPr lang="pt-PT" i="1" dirty="0" err="1" smtClean="0">
                <a:latin typeface="Courier New" pitchFamily="49" charset="0"/>
                <a:cs typeface="Courier New" pitchFamily="49" charset="0"/>
              </a:rPr>
              <a:t>user@hostname:directory</a:t>
            </a:r>
            <a:r>
              <a:rPr lang="pt-PT" i="1" dirty="0" smtClean="0">
                <a:latin typeface="Courier New" pitchFamily="49" charset="0"/>
                <a:cs typeface="Courier New" pitchFamily="49" charset="0"/>
              </a:rPr>
              <a:t>/</a:t>
            </a:r>
            <a:r>
              <a:rPr lang="pt-PT" i="1" dirty="0" err="1" smtClean="0">
                <a:latin typeface="Courier New" pitchFamily="49" charset="0"/>
                <a:cs typeface="Courier New" pitchFamily="49" charset="0"/>
              </a:rPr>
              <a:t>remotefile</a:t>
            </a:r>
            <a:r>
              <a:rPr lang="pt-PT" i="1" dirty="0" smtClean="0">
                <a:latin typeface="Courier New" pitchFamily="49" charset="0"/>
                <a:cs typeface="Courier New" pitchFamily="49" charset="0"/>
              </a:rPr>
              <a:t> </a:t>
            </a:r>
            <a:r>
              <a:rPr lang="pt-PT" i="1" dirty="0" err="1" smtClean="0">
                <a:latin typeface="Courier New" pitchFamily="49" charset="0"/>
                <a:cs typeface="Courier New" pitchFamily="49" charset="0"/>
              </a:rPr>
              <a:t>localfile</a:t>
            </a:r>
            <a:endParaRPr lang="pt-PT" b="1" i="1" dirty="0">
              <a:latin typeface="Courier New" pitchFamily="49" charset="0"/>
              <a:cs typeface="Courier New" pitchFamily="49" charset="0"/>
            </a:endParaRPr>
          </a:p>
        </p:txBody>
      </p:sp>
      <p:sp>
        <p:nvSpPr>
          <p:cNvPr id="6" name="TextBox 5"/>
          <p:cNvSpPr txBox="1"/>
          <p:nvPr/>
        </p:nvSpPr>
        <p:spPr>
          <a:xfrm>
            <a:off x="1403648" y="1940286"/>
            <a:ext cx="7416824" cy="369332"/>
          </a:xfrm>
          <a:prstGeom prst="rect">
            <a:avLst/>
          </a:prstGeom>
          <a:noFill/>
        </p:spPr>
        <p:txBody>
          <a:bodyPr wrap="square" rtlCol="0">
            <a:spAutoFit/>
          </a:bodyPr>
          <a:lstStyle/>
          <a:p>
            <a:r>
              <a:rPr lang="pt-PT" dirty="0" smtClean="0"/>
              <a:t>Move to </a:t>
            </a:r>
            <a:r>
              <a:rPr lang="pt-PT" dirty="0" err="1" smtClean="0"/>
              <a:t>the</a:t>
            </a:r>
            <a:r>
              <a:rPr lang="pt-PT" dirty="0" smtClean="0"/>
              <a:t> </a:t>
            </a:r>
            <a:r>
              <a:rPr lang="pt-PT" dirty="0" err="1" smtClean="0"/>
              <a:t>appropriate</a:t>
            </a:r>
            <a:r>
              <a:rPr lang="pt-PT" dirty="0" smtClean="0"/>
              <a:t> local </a:t>
            </a:r>
            <a:r>
              <a:rPr lang="pt-PT" dirty="0" err="1" smtClean="0"/>
              <a:t>directory</a:t>
            </a:r>
            <a:r>
              <a:rPr lang="pt-PT" dirty="0" smtClean="0"/>
              <a:t> </a:t>
            </a:r>
            <a:r>
              <a:rPr lang="pt-PT" dirty="0" err="1" smtClean="0"/>
              <a:t>before</a:t>
            </a:r>
            <a:r>
              <a:rPr lang="pt-PT" dirty="0" smtClean="0"/>
              <a:t> </a:t>
            </a:r>
            <a:r>
              <a:rPr lang="pt-PT" dirty="0" err="1" smtClean="0"/>
              <a:t>runnung</a:t>
            </a:r>
            <a:r>
              <a:rPr lang="pt-PT" dirty="0" smtClean="0"/>
              <a:t> </a:t>
            </a:r>
            <a:r>
              <a:rPr lang="pt-PT" dirty="0" err="1" smtClean="0"/>
              <a:t>the</a:t>
            </a:r>
            <a:r>
              <a:rPr lang="pt-PT" dirty="0" smtClean="0"/>
              <a:t> </a:t>
            </a:r>
            <a:r>
              <a:rPr lang="pt-PT" dirty="0" err="1" smtClean="0"/>
              <a:t>command</a:t>
            </a:r>
            <a:endParaRPr lang="pt-PT" dirty="0"/>
          </a:p>
        </p:txBody>
      </p:sp>
      <p:cxnSp>
        <p:nvCxnSpPr>
          <p:cNvPr id="8" name="Elbow Connector 7"/>
          <p:cNvCxnSpPr>
            <a:stCxn id="4" idx="1"/>
            <a:endCxn id="6" idx="1"/>
          </p:cNvCxnSpPr>
          <p:nvPr/>
        </p:nvCxnSpPr>
        <p:spPr>
          <a:xfrm rot="10800000" flipH="1" flipV="1">
            <a:off x="683568" y="1612830"/>
            <a:ext cx="720080" cy="512121"/>
          </a:xfrm>
          <a:prstGeom prst="bentConnector3">
            <a:avLst>
              <a:gd name="adj1" fmla="val -31746"/>
            </a:avLst>
          </a:prstGeom>
          <a:ln w="12700">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11560" y="4139788"/>
            <a:ext cx="748883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scp</a:t>
            </a:r>
            <a:r>
              <a:rPr lang="pt-PT" dirty="0" smtClean="0">
                <a:latin typeface="Courier New" pitchFamily="49" charset="0"/>
                <a:cs typeface="Courier New" pitchFamily="49" charset="0"/>
              </a:rPr>
              <a:t> </a:t>
            </a:r>
            <a:r>
              <a:rPr lang="pt-PT" i="1" dirty="0" smtClean="0">
                <a:latin typeface="Courier New" pitchFamily="49" charset="0"/>
                <a:cs typeface="Courier New" pitchFamily="49" charset="0"/>
              </a:rPr>
              <a:t>localfile.txt </a:t>
            </a:r>
            <a:r>
              <a:rPr lang="pt-PT" i="1" dirty="0" err="1" smtClean="0">
                <a:latin typeface="Courier New" pitchFamily="49" charset="0"/>
                <a:cs typeface="Courier New" pitchFamily="49" charset="0"/>
              </a:rPr>
              <a:t>user@hostname:remotefile.txt</a:t>
            </a:r>
            <a:endParaRPr lang="pt-PT" b="1" i="1" dirty="0">
              <a:latin typeface="Courier New" pitchFamily="49" charset="0"/>
              <a:cs typeface="Courier New" pitchFamily="49" charset="0"/>
            </a:endParaRPr>
          </a:p>
        </p:txBody>
      </p:sp>
      <p:sp>
        <p:nvSpPr>
          <p:cNvPr id="11" name="TextBox 10"/>
          <p:cNvSpPr txBox="1"/>
          <p:nvPr/>
        </p:nvSpPr>
        <p:spPr>
          <a:xfrm>
            <a:off x="608072" y="2600276"/>
            <a:ext cx="2121093" cy="369332"/>
          </a:xfrm>
          <a:prstGeom prst="rect">
            <a:avLst/>
          </a:prstGeom>
          <a:noFill/>
        </p:spPr>
        <p:txBody>
          <a:bodyPr wrap="none" rtlCol="0">
            <a:spAutoFit/>
          </a:bodyPr>
          <a:lstStyle/>
          <a:p>
            <a:r>
              <a:rPr lang="pt-PT" dirty="0" smtClean="0"/>
              <a:t>For </a:t>
            </a:r>
            <a:r>
              <a:rPr lang="pt-PT" dirty="0" err="1" smtClean="0"/>
              <a:t>downloading</a:t>
            </a:r>
            <a:r>
              <a:rPr lang="pt-PT" dirty="0" smtClean="0"/>
              <a:t>…</a:t>
            </a:r>
            <a:endParaRPr lang="pt-PT" dirty="0"/>
          </a:p>
        </p:txBody>
      </p:sp>
      <p:sp>
        <p:nvSpPr>
          <p:cNvPr id="12" name="TextBox 11"/>
          <p:cNvSpPr txBox="1"/>
          <p:nvPr/>
        </p:nvSpPr>
        <p:spPr>
          <a:xfrm>
            <a:off x="611560" y="3707740"/>
            <a:ext cx="1864613" cy="369332"/>
          </a:xfrm>
          <a:prstGeom prst="rect">
            <a:avLst/>
          </a:prstGeom>
          <a:noFill/>
        </p:spPr>
        <p:txBody>
          <a:bodyPr wrap="none" rtlCol="0">
            <a:spAutoFit/>
          </a:bodyPr>
          <a:lstStyle/>
          <a:p>
            <a:r>
              <a:rPr lang="pt-PT" dirty="0" smtClean="0"/>
              <a:t>…</a:t>
            </a:r>
            <a:r>
              <a:rPr lang="pt-PT" dirty="0" err="1" smtClean="0"/>
              <a:t>and</a:t>
            </a:r>
            <a:r>
              <a:rPr lang="pt-PT" dirty="0" smtClean="0"/>
              <a:t> </a:t>
            </a:r>
            <a:r>
              <a:rPr lang="pt-PT" dirty="0" err="1" smtClean="0"/>
              <a:t>uploading</a:t>
            </a:r>
            <a:endParaRPr lang="pt-PT" dirty="0"/>
          </a:p>
        </p:txBody>
      </p:sp>
    </p:spTree>
    <p:extLst>
      <p:ext uri="{BB962C8B-B14F-4D97-AF65-F5344CB8AC3E}">
        <p14:creationId xmlns:p14="http://schemas.microsoft.com/office/powerpoint/2010/main" val="1158788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Full</a:t>
            </a:r>
            <a:r>
              <a:rPr lang="pt-PT" sz="3200" dirty="0" smtClean="0">
                <a:solidFill>
                  <a:schemeClr val="bg1"/>
                </a:solidFill>
              </a:rPr>
              <a:t> GUI </a:t>
            </a:r>
            <a:r>
              <a:rPr lang="pt-PT" sz="3200" dirty="0" err="1" smtClean="0">
                <a:solidFill>
                  <a:schemeClr val="bg1"/>
                </a:solidFill>
              </a:rPr>
              <a:t>control</a:t>
            </a:r>
            <a:r>
              <a:rPr lang="pt-PT" sz="3200" dirty="0" smtClean="0">
                <a:solidFill>
                  <a:schemeClr val="bg1"/>
                </a:solidFill>
              </a:rPr>
              <a:t> </a:t>
            </a:r>
            <a:r>
              <a:rPr lang="pt-PT" sz="3200" dirty="0" err="1" smtClean="0">
                <a:solidFill>
                  <a:schemeClr val="bg1"/>
                </a:solidFill>
              </a:rPr>
              <a:t>of</a:t>
            </a:r>
            <a:r>
              <a:rPr lang="pt-PT" sz="3200" dirty="0" smtClean="0">
                <a:solidFill>
                  <a:schemeClr val="bg1"/>
                </a:solidFill>
              </a:rPr>
              <a:t> a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computer</a:t>
            </a:r>
            <a:r>
              <a:rPr lang="pt-PT" sz="3200" dirty="0" smtClean="0">
                <a:solidFill>
                  <a:schemeClr val="bg1"/>
                </a:solidFill>
              </a:rPr>
              <a:t> </a:t>
            </a:r>
            <a:r>
              <a:rPr lang="pt-PT" sz="3200" dirty="0" err="1" smtClean="0">
                <a:solidFill>
                  <a:schemeClr val="bg1"/>
                </a:solidFill>
              </a:rPr>
              <a:t>with</a:t>
            </a:r>
            <a:r>
              <a:rPr lang="pt-PT" sz="3200" dirty="0" smtClean="0">
                <a:solidFill>
                  <a:schemeClr val="bg1"/>
                </a:solidFill>
              </a:rPr>
              <a:t> VNC</a:t>
            </a:r>
            <a:endParaRPr lang="pt-PT" sz="3200" dirty="0">
              <a:solidFill>
                <a:schemeClr val="bg1"/>
              </a:solidFill>
            </a:endParaRPr>
          </a:p>
        </p:txBody>
      </p:sp>
      <p:sp>
        <p:nvSpPr>
          <p:cNvPr id="4" name="TextBox 3"/>
          <p:cNvSpPr txBox="1"/>
          <p:nvPr/>
        </p:nvSpPr>
        <p:spPr>
          <a:xfrm>
            <a:off x="2159732" y="1383159"/>
            <a:ext cx="4824536" cy="461665"/>
          </a:xfrm>
          <a:prstGeom prst="rect">
            <a:avLst/>
          </a:prstGeom>
          <a:noFill/>
        </p:spPr>
        <p:txBody>
          <a:bodyPr wrap="square" rtlCol="0">
            <a:spAutoFit/>
          </a:bodyPr>
          <a:lstStyle/>
          <a:p>
            <a:pPr algn="ctr"/>
            <a:r>
              <a:rPr lang="pt-PT" sz="2400" b="1" dirty="0" smtClean="0"/>
              <a:t>VNC</a:t>
            </a:r>
            <a:r>
              <a:rPr lang="pt-PT" sz="2400" dirty="0" smtClean="0"/>
              <a:t> – </a:t>
            </a:r>
            <a:r>
              <a:rPr lang="pt-PT" sz="2400" b="1" dirty="0" smtClean="0"/>
              <a:t>V</a:t>
            </a:r>
            <a:r>
              <a:rPr lang="pt-PT" sz="2400" dirty="0" smtClean="0"/>
              <a:t>irtual </a:t>
            </a:r>
            <a:r>
              <a:rPr lang="pt-PT" sz="2400" b="1" dirty="0" smtClean="0"/>
              <a:t>N</a:t>
            </a:r>
            <a:r>
              <a:rPr lang="pt-PT" sz="2400" dirty="0" smtClean="0"/>
              <a:t>etwork </a:t>
            </a:r>
            <a:r>
              <a:rPr lang="pt-PT" sz="2400" b="1" dirty="0" err="1" smtClean="0"/>
              <a:t>C</a:t>
            </a:r>
            <a:r>
              <a:rPr lang="pt-PT" sz="2400" dirty="0" err="1" smtClean="0"/>
              <a:t>omputing</a:t>
            </a:r>
            <a:endParaRPr lang="pt-PT" sz="2400" dirty="0"/>
          </a:p>
        </p:txBody>
      </p:sp>
      <p:sp>
        <p:nvSpPr>
          <p:cNvPr id="5" name="TextBox 4"/>
          <p:cNvSpPr txBox="1"/>
          <p:nvPr/>
        </p:nvSpPr>
        <p:spPr>
          <a:xfrm>
            <a:off x="557554" y="2393671"/>
            <a:ext cx="8028892" cy="369332"/>
          </a:xfrm>
          <a:prstGeom prst="rect">
            <a:avLst/>
          </a:prstGeom>
          <a:noFill/>
        </p:spPr>
        <p:txBody>
          <a:bodyPr wrap="square" rtlCol="0">
            <a:spAutoFit/>
          </a:bodyPr>
          <a:lstStyle/>
          <a:p>
            <a:pPr algn="ctr"/>
            <a:r>
              <a:rPr lang="pt-PT" dirty="0" smtClean="0"/>
              <a:t>Access to </a:t>
            </a:r>
            <a:r>
              <a:rPr lang="pt-PT" dirty="0" err="1" smtClean="0"/>
              <a:t>the</a:t>
            </a:r>
            <a:r>
              <a:rPr lang="pt-PT" dirty="0" smtClean="0"/>
              <a:t> complete </a:t>
            </a:r>
            <a:r>
              <a:rPr lang="pt-PT" dirty="0" err="1" smtClean="0"/>
              <a:t>graphical</a:t>
            </a:r>
            <a:r>
              <a:rPr lang="pt-PT" dirty="0" smtClean="0"/>
              <a:t> </a:t>
            </a:r>
            <a:r>
              <a:rPr lang="pt-PT" dirty="0" err="1" smtClean="0"/>
              <a:t>user</a:t>
            </a:r>
            <a:r>
              <a:rPr lang="pt-PT" dirty="0" smtClean="0"/>
              <a:t> interface (GUI) </a:t>
            </a:r>
            <a:r>
              <a:rPr lang="pt-PT" dirty="0" err="1" smtClean="0"/>
              <a:t>of</a:t>
            </a:r>
            <a:r>
              <a:rPr lang="pt-PT" dirty="0" smtClean="0"/>
              <a:t> a </a:t>
            </a:r>
            <a:r>
              <a:rPr lang="pt-PT" dirty="0" err="1" smtClean="0"/>
              <a:t>remote</a:t>
            </a:r>
            <a:r>
              <a:rPr lang="pt-PT" dirty="0" smtClean="0"/>
              <a:t> </a:t>
            </a:r>
            <a:r>
              <a:rPr lang="pt-PT" dirty="0" err="1" smtClean="0"/>
              <a:t>computer</a:t>
            </a:r>
            <a:endParaRPr lang="pt-PT" dirty="0"/>
          </a:p>
        </p:txBody>
      </p:sp>
      <p:cxnSp>
        <p:nvCxnSpPr>
          <p:cNvPr id="7" name="Straight Arrow Connector 6"/>
          <p:cNvCxnSpPr>
            <a:stCxn id="4" idx="2"/>
            <a:endCxn id="5" idx="0"/>
          </p:cNvCxnSpPr>
          <p:nvPr/>
        </p:nvCxnSpPr>
        <p:spPr>
          <a:xfrm>
            <a:off x="4572000" y="1844824"/>
            <a:ext cx="0" cy="548847"/>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766" y="4514333"/>
            <a:ext cx="2695662" cy="1705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095" y="4102275"/>
            <a:ext cx="21602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9558" y="3212976"/>
            <a:ext cx="1368152" cy="177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V="1">
            <a:off x="2159732" y="4102275"/>
            <a:ext cx="1476164" cy="54202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5220072" y="3861048"/>
            <a:ext cx="1368152" cy="51224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flipV="1">
            <a:off x="2630335" y="5157192"/>
            <a:ext cx="2877769" cy="53708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9375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Full</a:t>
            </a:r>
            <a:r>
              <a:rPr lang="pt-PT" sz="3200" dirty="0" smtClean="0">
                <a:solidFill>
                  <a:schemeClr val="bg1"/>
                </a:solidFill>
              </a:rPr>
              <a:t> GUI </a:t>
            </a:r>
            <a:r>
              <a:rPr lang="pt-PT" sz="3200" dirty="0" err="1" smtClean="0">
                <a:solidFill>
                  <a:schemeClr val="bg1"/>
                </a:solidFill>
              </a:rPr>
              <a:t>control</a:t>
            </a:r>
            <a:r>
              <a:rPr lang="pt-PT" sz="3200" dirty="0" smtClean="0">
                <a:solidFill>
                  <a:schemeClr val="bg1"/>
                </a:solidFill>
              </a:rPr>
              <a:t> </a:t>
            </a:r>
            <a:r>
              <a:rPr lang="pt-PT" sz="3200" dirty="0" err="1" smtClean="0">
                <a:solidFill>
                  <a:schemeClr val="bg1"/>
                </a:solidFill>
              </a:rPr>
              <a:t>of</a:t>
            </a:r>
            <a:r>
              <a:rPr lang="pt-PT" sz="3200" dirty="0" smtClean="0">
                <a:solidFill>
                  <a:schemeClr val="bg1"/>
                </a:solidFill>
              </a:rPr>
              <a:t> a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computer</a:t>
            </a:r>
            <a:r>
              <a:rPr lang="pt-PT" sz="3200" dirty="0" smtClean="0">
                <a:solidFill>
                  <a:schemeClr val="bg1"/>
                </a:solidFill>
              </a:rPr>
              <a:t> </a:t>
            </a:r>
            <a:r>
              <a:rPr lang="pt-PT" sz="3200" dirty="0" err="1" smtClean="0">
                <a:solidFill>
                  <a:schemeClr val="bg1"/>
                </a:solidFill>
              </a:rPr>
              <a:t>with</a:t>
            </a:r>
            <a:r>
              <a:rPr lang="pt-PT" sz="3200" dirty="0" smtClean="0">
                <a:solidFill>
                  <a:schemeClr val="bg1"/>
                </a:solidFill>
              </a:rPr>
              <a:t> VNC</a:t>
            </a:r>
            <a:endParaRPr lang="pt-PT" sz="3200" dirty="0">
              <a:solidFill>
                <a:schemeClr val="bg1"/>
              </a:solidFill>
            </a:endParaRPr>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2148555"/>
            <a:ext cx="2448272" cy="14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9648" y="1898831"/>
            <a:ext cx="1656184" cy="215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5810" y="2219267"/>
            <a:ext cx="187265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84068" y="4432699"/>
            <a:ext cx="864096" cy="369332"/>
          </a:xfrm>
          <a:prstGeom prst="rect">
            <a:avLst/>
          </a:prstGeom>
          <a:noFill/>
        </p:spPr>
        <p:txBody>
          <a:bodyPr wrap="square" rtlCol="0">
            <a:spAutoFit/>
          </a:bodyPr>
          <a:lstStyle/>
          <a:p>
            <a:pPr algn="r"/>
            <a:r>
              <a:rPr lang="pt-PT" dirty="0" smtClean="0"/>
              <a:t>OS X</a:t>
            </a:r>
            <a:endParaRPr lang="pt-PT" dirty="0"/>
          </a:p>
        </p:txBody>
      </p:sp>
      <p:sp>
        <p:nvSpPr>
          <p:cNvPr id="8" name="TextBox 7"/>
          <p:cNvSpPr txBox="1"/>
          <p:nvPr/>
        </p:nvSpPr>
        <p:spPr>
          <a:xfrm>
            <a:off x="6372200" y="4230292"/>
            <a:ext cx="2088232" cy="369332"/>
          </a:xfrm>
          <a:prstGeom prst="rect">
            <a:avLst/>
          </a:prstGeom>
          <a:noFill/>
        </p:spPr>
        <p:txBody>
          <a:bodyPr wrap="square" rtlCol="0">
            <a:spAutoFit/>
          </a:bodyPr>
          <a:lstStyle/>
          <a:p>
            <a:r>
              <a:rPr lang="pt-PT" dirty="0" err="1" smtClean="0"/>
              <a:t>Screen</a:t>
            </a:r>
            <a:r>
              <a:rPr lang="pt-PT" dirty="0" smtClean="0"/>
              <a:t> </a:t>
            </a:r>
            <a:r>
              <a:rPr lang="pt-PT" dirty="0" err="1" smtClean="0"/>
              <a:t>sharing</a:t>
            </a:r>
            <a:endParaRPr lang="pt-PT" dirty="0"/>
          </a:p>
        </p:txBody>
      </p:sp>
      <p:sp>
        <p:nvSpPr>
          <p:cNvPr id="9" name="TextBox 8"/>
          <p:cNvSpPr txBox="1"/>
          <p:nvPr/>
        </p:nvSpPr>
        <p:spPr>
          <a:xfrm>
            <a:off x="6372200" y="4715852"/>
            <a:ext cx="2448272" cy="369332"/>
          </a:xfrm>
          <a:prstGeom prst="rect">
            <a:avLst/>
          </a:prstGeom>
          <a:noFill/>
        </p:spPr>
        <p:txBody>
          <a:bodyPr wrap="square" rtlCol="0">
            <a:spAutoFit/>
          </a:bodyPr>
          <a:lstStyle/>
          <a:p>
            <a:r>
              <a:rPr lang="pt-PT" dirty="0" err="1" smtClean="0"/>
              <a:t>Remote</a:t>
            </a:r>
            <a:r>
              <a:rPr lang="pt-PT" dirty="0"/>
              <a:t> </a:t>
            </a:r>
            <a:r>
              <a:rPr lang="pt-PT" dirty="0" smtClean="0"/>
              <a:t>Management</a:t>
            </a:r>
            <a:endParaRPr lang="pt-PT" dirty="0"/>
          </a:p>
        </p:txBody>
      </p:sp>
      <p:cxnSp>
        <p:nvCxnSpPr>
          <p:cNvPr id="11" name="Straight Arrow Connector 10"/>
          <p:cNvCxnSpPr>
            <a:stCxn id="7" idx="3"/>
            <a:endCxn id="8" idx="1"/>
          </p:cNvCxnSpPr>
          <p:nvPr/>
        </p:nvCxnSpPr>
        <p:spPr>
          <a:xfrm flipV="1">
            <a:off x="6048164" y="4414958"/>
            <a:ext cx="324036" cy="2024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7" idx="3"/>
            <a:endCxn id="9" idx="1"/>
          </p:cNvCxnSpPr>
          <p:nvPr/>
        </p:nvCxnSpPr>
        <p:spPr>
          <a:xfrm>
            <a:off x="6048164" y="4617365"/>
            <a:ext cx="324036" cy="2831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4860032" y="5219908"/>
            <a:ext cx="1188132" cy="369332"/>
          </a:xfrm>
          <a:prstGeom prst="rect">
            <a:avLst/>
          </a:prstGeom>
          <a:noFill/>
        </p:spPr>
        <p:txBody>
          <a:bodyPr wrap="square" rtlCol="0">
            <a:spAutoFit/>
          </a:bodyPr>
          <a:lstStyle/>
          <a:p>
            <a:pPr algn="r"/>
            <a:r>
              <a:rPr lang="pt-PT" dirty="0" smtClean="0"/>
              <a:t>Windows</a:t>
            </a:r>
            <a:endParaRPr lang="pt-PT" dirty="0"/>
          </a:p>
        </p:txBody>
      </p:sp>
      <p:sp>
        <p:nvSpPr>
          <p:cNvPr id="19" name="TextBox 18"/>
          <p:cNvSpPr txBox="1"/>
          <p:nvPr/>
        </p:nvSpPr>
        <p:spPr>
          <a:xfrm>
            <a:off x="6372200" y="5219908"/>
            <a:ext cx="2232248" cy="369332"/>
          </a:xfrm>
          <a:prstGeom prst="rect">
            <a:avLst/>
          </a:prstGeom>
          <a:noFill/>
        </p:spPr>
        <p:txBody>
          <a:bodyPr wrap="square" rtlCol="0">
            <a:spAutoFit/>
          </a:bodyPr>
          <a:lstStyle/>
          <a:p>
            <a:r>
              <a:rPr lang="pt-PT" dirty="0" err="1" smtClean="0"/>
              <a:t>RealVNC</a:t>
            </a:r>
            <a:endParaRPr lang="pt-PT" dirty="0"/>
          </a:p>
        </p:txBody>
      </p:sp>
      <p:cxnSp>
        <p:nvCxnSpPr>
          <p:cNvPr id="21" name="Straight Arrow Connector 20"/>
          <p:cNvCxnSpPr>
            <a:stCxn id="18" idx="3"/>
            <a:endCxn id="19" idx="1"/>
          </p:cNvCxnSpPr>
          <p:nvPr/>
        </p:nvCxnSpPr>
        <p:spPr>
          <a:xfrm>
            <a:off x="6048164" y="5404574"/>
            <a:ext cx="3240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4860032" y="5651956"/>
            <a:ext cx="1188132" cy="369332"/>
          </a:xfrm>
          <a:prstGeom prst="rect">
            <a:avLst/>
          </a:prstGeom>
          <a:noFill/>
        </p:spPr>
        <p:txBody>
          <a:bodyPr wrap="square" rtlCol="0">
            <a:spAutoFit/>
          </a:bodyPr>
          <a:lstStyle/>
          <a:p>
            <a:pPr algn="r"/>
            <a:r>
              <a:rPr lang="pt-PT" dirty="0" smtClean="0"/>
              <a:t>Linux</a:t>
            </a:r>
            <a:endParaRPr lang="pt-PT" dirty="0"/>
          </a:p>
        </p:txBody>
      </p:sp>
      <p:sp>
        <p:nvSpPr>
          <p:cNvPr id="23" name="TextBox 22"/>
          <p:cNvSpPr txBox="1"/>
          <p:nvPr/>
        </p:nvSpPr>
        <p:spPr>
          <a:xfrm>
            <a:off x="6372200" y="5651956"/>
            <a:ext cx="2232248" cy="369332"/>
          </a:xfrm>
          <a:prstGeom prst="rect">
            <a:avLst/>
          </a:prstGeom>
          <a:noFill/>
        </p:spPr>
        <p:txBody>
          <a:bodyPr wrap="square" rtlCol="0">
            <a:spAutoFit/>
          </a:bodyPr>
          <a:lstStyle/>
          <a:p>
            <a:r>
              <a:rPr lang="pt-PT" dirty="0" err="1" smtClean="0"/>
              <a:t>Available</a:t>
            </a:r>
            <a:r>
              <a:rPr lang="pt-PT" dirty="0" smtClean="0"/>
              <a:t> in </a:t>
            </a:r>
            <a:r>
              <a:rPr lang="pt-PT" dirty="0" err="1" smtClean="0"/>
              <a:t>the</a:t>
            </a:r>
            <a:r>
              <a:rPr lang="pt-PT" dirty="0" smtClean="0"/>
              <a:t> OS</a:t>
            </a:r>
            <a:endParaRPr lang="pt-PT" dirty="0"/>
          </a:p>
        </p:txBody>
      </p:sp>
      <p:cxnSp>
        <p:nvCxnSpPr>
          <p:cNvPr id="24" name="Straight Arrow Connector 23"/>
          <p:cNvCxnSpPr>
            <a:stCxn id="22" idx="3"/>
            <a:endCxn id="23" idx="1"/>
          </p:cNvCxnSpPr>
          <p:nvPr/>
        </p:nvCxnSpPr>
        <p:spPr>
          <a:xfrm>
            <a:off x="6048164" y="5836622"/>
            <a:ext cx="3240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115616" y="1331118"/>
            <a:ext cx="1440160" cy="461665"/>
          </a:xfrm>
          <a:prstGeom prst="rect">
            <a:avLst/>
          </a:prstGeom>
          <a:noFill/>
        </p:spPr>
        <p:txBody>
          <a:bodyPr wrap="square" rtlCol="0">
            <a:spAutoFit/>
          </a:bodyPr>
          <a:lstStyle/>
          <a:p>
            <a:pPr algn="ctr"/>
            <a:r>
              <a:rPr lang="pt-PT" sz="2400" dirty="0" err="1" smtClean="0"/>
              <a:t>Client</a:t>
            </a:r>
            <a:endParaRPr lang="pt-PT" sz="2400" dirty="0"/>
          </a:p>
        </p:txBody>
      </p:sp>
      <p:sp>
        <p:nvSpPr>
          <p:cNvPr id="26" name="TextBox 25"/>
          <p:cNvSpPr txBox="1"/>
          <p:nvPr/>
        </p:nvSpPr>
        <p:spPr>
          <a:xfrm>
            <a:off x="6300192" y="1340768"/>
            <a:ext cx="1440160" cy="461665"/>
          </a:xfrm>
          <a:prstGeom prst="rect">
            <a:avLst/>
          </a:prstGeom>
          <a:noFill/>
        </p:spPr>
        <p:txBody>
          <a:bodyPr wrap="square" rtlCol="0">
            <a:spAutoFit/>
          </a:bodyPr>
          <a:lstStyle/>
          <a:p>
            <a:pPr algn="ctr"/>
            <a:r>
              <a:rPr lang="pt-PT" sz="2400" dirty="0" smtClean="0"/>
              <a:t>Server</a:t>
            </a:r>
            <a:endParaRPr lang="pt-PT" sz="2400" dirty="0"/>
          </a:p>
        </p:txBody>
      </p:sp>
      <p:cxnSp>
        <p:nvCxnSpPr>
          <p:cNvPr id="28" name="Straight Arrow Connector 27"/>
          <p:cNvCxnSpPr/>
          <p:nvPr/>
        </p:nvCxnSpPr>
        <p:spPr>
          <a:xfrm>
            <a:off x="2843808" y="2883036"/>
            <a:ext cx="187220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539552" y="4432699"/>
            <a:ext cx="864096" cy="369332"/>
          </a:xfrm>
          <a:prstGeom prst="rect">
            <a:avLst/>
          </a:prstGeom>
          <a:noFill/>
        </p:spPr>
        <p:txBody>
          <a:bodyPr wrap="square" rtlCol="0">
            <a:spAutoFit/>
          </a:bodyPr>
          <a:lstStyle/>
          <a:p>
            <a:pPr algn="r"/>
            <a:r>
              <a:rPr lang="pt-PT" dirty="0" smtClean="0"/>
              <a:t>OS X</a:t>
            </a:r>
            <a:endParaRPr lang="pt-PT" dirty="0"/>
          </a:p>
        </p:txBody>
      </p:sp>
      <p:sp>
        <p:nvSpPr>
          <p:cNvPr id="30" name="TextBox 29"/>
          <p:cNvSpPr txBox="1"/>
          <p:nvPr/>
        </p:nvSpPr>
        <p:spPr>
          <a:xfrm>
            <a:off x="1979712" y="4432699"/>
            <a:ext cx="576064" cy="369332"/>
          </a:xfrm>
          <a:prstGeom prst="rect">
            <a:avLst/>
          </a:prstGeom>
          <a:noFill/>
        </p:spPr>
        <p:txBody>
          <a:bodyPr wrap="square" rtlCol="0">
            <a:spAutoFit/>
          </a:bodyPr>
          <a:lstStyle/>
          <a:p>
            <a:pPr algn="ctr"/>
            <a:r>
              <a:rPr lang="pt-PT" dirty="0" err="1" smtClean="0"/>
              <a:t>Go</a:t>
            </a:r>
            <a:endParaRPr lang="pt-PT" dirty="0"/>
          </a:p>
        </p:txBody>
      </p:sp>
      <p:sp>
        <p:nvSpPr>
          <p:cNvPr id="31" name="TextBox 30"/>
          <p:cNvSpPr txBox="1"/>
          <p:nvPr/>
        </p:nvSpPr>
        <p:spPr>
          <a:xfrm>
            <a:off x="1511660" y="4942909"/>
            <a:ext cx="1512168" cy="646331"/>
          </a:xfrm>
          <a:prstGeom prst="rect">
            <a:avLst/>
          </a:prstGeom>
          <a:noFill/>
        </p:spPr>
        <p:txBody>
          <a:bodyPr wrap="square" rtlCol="0">
            <a:spAutoFit/>
          </a:bodyPr>
          <a:lstStyle/>
          <a:p>
            <a:pPr algn="ctr"/>
            <a:r>
              <a:rPr lang="pt-PT" dirty="0" err="1" smtClean="0"/>
              <a:t>Connect</a:t>
            </a:r>
            <a:r>
              <a:rPr lang="pt-PT" dirty="0" smtClean="0"/>
              <a:t> to Server</a:t>
            </a:r>
            <a:endParaRPr lang="pt-PT" dirty="0"/>
          </a:p>
        </p:txBody>
      </p:sp>
      <p:cxnSp>
        <p:nvCxnSpPr>
          <p:cNvPr id="33" name="Straight Arrow Connector 32"/>
          <p:cNvCxnSpPr>
            <a:stCxn id="30" idx="2"/>
            <a:endCxn id="31" idx="0"/>
          </p:cNvCxnSpPr>
          <p:nvPr/>
        </p:nvCxnSpPr>
        <p:spPr>
          <a:xfrm>
            <a:off x="2267744" y="4802031"/>
            <a:ext cx="0" cy="211145"/>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971600" y="5795972"/>
            <a:ext cx="2592288" cy="369332"/>
          </a:xfrm>
          <a:prstGeom prst="rect">
            <a:avLst/>
          </a:prstGeom>
          <a:noFill/>
        </p:spPr>
        <p:txBody>
          <a:bodyPr wrap="square" rtlCol="0">
            <a:spAutoFit/>
          </a:bodyPr>
          <a:lstStyle/>
          <a:p>
            <a:r>
              <a:rPr lang="pt-PT" dirty="0" smtClean="0">
                <a:latin typeface="Courier New" pitchFamily="49" charset="0"/>
                <a:cs typeface="Courier New" pitchFamily="49" charset="0"/>
              </a:rPr>
              <a:t>vnc://</a:t>
            </a:r>
            <a:r>
              <a:rPr lang="pt-PT" i="1" dirty="0" smtClean="0"/>
              <a:t>serveraddress</a:t>
            </a:r>
            <a:endParaRPr lang="pt-PT" i="1" dirty="0"/>
          </a:p>
        </p:txBody>
      </p:sp>
      <p:cxnSp>
        <p:nvCxnSpPr>
          <p:cNvPr id="38" name="Straight Arrow Connector 37"/>
          <p:cNvCxnSpPr/>
          <p:nvPr/>
        </p:nvCxnSpPr>
        <p:spPr>
          <a:xfrm>
            <a:off x="2267744" y="5594119"/>
            <a:ext cx="0" cy="211145"/>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29" idx="3"/>
            <a:endCxn id="30" idx="1"/>
          </p:cNvCxnSpPr>
          <p:nvPr/>
        </p:nvCxnSpPr>
        <p:spPr>
          <a:xfrm>
            <a:off x="1403648" y="4617365"/>
            <a:ext cx="5760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9112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Troubleshooting</a:t>
            </a:r>
            <a:r>
              <a:rPr lang="pt-PT" sz="3200" dirty="0" smtClean="0">
                <a:solidFill>
                  <a:schemeClr val="bg1"/>
                </a:solidFill>
              </a:rPr>
              <a:t>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connections</a:t>
            </a:r>
            <a:endParaRPr lang="pt-PT" sz="3200" dirty="0">
              <a:solidFill>
                <a:schemeClr val="bg1"/>
              </a:solidFill>
            </a:endParaRPr>
          </a:p>
        </p:txBody>
      </p:sp>
      <p:sp>
        <p:nvSpPr>
          <p:cNvPr id="4" name="TextBox 3"/>
          <p:cNvSpPr txBox="1"/>
          <p:nvPr/>
        </p:nvSpPr>
        <p:spPr>
          <a:xfrm>
            <a:off x="467544" y="1268760"/>
            <a:ext cx="6912768" cy="461665"/>
          </a:xfrm>
          <a:prstGeom prst="rect">
            <a:avLst/>
          </a:prstGeom>
          <a:noFill/>
        </p:spPr>
        <p:txBody>
          <a:bodyPr wrap="square" rtlCol="0">
            <a:spAutoFit/>
          </a:bodyPr>
          <a:lstStyle/>
          <a:p>
            <a:r>
              <a:rPr lang="pt-PT" sz="2400" i="1" dirty="0" err="1" smtClean="0"/>
              <a:t>Getting</a:t>
            </a:r>
            <a:r>
              <a:rPr lang="pt-PT" sz="2400" i="1" dirty="0" smtClean="0"/>
              <a:t> local </a:t>
            </a:r>
            <a:r>
              <a:rPr lang="pt-PT" sz="2400" i="1" dirty="0" err="1" smtClean="0"/>
              <a:t>with</a:t>
            </a:r>
            <a:r>
              <a:rPr lang="pt-PT" sz="2400" i="1" dirty="0" smtClean="0"/>
              <a:t> a </a:t>
            </a:r>
            <a:r>
              <a:rPr lang="pt-PT" sz="2400" b="1" i="1" dirty="0" smtClean="0"/>
              <a:t>V</a:t>
            </a:r>
            <a:r>
              <a:rPr lang="pt-PT" sz="2400" i="1" dirty="0" smtClean="0"/>
              <a:t>irtual </a:t>
            </a:r>
            <a:r>
              <a:rPr lang="pt-PT" sz="2400" b="1" i="1" dirty="0" err="1" smtClean="0"/>
              <a:t>P</a:t>
            </a:r>
            <a:r>
              <a:rPr lang="pt-PT" sz="2400" i="1" dirty="0" err="1" smtClean="0"/>
              <a:t>rivate</a:t>
            </a:r>
            <a:r>
              <a:rPr lang="pt-PT" sz="2400" i="1" dirty="0" smtClean="0"/>
              <a:t> </a:t>
            </a:r>
            <a:r>
              <a:rPr lang="pt-PT" sz="2400" b="1" i="1" dirty="0" smtClean="0"/>
              <a:t>N</a:t>
            </a:r>
            <a:r>
              <a:rPr lang="pt-PT" sz="2400" i="1" dirty="0" smtClean="0"/>
              <a:t>etwork (</a:t>
            </a:r>
            <a:r>
              <a:rPr lang="pt-PT" sz="2400" b="1" i="1" dirty="0" smtClean="0"/>
              <a:t>VPN</a:t>
            </a:r>
            <a:r>
              <a:rPr lang="pt-PT" sz="2400" i="1" dirty="0" smtClean="0"/>
              <a:t>)</a:t>
            </a:r>
            <a:endParaRPr lang="pt-PT" sz="24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865" y="2990921"/>
            <a:ext cx="23907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542" y="3371549"/>
            <a:ext cx="5905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04048" y="2486865"/>
            <a:ext cx="3672408" cy="369332"/>
          </a:xfrm>
          <a:prstGeom prst="rect">
            <a:avLst/>
          </a:prstGeom>
          <a:noFill/>
        </p:spPr>
        <p:txBody>
          <a:bodyPr wrap="square" rtlCol="0">
            <a:spAutoFit/>
          </a:bodyPr>
          <a:lstStyle/>
          <a:p>
            <a:pPr algn="ctr"/>
            <a:r>
              <a:rPr lang="pt-PT" dirty="0" err="1" smtClean="0"/>
              <a:t>Institute</a:t>
            </a:r>
            <a:r>
              <a:rPr lang="pt-PT" dirty="0" smtClean="0"/>
              <a:t> </a:t>
            </a:r>
            <a:r>
              <a:rPr lang="pt-PT" dirty="0" err="1" smtClean="0"/>
              <a:t>or</a:t>
            </a:r>
            <a:r>
              <a:rPr lang="pt-PT" dirty="0" smtClean="0"/>
              <a:t> </a:t>
            </a:r>
            <a:r>
              <a:rPr lang="pt-PT" dirty="0" err="1" smtClean="0"/>
              <a:t>University</a:t>
            </a:r>
            <a:r>
              <a:rPr lang="pt-PT" dirty="0" smtClean="0"/>
              <a:t> Campus</a:t>
            </a:r>
            <a:endParaRPr lang="pt-PT" dirty="0"/>
          </a:p>
        </p:txBody>
      </p:sp>
      <p:pic>
        <p:nvPicPr>
          <p:cNvPr id="8"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471" y="3018067"/>
            <a:ext cx="2448272" cy="14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2692537" y="3752548"/>
            <a:ext cx="1944216" cy="0"/>
          </a:xfrm>
          <a:prstGeom prst="straightConnector1">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110839" y="4073735"/>
            <a:ext cx="1843459" cy="707886"/>
          </a:xfrm>
          <a:prstGeom prst="rect">
            <a:avLst/>
          </a:prstGeom>
          <a:noFill/>
        </p:spPr>
        <p:txBody>
          <a:bodyPr wrap="square" rtlCol="0">
            <a:spAutoFit/>
          </a:bodyPr>
          <a:lstStyle/>
          <a:p>
            <a:pPr algn="ctr"/>
            <a:r>
              <a:rPr lang="pt-PT" sz="2000" b="1" dirty="0" smtClean="0"/>
              <a:t>VPN</a:t>
            </a:r>
          </a:p>
          <a:p>
            <a:pPr algn="ctr"/>
            <a:r>
              <a:rPr lang="pt-PT" sz="2000" dirty="0" smtClean="0"/>
              <a:t>(</a:t>
            </a:r>
            <a:r>
              <a:rPr lang="pt-PT" sz="2000" dirty="0" err="1" smtClean="0"/>
              <a:t>encrypted</a:t>
            </a:r>
            <a:r>
              <a:rPr lang="pt-PT" sz="2000" dirty="0" smtClean="0"/>
              <a:t>)</a:t>
            </a:r>
            <a:endParaRPr lang="pt-PT" sz="2000" dirty="0"/>
          </a:p>
        </p:txBody>
      </p:sp>
      <p:sp>
        <p:nvSpPr>
          <p:cNvPr id="10" name="TextBox 9"/>
          <p:cNvSpPr txBox="1"/>
          <p:nvPr/>
        </p:nvSpPr>
        <p:spPr>
          <a:xfrm>
            <a:off x="748321" y="2486865"/>
            <a:ext cx="1944216" cy="369332"/>
          </a:xfrm>
          <a:prstGeom prst="rect">
            <a:avLst/>
          </a:prstGeom>
          <a:noFill/>
        </p:spPr>
        <p:txBody>
          <a:bodyPr wrap="square" rtlCol="0">
            <a:spAutoFit/>
          </a:bodyPr>
          <a:lstStyle/>
          <a:p>
            <a:pPr algn="ctr"/>
            <a:r>
              <a:rPr lang="en-US" smtClean="0"/>
              <a:t>Elsewhere</a:t>
            </a:r>
            <a:endParaRPr lang="en-US"/>
          </a:p>
        </p:txBody>
      </p:sp>
      <p:cxnSp>
        <p:nvCxnSpPr>
          <p:cNvPr id="14" name="Straight Arrow Connector 13"/>
          <p:cNvCxnSpPr/>
          <p:nvPr/>
        </p:nvCxnSpPr>
        <p:spPr>
          <a:xfrm>
            <a:off x="5212817" y="4261484"/>
            <a:ext cx="0" cy="84928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4492737" y="5158933"/>
            <a:ext cx="1440160" cy="646331"/>
          </a:xfrm>
          <a:prstGeom prst="rect">
            <a:avLst/>
          </a:prstGeom>
          <a:noFill/>
        </p:spPr>
        <p:txBody>
          <a:bodyPr wrap="square" rtlCol="0">
            <a:spAutoFit/>
          </a:bodyPr>
          <a:lstStyle/>
          <a:p>
            <a:pPr algn="ctr"/>
            <a:r>
              <a:rPr lang="pt-PT" dirty="0" err="1" smtClean="0"/>
              <a:t>Credential</a:t>
            </a:r>
            <a:r>
              <a:rPr lang="pt-PT" dirty="0" smtClean="0"/>
              <a:t> </a:t>
            </a:r>
            <a:r>
              <a:rPr lang="pt-PT" dirty="0" err="1" smtClean="0"/>
              <a:t>verification</a:t>
            </a:r>
            <a:endParaRPr lang="pt-PT" dirty="0"/>
          </a:p>
        </p:txBody>
      </p:sp>
      <p:cxnSp>
        <p:nvCxnSpPr>
          <p:cNvPr id="20" name="Straight Arrow Connector 19"/>
          <p:cNvCxnSpPr>
            <a:stCxn id="18" idx="1"/>
          </p:cNvCxnSpPr>
          <p:nvPr/>
        </p:nvCxnSpPr>
        <p:spPr>
          <a:xfrm flipH="1" flipV="1">
            <a:off x="2548521" y="4487030"/>
            <a:ext cx="1944216" cy="99506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9401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extBox 4"/>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Connecting</a:t>
            </a:r>
            <a:r>
              <a:rPr lang="pt-PT" sz="3200" dirty="0" smtClean="0">
                <a:solidFill>
                  <a:schemeClr val="bg1"/>
                </a:solidFill>
              </a:rPr>
              <a:t> to a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computer</a:t>
            </a:r>
            <a:endParaRPr lang="pt-PT" sz="3200" dirty="0">
              <a:solidFill>
                <a:schemeClr val="bg1"/>
              </a:solidFill>
            </a:endParaRPr>
          </a:p>
        </p:txBody>
      </p:sp>
      <p:pic>
        <p:nvPicPr>
          <p:cNvPr id="27652" name="Picture 4" descr="C:\Users\Pedro\Desktop\bioinfo club\500px-Client-server-mode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26" y="2924944"/>
            <a:ext cx="6348412" cy="275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7064" y="1556792"/>
            <a:ext cx="1368152" cy="461665"/>
          </a:xfrm>
          <a:prstGeom prst="rect">
            <a:avLst/>
          </a:prstGeom>
          <a:noFill/>
        </p:spPr>
        <p:txBody>
          <a:bodyPr wrap="square" rtlCol="0">
            <a:spAutoFit/>
          </a:bodyPr>
          <a:lstStyle/>
          <a:p>
            <a:pPr algn="ctr"/>
            <a:r>
              <a:rPr lang="pt-PT" sz="2400" b="1" dirty="0" err="1" smtClean="0"/>
              <a:t>Clients</a:t>
            </a:r>
            <a:endParaRPr lang="pt-PT" sz="2400" b="1" dirty="0"/>
          </a:p>
        </p:txBody>
      </p:sp>
      <p:sp>
        <p:nvSpPr>
          <p:cNvPr id="10" name="TextBox 9"/>
          <p:cNvSpPr txBox="1"/>
          <p:nvPr/>
        </p:nvSpPr>
        <p:spPr>
          <a:xfrm>
            <a:off x="6283648" y="1581200"/>
            <a:ext cx="1368152" cy="461665"/>
          </a:xfrm>
          <a:prstGeom prst="rect">
            <a:avLst/>
          </a:prstGeom>
          <a:noFill/>
        </p:spPr>
        <p:txBody>
          <a:bodyPr wrap="square" rtlCol="0">
            <a:spAutoFit/>
          </a:bodyPr>
          <a:lstStyle/>
          <a:p>
            <a:pPr algn="ctr"/>
            <a:r>
              <a:rPr lang="pt-PT" sz="2400" b="1" dirty="0" smtClean="0"/>
              <a:t>Servers</a:t>
            </a:r>
            <a:endParaRPr lang="pt-PT" sz="2400" b="1" dirty="0"/>
          </a:p>
        </p:txBody>
      </p:sp>
      <p:cxnSp>
        <p:nvCxnSpPr>
          <p:cNvPr id="9" name="Straight Arrow Connector 8"/>
          <p:cNvCxnSpPr/>
          <p:nvPr/>
        </p:nvCxnSpPr>
        <p:spPr>
          <a:xfrm>
            <a:off x="1711140" y="2114873"/>
            <a:ext cx="0" cy="66605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7003728" y="2114873"/>
            <a:ext cx="0" cy="66605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488160" y="4437112"/>
            <a:ext cx="1584176" cy="523220"/>
          </a:xfrm>
          <a:prstGeom prst="rect">
            <a:avLst/>
          </a:prstGeom>
          <a:noFill/>
        </p:spPr>
        <p:txBody>
          <a:bodyPr wrap="square" rtlCol="0">
            <a:spAutoFit/>
          </a:bodyPr>
          <a:lstStyle/>
          <a:p>
            <a:pPr algn="ctr"/>
            <a:r>
              <a:rPr lang="pt-PT" sz="2800" b="1" dirty="0" smtClean="0"/>
              <a:t>Internet</a:t>
            </a:r>
            <a:endParaRPr lang="pt-PT" sz="2800" b="1" dirty="0"/>
          </a:p>
        </p:txBody>
      </p:sp>
      <p:pic>
        <p:nvPicPr>
          <p:cNvPr id="27657" name="Picture 9" descr="C:\Users\Pedro\Desktop\bioinfo club\harddrive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449" y="4632885"/>
            <a:ext cx="966744" cy="885642"/>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C:\Users\Pedro\Desktop\bioinfo club\1.0_How_the_World_Wide_Web_Works.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740352" y="2163795"/>
            <a:ext cx="1369120" cy="907042"/>
          </a:xfrm>
          <a:prstGeom prst="rect">
            <a:avLst/>
          </a:prstGeom>
          <a:noFill/>
          <a:extLst>
            <a:ext uri="{909E8E84-426E-40DD-AFC4-6F175D3DCCD1}">
              <a14:hiddenFill xmlns:a14="http://schemas.microsoft.com/office/drawing/2010/main">
                <a:solidFill>
                  <a:srgbClr val="FFFFFF"/>
                </a:solidFill>
              </a14:hiddenFill>
            </a:ext>
          </a:extLst>
        </p:spPr>
      </p:pic>
      <p:pic>
        <p:nvPicPr>
          <p:cNvPr id="27661" name="Picture 13" descr="C:\Users\Pedro\Desktop\bioinfo club\folder.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8226"/>
          <a:stretch/>
        </p:blipFill>
        <p:spPr bwMode="auto">
          <a:xfrm>
            <a:off x="7813449" y="3154557"/>
            <a:ext cx="1084053" cy="1132769"/>
          </a:xfrm>
          <a:prstGeom prst="rect">
            <a:avLst/>
          </a:prstGeom>
          <a:noFill/>
          <a:extLst>
            <a:ext uri="{909E8E84-426E-40DD-AFC4-6F175D3DCCD1}">
              <a14:hiddenFill xmlns:a14="http://schemas.microsoft.com/office/drawing/2010/main">
                <a:solidFill>
                  <a:srgbClr val="FFFFFF"/>
                </a:solidFill>
              </a14:hiddenFill>
            </a:ext>
          </a:extLst>
        </p:spPr>
      </p:pic>
      <p:pic>
        <p:nvPicPr>
          <p:cNvPr id="27662" name="Picture 1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3108" y="5075706"/>
            <a:ext cx="1329232" cy="99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415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Troubleshooting</a:t>
            </a:r>
            <a:r>
              <a:rPr lang="pt-PT" sz="3200" dirty="0" smtClean="0">
                <a:solidFill>
                  <a:schemeClr val="bg1"/>
                </a:solidFill>
              </a:rPr>
              <a:t>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connections</a:t>
            </a:r>
            <a:endParaRPr lang="pt-PT" sz="3200" dirty="0">
              <a:solidFill>
                <a:schemeClr val="bg1"/>
              </a:solidFill>
            </a:endParaRPr>
          </a:p>
        </p:txBody>
      </p:sp>
      <p:sp>
        <p:nvSpPr>
          <p:cNvPr id="4" name="TextBox 3"/>
          <p:cNvSpPr txBox="1"/>
          <p:nvPr/>
        </p:nvSpPr>
        <p:spPr>
          <a:xfrm>
            <a:off x="467544" y="1268760"/>
            <a:ext cx="6912768" cy="461665"/>
          </a:xfrm>
          <a:prstGeom prst="rect">
            <a:avLst/>
          </a:prstGeom>
          <a:noFill/>
        </p:spPr>
        <p:txBody>
          <a:bodyPr wrap="square" rtlCol="0">
            <a:spAutoFit/>
          </a:bodyPr>
          <a:lstStyle/>
          <a:p>
            <a:r>
              <a:rPr lang="pt-PT" sz="2400" i="1" dirty="0" err="1" smtClean="0"/>
              <a:t>Mapping</a:t>
            </a:r>
            <a:r>
              <a:rPr lang="pt-PT" sz="2400" i="1" dirty="0" smtClean="0"/>
              <a:t> network </a:t>
            </a:r>
            <a:r>
              <a:rPr lang="pt-PT" sz="2400" i="1" dirty="0" err="1" smtClean="0"/>
              <a:t>connections</a:t>
            </a:r>
            <a:endParaRPr lang="pt-PT" sz="2400" i="1" dirty="0"/>
          </a:p>
        </p:txBody>
      </p:sp>
      <p:sp>
        <p:nvSpPr>
          <p:cNvPr id="5" name="TextBox 4"/>
          <p:cNvSpPr txBox="1"/>
          <p:nvPr/>
        </p:nvSpPr>
        <p:spPr>
          <a:xfrm>
            <a:off x="827584" y="1844824"/>
            <a:ext cx="6696744"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traceroute</a:t>
            </a:r>
            <a:r>
              <a:rPr lang="pt-PT" sz="2000" dirty="0" smtClean="0"/>
              <a:t>” </a:t>
            </a:r>
            <a:r>
              <a:rPr lang="pt-PT" sz="2000" dirty="0" err="1" smtClean="0"/>
              <a:t>command</a:t>
            </a:r>
            <a:endParaRPr lang="pt-PT" sz="2000" dirty="0"/>
          </a:p>
        </p:txBody>
      </p:sp>
      <p:pic>
        <p:nvPicPr>
          <p:cNvPr id="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3436253"/>
            <a:ext cx="2448272" cy="14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3748"/>
          <a:stretch/>
        </p:blipFill>
        <p:spPr bwMode="auto">
          <a:xfrm>
            <a:off x="5004048" y="2996952"/>
            <a:ext cx="3725502" cy="234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2483768" y="4170734"/>
            <a:ext cx="223224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915816" y="3918706"/>
            <a:ext cx="0" cy="504056"/>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347864" y="3918706"/>
            <a:ext cx="0" cy="504056"/>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779912" y="3918706"/>
            <a:ext cx="0" cy="504056"/>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211960" y="3918706"/>
            <a:ext cx="0" cy="504056"/>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1403648" y="2379658"/>
            <a:ext cx="7416824" cy="369332"/>
          </a:xfrm>
          <a:prstGeom prst="rect">
            <a:avLst/>
          </a:prstGeom>
          <a:noFill/>
        </p:spPr>
        <p:txBody>
          <a:bodyPr wrap="square" rtlCol="0">
            <a:spAutoFit/>
          </a:bodyPr>
          <a:lstStyle/>
          <a:p>
            <a:r>
              <a:rPr lang="pt-PT" dirty="0" smtClean="0"/>
              <a:t>Trace </a:t>
            </a:r>
            <a:r>
              <a:rPr lang="pt-PT" dirty="0" err="1" smtClean="0"/>
              <a:t>the</a:t>
            </a:r>
            <a:r>
              <a:rPr lang="pt-PT" dirty="0" smtClean="0"/>
              <a:t> network steps </a:t>
            </a:r>
            <a:r>
              <a:rPr lang="pt-PT" dirty="0" err="1" smtClean="0"/>
              <a:t>between</a:t>
            </a:r>
            <a:r>
              <a:rPr lang="pt-PT" dirty="0" smtClean="0"/>
              <a:t> </a:t>
            </a:r>
            <a:r>
              <a:rPr lang="pt-PT" dirty="0" err="1" smtClean="0"/>
              <a:t>your</a:t>
            </a:r>
            <a:r>
              <a:rPr lang="pt-PT" dirty="0" smtClean="0"/>
              <a:t> </a:t>
            </a:r>
            <a:r>
              <a:rPr lang="pt-PT" dirty="0" err="1" smtClean="0"/>
              <a:t>system</a:t>
            </a:r>
            <a:r>
              <a:rPr lang="pt-PT" dirty="0" smtClean="0"/>
              <a:t> </a:t>
            </a:r>
            <a:r>
              <a:rPr lang="pt-PT" dirty="0" err="1" smtClean="0"/>
              <a:t>and</a:t>
            </a:r>
            <a:r>
              <a:rPr lang="pt-PT" dirty="0" smtClean="0"/>
              <a:t> na </a:t>
            </a:r>
            <a:r>
              <a:rPr lang="pt-PT" dirty="0" err="1" smtClean="0"/>
              <a:t>address</a:t>
            </a:r>
            <a:endParaRPr lang="pt-PT" dirty="0"/>
          </a:p>
        </p:txBody>
      </p:sp>
      <p:cxnSp>
        <p:nvCxnSpPr>
          <p:cNvPr id="20" name="Elbow Connector 19"/>
          <p:cNvCxnSpPr>
            <a:stCxn id="5" idx="1"/>
            <a:endCxn id="19" idx="1"/>
          </p:cNvCxnSpPr>
          <p:nvPr/>
        </p:nvCxnSpPr>
        <p:spPr>
          <a:xfrm rot="10800000" flipH="1" flipV="1">
            <a:off x="827584" y="2044878"/>
            <a:ext cx="576064" cy="519445"/>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611560" y="5661248"/>
            <a:ext cx="748883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traceroute</a:t>
            </a:r>
            <a:r>
              <a:rPr lang="pt-PT" dirty="0" smtClean="0">
                <a:latin typeface="Courier New" pitchFamily="49" charset="0"/>
                <a:cs typeface="Courier New" pitchFamily="49" charset="0"/>
              </a:rPr>
              <a:t> </a:t>
            </a:r>
            <a:r>
              <a:rPr lang="pt-PT" i="1" dirty="0" err="1" smtClean="0">
                <a:latin typeface="Courier New" pitchFamily="49" charset="0"/>
                <a:cs typeface="Courier New" pitchFamily="49" charset="0"/>
              </a:rPr>
              <a:t>remoteaddress</a:t>
            </a:r>
            <a:endParaRPr lang="pt-PT" b="1" i="1" dirty="0">
              <a:latin typeface="Courier New" pitchFamily="49" charset="0"/>
              <a:cs typeface="Courier New" pitchFamily="49" charset="0"/>
            </a:endParaRPr>
          </a:p>
        </p:txBody>
      </p:sp>
    </p:spTree>
    <p:extLst>
      <p:ext uri="{BB962C8B-B14F-4D97-AF65-F5344CB8AC3E}">
        <p14:creationId xmlns:p14="http://schemas.microsoft.com/office/powerpoint/2010/main" val="711541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Troubleshooting</a:t>
            </a:r>
            <a:r>
              <a:rPr lang="pt-PT" sz="3200" dirty="0" smtClean="0">
                <a:solidFill>
                  <a:schemeClr val="bg1"/>
                </a:solidFill>
              </a:rPr>
              <a:t>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connections</a:t>
            </a:r>
            <a:endParaRPr lang="pt-PT" sz="3200" dirty="0">
              <a:solidFill>
                <a:schemeClr val="bg1"/>
              </a:solidFill>
            </a:endParaRPr>
          </a:p>
        </p:txBody>
      </p:sp>
      <p:sp>
        <p:nvSpPr>
          <p:cNvPr id="4" name="TextBox 3"/>
          <p:cNvSpPr txBox="1"/>
          <p:nvPr/>
        </p:nvSpPr>
        <p:spPr>
          <a:xfrm>
            <a:off x="467544" y="1268760"/>
            <a:ext cx="6912768" cy="461665"/>
          </a:xfrm>
          <a:prstGeom prst="rect">
            <a:avLst/>
          </a:prstGeom>
          <a:noFill/>
        </p:spPr>
        <p:txBody>
          <a:bodyPr wrap="square" rtlCol="0">
            <a:spAutoFit/>
          </a:bodyPr>
          <a:lstStyle/>
          <a:p>
            <a:r>
              <a:rPr lang="pt-PT" sz="2400" i="1" dirty="0" err="1" smtClean="0"/>
              <a:t>Configuring</a:t>
            </a:r>
            <a:r>
              <a:rPr lang="pt-PT" sz="2400" i="1" dirty="0" smtClean="0"/>
              <a:t> </a:t>
            </a:r>
            <a:r>
              <a:rPr lang="pt-PT" sz="2400" i="1" dirty="0" err="1" smtClean="0"/>
              <a:t>the</a:t>
            </a:r>
            <a:r>
              <a:rPr lang="pt-PT" sz="2400" b="1" i="1" dirty="0" smtClean="0"/>
              <a:t> </a:t>
            </a:r>
            <a:r>
              <a:rPr lang="pt-PT" sz="2400" b="1" dirty="0" err="1" smtClean="0"/>
              <a:t>backspace</a:t>
            </a:r>
            <a:r>
              <a:rPr lang="pt-PT" sz="2400" i="1" dirty="0" smtClean="0"/>
              <a:t> </a:t>
            </a:r>
            <a:r>
              <a:rPr lang="pt-PT" sz="2400" i="1" dirty="0" err="1" smtClean="0"/>
              <a:t>key</a:t>
            </a:r>
            <a:endParaRPr lang="pt-PT" sz="2400" i="1" dirty="0"/>
          </a:p>
        </p:txBody>
      </p:sp>
      <p:sp>
        <p:nvSpPr>
          <p:cNvPr id="5" name="TextBox 4"/>
          <p:cNvSpPr txBox="1"/>
          <p:nvPr/>
        </p:nvSpPr>
        <p:spPr>
          <a:xfrm>
            <a:off x="539552" y="2060848"/>
            <a:ext cx="8064896" cy="369332"/>
          </a:xfrm>
          <a:prstGeom prst="rect">
            <a:avLst/>
          </a:prstGeom>
          <a:noFill/>
        </p:spPr>
        <p:txBody>
          <a:bodyPr wrap="square" rtlCol="0">
            <a:spAutoFit/>
          </a:bodyPr>
          <a:lstStyle/>
          <a:p>
            <a:r>
              <a:rPr lang="pt-PT" dirty="0" err="1" smtClean="0"/>
              <a:t>Sometimes</a:t>
            </a:r>
            <a:r>
              <a:rPr lang="pt-PT" dirty="0" smtClean="0"/>
              <a:t> </a:t>
            </a:r>
            <a:r>
              <a:rPr lang="pt-PT" dirty="0" err="1" smtClean="0"/>
              <a:t>the</a:t>
            </a:r>
            <a:r>
              <a:rPr lang="pt-PT" dirty="0" smtClean="0"/>
              <a:t> </a:t>
            </a:r>
            <a:r>
              <a:rPr lang="pt-PT" b="1" dirty="0" err="1" smtClean="0"/>
              <a:t>backspace</a:t>
            </a:r>
            <a:r>
              <a:rPr lang="pt-PT" b="1" dirty="0" smtClean="0"/>
              <a:t> </a:t>
            </a:r>
            <a:r>
              <a:rPr lang="pt-PT" dirty="0" err="1" smtClean="0"/>
              <a:t>key</a:t>
            </a:r>
            <a:r>
              <a:rPr lang="pt-PT" dirty="0" smtClean="0"/>
              <a:t> can </a:t>
            </a:r>
            <a:r>
              <a:rPr lang="pt-PT" dirty="0" err="1" smtClean="0"/>
              <a:t>behave</a:t>
            </a:r>
            <a:r>
              <a:rPr lang="pt-PT" dirty="0" smtClean="0"/>
              <a:t> </a:t>
            </a:r>
            <a:r>
              <a:rPr lang="pt-PT" dirty="0" err="1" smtClean="0"/>
              <a:t>differenly</a:t>
            </a:r>
            <a:r>
              <a:rPr lang="pt-PT" dirty="0" smtClean="0"/>
              <a:t> </a:t>
            </a:r>
            <a:r>
              <a:rPr lang="pt-PT" dirty="0" err="1" smtClean="0"/>
              <a:t>between</a:t>
            </a:r>
            <a:r>
              <a:rPr lang="pt-PT" dirty="0" smtClean="0"/>
              <a:t> </a:t>
            </a:r>
            <a:r>
              <a:rPr lang="pt-PT" dirty="0" err="1" smtClean="0"/>
              <a:t>machines</a:t>
            </a:r>
            <a:r>
              <a:rPr lang="pt-PT" dirty="0" smtClean="0"/>
              <a:t> (</a:t>
            </a:r>
            <a:r>
              <a:rPr lang="pt-PT" dirty="0" smtClean="0">
                <a:latin typeface="Courier New" pitchFamily="49" charset="0"/>
                <a:cs typeface="Courier New" pitchFamily="49" charset="0"/>
              </a:rPr>
              <a:t>^H</a:t>
            </a:r>
            <a:r>
              <a:rPr lang="pt-PT" dirty="0" smtClean="0"/>
              <a:t>)  </a:t>
            </a:r>
            <a:endParaRPr lang="pt-PT" dirty="0"/>
          </a:p>
        </p:txBody>
      </p:sp>
      <p:sp>
        <p:nvSpPr>
          <p:cNvPr id="6" name="TextBox 5"/>
          <p:cNvSpPr txBox="1"/>
          <p:nvPr/>
        </p:nvSpPr>
        <p:spPr>
          <a:xfrm>
            <a:off x="827584" y="2708920"/>
            <a:ext cx="6696744"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stty</a:t>
            </a:r>
            <a:r>
              <a:rPr lang="pt-PT" sz="2000" dirty="0" smtClean="0"/>
              <a:t>” </a:t>
            </a:r>
            <a:r>
              <a:rPr lang="pt-PT" sz="2000" dirty="0" err="1" smtClean="0"/>
              <a:t>command</a:t>
            </a:r>
            <a:endParaRPr lang="pt-PT" sz="2000" dirty="0"/>
          </a:p>
        </p:txBody>
      </p:sp>
      <p:sp>
        <p:nvSpPr>
          <p:cNvPr id="7" name="TextBox 6"/>
          <p:cNvSpPr txBox="1"/>
          <p:nvPr/>
        </p:nvSpPr>
        <p:spPr>
          <a:xfrm>
            <a:off x="611560" y="3501008"/>
            <a:ext cx="748883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stty</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erase</a:t>
            </a:r>
            <a:r>
              <a:rPr lang="pt-PT" dirty="0" smtClean="0">
                <a:latin typeface="Courier New" pitchFamily="49" charset="0"/>
                <a:cs typeface="Courier New" pitchFamily="49" charset="0"/>
              </a:rPr>
              <a:t> ‘^H’</a:t>
            </a:r>
            <a:endParaRPr lang="pt-PT" b="1" i="1" dirty="0">
              <a:latin typeface="Courier New" pitchFamily="49" charset="0"/>
              <a:cs typeface="Courier New" pitchFamily="49" charset="0"/>
            </a:endParaRPr>
          </a:p>
        </p:txBody>
      </p:sp>
    </p:spTree>
    <p:extLst>
      <p:ext uri="{BB962C8B-B14F-4D97-AF65-F5344CB8AC3E}">
        <p14:creationId xmlns:p14="http://schemas.microsoft.com/office/powerpoint/2010/main" val="525181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268760"/>
            <a:ext cx="6912768" cy="461665"/>
          </a:xfrm>
          <a:prstGeom prst="rect">
            <a:avLst/>
          </a:prstGeom>
          <a:noFill/>
        </p:spPr>
        <p:txBody>
          <a:bodyPr wrap="square" rtlCol="0">
            <a:spAutoFit/>
          </a:bodyPr>
          <a:lstStyle/>
          <a:p>
            <a:r>
              <a:rPr lang="pt-PT" sz="2400" i="1" dirty="0" err="1" smtClean="0"/>
              <a:t>On</a:t>
            </a:r>
            <a:r>
              <a:rPr lang="pt-PT" sz="2400" i="1" dirty="0" smtClean="0"/>
              <a:t> regular </a:t>
            </a:r>
            <a:r>
              <a:rPr lang="pt-PT" sz="2400" i="1" dirty="0" err="1" smtClean="0"/>
              <a:t>computers</a:t>
            </a:r>
            <a:endParaRPr lang="pt-PT" sz="2400" i="1" dirty="0"/>
          </a:p>
        </p:txBody>
      </p:sp>
      <p:sp>
        <p:nvSpPr>
          <p:cNvPr id="5" name="TextBox 4"/>
          <p:cNvSpPr txBox="1"/>
          <p:nvPr/>
        </p:nvSpPr>
        <p:spPr>
          <a:xfrm>
            <a:off x="611560" y="3070701"/>
            <a:ext cx="748883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host</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sleep</a:t>
            </a:r>
            <a:r>
              <a:rPr lang="pt-PT" b="1" dirty="0" smtClean="0">
                <a:latin typeface="Courier New" pitchFamily="49" charset="0"/>
                <a:cs typeface="Courier New" pitchFamily="49" charset="0"/>
              </a:rPr>
              <a:t> 15</a:t>
            </a:r>
          </a:p>
          <a:p>
            <a:r>
              <a:rPr lang="pt-PT" b="1" dirty="0" err="1" smtClean="0">
                <a:latin typeface="Courier New" pitchFamily="49" charset="0"/>
                <a:cs typeface="Courier New" pitchFamily="49" charset="0"/>
              </a:rPr>
              <a:t>ls</a:t>
            </a:r>
            <a:endParaRPr lang="pt-PT" b="1" dirty="0">
              <a:latin typeface="Courier New" pitchFamily="49" charset="0"/>
              <a:cs typeface="Courier New" pitchFamily="49" charset="0"/>
            </a:endParaRPr>
          </a:p>
        </p:txBody>
      </p:sp>
      <p:sp>
        <p:nvSpPr>
          <p:cNvPr id="6" name="TextBox 5"/>
          <p:cNvSpPr txBox="1"/>
          <p:nvPr/>
        </p:nvSpPr>
        <p:spPr>
          <a:xfrm>
            <a:off x="827584" y="1916832"/>
            <a:ext cx="6696744"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sleep</a:t>
            </a:r>
            <a:r>
              <a:rPr lang="pt-PT" sz="2000" dirty="0" smtClean="0"/>
              <a:t>” </a:t>
            </a:r>
            <a:r>
              <a:rPr lang="pt-PT" sz="2000" dirty="0" err="1" smtClean="0"/>
              <a:t>command</a:t>
            </a:r>
            <a:endParaRPr lang="pt-PT" sz="2000" dirty="0"/>
          </a:p>
        </p:txBody>
      </p:sp>
      <p:sp>
        <p:nvSpPr>
          <p:cNvPr id="7" name="TextBox 6"/>
          <p:cNvSpPr txBox="1"/>
          <p:nvPr/>
        </p:nvSpPr>
        <p:spPr>
          <a:xfrm>
            <a:off x="1403648" y="2411596"/>
            <a:ext cx="7416824" cy="369332"/>
          </a:xfrm>
          <a:prstGeom prst="rect">
            <a:avLst/>
          </a:prstGeom>
          <a:noFill/>
        </p:spPr>
        <p:txBody>
          <a:bodyPr wrap="square" rtlCol="0">
            <a:spAutoFit/>
          </a:bodyPr>
          <a:lstStyle/>
          <a:p>
            <a:r>
              <a:rPr lang="pt-PT" dirty="0" smtClean="0"/>
              <a:t>Does </a:t>
            </a:r>
            <a:r>
              <a:rPr lang="pt-PT" dirty="0" err="1" smtClean="0"/>
              <a:t>nothing</a:t>
            </a:r>
            <a:r>
              <a:rPr lang="pt-PT" dirty="0" smtClean="0"/>
              <a:t> for a </a:t>
            </a:r>
            <a:r>
              <a:rPr lang="pt-PT" dirty="0" err="1" smtClean="0"/>
              <a:t>specified</a:t>
            </a:r>
            <a:r>
              <a:rPr lang="pt-PT" dirty="0" smtClean="0"/>
              <a:t> </a:t>
            </a:r>
            <a:r>
              <a:rPr lang="pt-PT" dirty="0" err="1" smtClean="0"/>
              <a:t>number</a:t>
            </a:r>
            <a:r>
              <a:rPr lang="pt-PT" dirty="0" smtClean="0"/>
              <a:t> </a:t>
            </a:r>
            <a:r>
              <a:rPr lang="pt-PT" dirty="0" err="1" smtClean="0"/>
              <a:t>of</a:t>
            </a:r>
            <a:r>
              <a:rPr lang="pt-PT" dirty="0" smtClean="0"/>
              <a:t> </a:t>
            </a:r>
            <a:r>
              <a:rPr lang="pt-PT" dirty="0" err="1" smtClean="0"/>
              <a:t>seconds</a:t>
            </a:r>
            <a:r>
              <a:rPr lang="pt-PT" dirty="0" smtClean="0"/>
              <a:t>, </a:t>
            </a:r>
            <a:r>
              <a:rPr lang="pt-PT" dirty="0" err="1" smtClean="0"/>
              <a:t>and</a:t>
            </a:r>
            <a:r>
              <a:rPr lang="pt-PT" dirty="0" smtClean="0"/>
              <a:t> </a:t>
            </a:r>
            <a:r>
              <a:rPr lang="pt-PT" dirty="0" err="1" smtClean="0"/>
              <a:t>then</a:t>
            </a:r>
            <a:r>
              <a:rPr lang="pt-PT" dirty="0" smtClean="0"/>
              <a:t> stops</a:t>
            </a:r>
            <a:endParaRPr lang="pt-PT" dirty="0"/>
          </a:p>
        </p:txBody>
      </p:sp>
      <p:sp>
        <p:nvSpPr>
          <p:cNvPr id="10" name="TextBox 9"/>
          <p:cNvSpPr txBox="1"/>
          <p:nvPr/>
        </p:nvSpPr>
        <p:spPr>
          <a:xfrm>
            <a:off x="899592" y="3964414"/>
            <a:ext cx="7344816" cy="369332"/>
          </a:xfrm>
          <a:prstGeom prst="rect">
            <a:avLst/>
          </a:prstGeom>
          <a:noFill/>
        </p:spPr>
        <p:txBody>
          <a:bodyPr wrap="square" rtlCol="0">
            <a:spAutoFit/>
          </a:bodyPr>
          <a:lstStyle/>
          <a:p>
            <a:pPr marL="285750" indent="-285750" algn="ctr">
              <a:buFont typeface="Arial" pitchFamily="34" charset="0"/>
              <a:buChar char="•"/>
            </a:pPr>
            <a:r>
              <a:rPr lang="pt-PT" dirty="0" err="1" smtClean="0"/>
              <a:t>Any</a:t>
            </a:r>
            <a:r>
              <a:rPr lang="pt-PT" dirty="0" smtClean="0"/>
              <a:t> </a:t>
            </a:r>
            <a:r>
              <a:rPr lang="pt-PT" dirty="0" err="1" smtClean="0"/>
              <a:t>command</a:t>
            </a:r>
            <a:r>
              <a:rPr lang="pt-PT" dirty="0" smtClean="0"/>
              <a:t> </a:t>
            </a:r>
            <a:r>
              <a:rPr lang="pt-PT" dirty="0" err="1" smtClean="0"/>
              <a:t>typed</a:t>
            </a:r>
            <a:r>
              <a:rPr lang="pt-PT" dirty="0" smtClean="0"/>
              <a:t> </a:t>
            </a:r>
            <a:r>
              <a:rPr lang="pt-PT" dirty="0" err="1" smtClean="0"/>
              <a:t>while</a:t>
            </a:r>
            <a:r>
              <a:rPr lang="pt-PT" dirty="0" smtClean="0"/>
              <a:t> </a:t>
            </a:r>
            <a:r>
              <a:rPr lang="pt-PT" dirty="0" err="1" smtClean="0">
                <a:latin typeface="Courier New" pitchFamily="49" charset="0"/>
                <a:cs typeface="Courier New" pitchFamily="49" charset="0"/>
              </a:rPr>
              <a:t>sleep</a:t>
            </a:r>
            <a:r>
              <a:rPr lang="pt-PT" dirty="0" smtClean="0"/>
              <a:t> </a:t>
            </a:r>
            <a:r>
              <a:rPr lang="pt-PT" dirty="0" err="1" smtClean="0"/>
              <a:t>is</a:t>
            </a:r>
            <a:r>
              <a:rPr lang="pt-PT" dirty="0" smtClean="0"/>
              <a:t> </a:t>
            </a:r>
            <a:r>
              <a:rPr lang="pt-PT" dirty="0" err="1" smtClean="0"/>
              <a:t>running</a:t>
            </a:r>
            <a:r>
              <a:rPr lang="pt-PT" dirty="0" smtClean="0"/>
              <a:t> </a:t>
            </a:r>
            <a:r>
              <a:rPr lang="pt-PT" dirty="0" err="1" smtClean="0"/>
              <a:t>will</a:t>
            </a:r>
            <a:r>
              <a:rPr lang="pt-PT" dirty="0" smtClean="0"/>
              <a:t> </a:t>
            </a:r>
            <a:r>
              <a:rPr lang="pt-PT" dirty="0" err="1" smtClean="0"/>
              <a:t>be</a:t>
            </a:r>
            <a:r>
              <a:rPr lang="pt-PT" dirty="0" smtClean="0"/>
              <a:t> </a:t>
            </a:r>
            <a:r>
              <a:rPr lang="pt-PT" dirty="0" err="1" smtClean="0"/>
              <a:t>run</a:t>
            </a:r>
            <a:r>
              <a:rPr lang="pt-PT" dirty="0" smtClean="0"/>
              <a:t> </a:t>
            </a:r>
            <a:r>
              <a:rPr lang="pt-PT" dirty="0" err="1" smtClean="0"/>
              <a:t>after</a:t>
            </a:r>
            <a:r>
              <a:rPr lang="pt-PT" dirty="0" smtClean="0"/>
              <a:t> </a:t>
            </a:r>
            <a:r>
              <a:rPr lang="pt-PT" dirty="0" err="1" smtClean="0"/>
              <a:t>it</a:t>
            </a:r>
            <a:r>
              <a:rPr lang="pt-PT" dirty="0" smtClean="0"/>
              <a:t> </a:t>
            </a:r>
            <a:r>
              <a:rPr lang="pt-PT" dirty="0" err="1" smtClean="0"/>
              <a:t>quits</a:t>
            </a:r>
            <a:endParaRPr lang="pt-PT" dirty="0"/>
          </a:p>
        </p:txBody>
      </p:sp>
      <p:cxnSp>
        <p:nvCxnSpPr>
          <p:cNvPr id="12" name="Elbow Connector 11"/>
          <p:cNvCxnSpPr>
            <a:stCxn id="6" idx="1"/>
            <a:endCxn id="7" idx="1"/>
          </p:cNvCxnSpPr>
          <p:nvPr/>
        </p:nvCxnSpPr>
        <p:spPr>
          <a:xfrm rot="10800000" flipH="1" flipV="1">
            <a:off x="827584" y="2116886"/>
            <a:ext cx="576064" cy="479375"/>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9143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268760"/>
            <a:ext cx="6912768" cy="461665"/>
          </a:xfrm>
          <a:prstGeom prst="rect">
            <a:avLst/>
          </a:prstGeom>
          <a:noFill/>
        </p:spPr>
        <p:txBody>
          <a:bodyPr wrap="square" rtlCol="0">
            <a:spAutoFit/>
          </a:bodyPr>
          <a:lstStyle/>
          <a:p>
            <a:r>
              <a:rPr lang="pt-PT" sz="2400" i="1" dirty="0" err="1" smtClean="0"/>
              <a:t>Terminating</a:t>
            </a:r>
            <a:r>
              <a:rPr lang="pt-PT" sz="2400" i="1" dirty="0" smtClean="0"/>
              <a:t> a </a:t>
            </a:r>
            <a:r>
              <a:rPr lang="pt-PT" sz="2400" i="1" dirty="0" err="1" smtClean="0"/>
              <a:t>process</a:t>
            </a:r>
            <a:endParaRPr lang="pt-PT" sz="2400" i="1" dirty="0"/>
          </a:p>
        </p:txBody>
      </p:sp>
      <p:sp>
        <p:nvSpPr>
          <p:cNvPr id="5" name="TextBox 4"/>
          <p:cNvSpPr txBox="1"/>
          <p:nvPr/>
        </p:nvSpPr>
        <p:spPr>
          <a:xfrm>
            <a:off x="827584" y="2195572"/>
            <a:ext cx="6696744" cy="400110"/>
          </a:xfrm>
          <a:prstGeom prst="rect">
            <a:avLst/>
          </a:prstGeom>
          <a:noFill/>
        </p:spPr>
        <p:txBody>
          <a:bodyPr wrap="square" rtlCol="0">
            <a:spAutoFit/>
          </a:bodyPr>
          <a:lstStyle/>
          <a:p>
            <a:r>
              <a:rPr lang="pt-PT" sz="2000" dirty="0" smtClean="0"/>
              <a:t>“</a:t>
            </a:r>
            <a:r>
              <a:rPr lang="pt-PT" sz="2000" b="1" dirty="0" smtClean="0">
                <a:latin typeface="Courier New" pitchFamily="49" charset="0"/>
                <a:cs typeface="Courier New" pitchFamily="49" charset="0"/>
              </a:rPr>
              <a:t>^C</a:t>
            </a:r>
            <a:r>
              <a:rPr lang="pt-PT" sz="2000" dirty="0" smtClean="0"/>
              <a:t>” (</a:t>
            </a:r>
            <a:r>
              <a:rPr lang="pt-PT" sz="2000" i="1" dirty="0" err="1" smtClean="0"/>
              <a:t>ctrl</a:t>
            </a:r>
            <a:r>
              <a:rPr lang="pt-PT" sz="2000" i="1" dirty="0" smtClean="0"/>
              <a:t> + C)</a:t>
            </a:r>
            <a:r>
              <a:rPr lang="pt-PT" sz="2000" dirty="0" smtClean="0"/>
              <a:t> </a:t>
            </a:r>
            <a:r>
              <a:rPr lang="pt-PT" sz="2000" dirty="0" err="1" smtClean="0"/>
              <a:t>command</a:t>
            </a:r>
            <a:endParaRPr lang="pt-PT" sz="2000" dirty="0"/>
          </a:p>
        </p:txBody>
      </p:sp>
      <p:sp>
        <p:nvSpPr>
          <p:cNvPr id="6" name="TextBox 5"/>
          <p:cNvSpPr txBox="1"/>
          <p:nvPr/>
        </p:nvSpPr>
        <p:spPr>
          <a:xfrm>
            <a:off x="1403648" y="2690336"/>
            <a:ext cx="7416824" cy="369332"/>
          </a:xfrm>
          <a:prstGeom prst="rect">
            <a:avLst/>
          </a:prstGeom>
          <a:noFill/>
        </p:spPr>
        <p:txBody>
          <a:bodyPr wrap="square" rtlCol="0">
            <a:spAutoFit/>
          </a:bodyPr>
          <a:lstStyle/>
          <a:p>
            <a:r>
              <a:rPr lang="pt-PT" dirty="0" smtClean="0"/>
              <a:t>Tries to </a:t>
            </a:r>
            <a:r>
              <a:rPr lang="pt-PT" dirty="0" err="1" smtClean="0"/>
              <a:t>terminate</a:t>
            </a:r>
            <a:r>
              <a:rPr lang="pt-PT" dirty="0" smtClean="0"/>
              <a:t> a </a:t>
            </a:r>
            <a:r>
              <a:rPr lang="pt-PT" dirty="0" err="1" smtClean="0"/>
              <a:t>program</a:t>
            </a:r>
            <a:r>
              <a:rPr lang="pt-PT" dirty="0" smtClean="0"/>
              <a:t> </a:t>
            </a:r>
            <a:r>
              <a:rPr lang="pt-PT" dirty="0" err="1" smtClean="0"/>
              <a:t>that</a:t>
            </a:r>
            <a:r>
              <a:rPr lang="pt-PT" dirty="0" smtClean="0"/>
              <a:t> </a:t>
            </a:r>
            <a:r>
              <a:rPr lang="pt-PT" dirty="0" err="1" smtClean="0"/>
              <a:t>is</a:t>
            </a:r>
            <a:r>
              <a:rPr lang="pt-PT" dirty="0" smtClean="0"/>
              <a:t> active in </a:t>
            </a:r>
            <a:r>
              <a:rPr lang="pt-PT" dirty="0" err="1" smtClean="0"/>
              <a:t>the</a:t>
            </a:r>
            <a:r>
              <a:rPr lang="pt-PT" dirty="0" smtClean="0"/>
              <a:t> </a:t>
            </a:r>
            <a:r>
              <a:rPr lang="pt-PT" dirty="0" err="1" smtClean="0"/>
              <a:t>command</a:t>
            </a:r>
            <a:r>
              <a:rPr lang="pt-PT" dirty="0"/>
              <a:t> </a:t>
            </a:r>
            <a:r>
              <a:rPr lang="pt-PT" dirty="0" err="1" smtClean="0"/>
              <a:t>line</a:t>
            </a:r>
            <a:endParaRPr lang="pt-PT" dirty="0"/>
          </a:p>
        </p:txBody>
      </p:sp>
      <p:cxnSp>
        <p:nvCxnSpPr>
          <p:cNvPr id="8" name="Elbow Connector 7"/>
          <p:cNvCxnSpPr>
            <a:stCxn id="5" idx="1"/>
            <a:endCxn id="6" idx="1"/>
          </p:cNvCxnSpPr>
          <p:nvPr/>
        </p:nvCxnSpPr>
        <p:spPr>
          <a:xfrm rot="10800000" flipH="1" flipV="1">
            <a:off x="827584" y="2395626"/>
            <a:ext cx="576064" cy="479375"/>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84447" y="3419708"/>
            <a:ext cx="748883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host</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sleep</a:t>
            </a:r>
            <a:r>
              <a:rPr lang="pt-PT" b="1" dirty="0" smtClean="0">
                <a:latin typeface="Courier New" pitchFamily="49" charset="0"/>
                <a:cs typeface="Courier New" pitchFamily="49" charset="0"/>
              </a:rPr>
              <a:t> 1000</a:t>
            </a:r>
          </a:p>
        </p:txBody>
      </p:sp>
      <p:cxnSp>
        <p:nvCxnSpPr>
          <p:cNvPr id="12" name="Straight Arrow Connector 11"/>
          <p:cNvCxnSpPr/>
          <p:nvPr/>
        </p:nvCxnSpPr>
        <p:spPr>
          <a:xfrm>
            <a:off x="1907704" y="3923764"/>
            <a:ext cx="0"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115615" y="4643844"/>
            <a:ext cx="7488833" cy="369332"/>
          </a:xfrm>
          <a:prstGeom prst="rect">
            <a:avLst/>
          </a:prstGeom>
          <a:noFill/>
        </p:spPr>
        <p:txBody>
          <a:bodyPr wrap="square" rtlCol="0">
            <a:spAutoFit/>
          </a:bodyPr>
          <a:lstStyle/>
          <a:p>
            <a:r>
              <a:rPr lang="pt-PT" dirty="0" err="1" smtClean="0"/>
              <a:t>Typing</a:t>
            </a:r>
            <a:r>
              <a:rPr lang="pt-PT" dirty="0" smtClean="0"/>
              <a:t> </a:t>
            </a:r>
            <a:r>
              <a:rPr lang="pt-PT" dirty="0" smtClean="0">
                <a:latin typeface="Courier New" pitchFamily="49" charset="0"/>
                <a:cs typeface="Courier New" pitchFamily="49" charset="0"/>
              </a:rPr>
              <a:t>^C</a:t>
            </a:r>
            <a:r>
              <a:rPr lang="pt-PT" dirty="0" smtClean="0"/>
              <a:t> </a:t>
            </a:r>
            <a:r>
              <a:rPr lang="pt-PT" dirty="0" err="1" smtClean="0"/>
              <a:t>will</a:t>
            </a:r>
            <a:r>
              <a:rPr lang="pt-PT" dirty="0" smtClean="0"/>
              <a:t> </a:t>
            </a:r>
            <a:r>
              <a:rPr lang="pt-PT" dirty="0" err="1" smtClean="0"/>
              <a:t>end</a:t>
            </a:r>
            <a:r>
              <a:rPr lang="pt-PT" dirty="0" smtClean="0"/>
              <a:t> </a:t>
            </a:r>
            <a:r>
              <a:rPr lang="pt-PT" dirty="0" err="1" smtClean="0"/>
              <a:t>the</a:t>
            </a:r>
            <a:r>
              <a:rPr lang="pt-PT" dirty="0" smtClean="0"/>
              <a:t> </a:t>
            </a:r>
            <a:r>
              <a:rPr lang="pt-PT" dirty="0" err="1" smtClean="0">
                <a:latin typeface="Courier New" pitchFamily="49" charset="0"/>
                <a:cs typeface="Courier New" pitchFamily="49" charset="0"/>
              </a:rPr>
              <a:t>sleep</a:t>
            </a:r>
            <a:r>
              <a:rPr lang="pt-PT" dirty="0" smtClean="0"/>
              <a:t> </a:t>
            </a:r>
            <a:r>
              <a:rPr lang="pt-PT" dirty="0" err="1" smtClean="0"/>
              <a:t>program</a:t>
            </a:r>
            <a:r>
              <a:rPr lang="pt-PT" dirty="0" smtClean="0"/>
              <a:t> </a:t>
            </a:r>
            <a:r>
              <a:rPr lang="pt-PT" dirty="0" err="1" smtClean="0"/>
              <a:t>and</a:t>
            </a:r>
            <a:r>
              <a:rPr lang="pt-PT" dirty="0" smtClean="0"/>
              <a:t> </a:t>
            </a:r>
            <a:r>
              <a:rPr lang="pt-PT" dirty="0" err="1" smtClean="0"/>
              <a:t>you</a:t>
            </a:r>
            <a:r>
              <a:rPr lang="pt-PT" dirty="0" smtClean="0"/>
              <a:t> </a:t>
            </a:r>
            <a:r>
              <a:rPr lang="pt-PT" dirty="0" err="1" smtClean="0"/>
              <a:t>will</a:t>
            </a:r>
            <a:r>
              <a:rPr lang="pt-PT" dirty="0" smtClean="0"/>
              <a:t> </a:t>
            </a:r>
            <a:r>
              <a:rPr lang="pt-PT" dirty="0" err="1" smtClean="0"/>
              <a:t>get</a:t>
            </a:r>
            <a:r>
              <a:rPr lang="pt-PT" dirty="0" smtClean="0"/>
              <a:t> </a:t>
            </a:r>
            <a:r>
              <a:rPr lang="pt-PT" dirty="0" err="1" smtClean="0"/>
              <a:t>your</a:t>
            </a:r>
            <a:r>
              <a:rPr lang="pt-PT" dirty="0" smtClean="0"/>
              <a:t> </a:t>
            </a:r>
            <a:r>
              <a:rPr lang="pt-PT" dirty="0" err="1" smtClean="0"/>
              <a:t>shell</a:t>
            </a:r>
            <a:r>
              <a:rPr lang="pt-PT" dirty="0" smtClean="0"/>
              <a:t> </a:t>
            </a:r>
            <a:r>
              <a:rPr lang="pt-PT" dirty="0" err="1" smtClean="0"/>
              <a:t>back</a:t>
            </a:r>
            <a:r>
              <a:rPr lang="pt-PT" dirty="0" smtClean="0"/>
              <a:t> </a:t>
            </a:r>
            <a:endParaRPr lang="pt-PT" dirty="0"/>
          </a:p>
        </p:txBody>
      </p:sp>
    </p:spTree>
    <p:extLst>
      <p:ext uri="{BB962C8B-B14F-4D97-AF65-F5344CB8AC3E}">
        <p14:creationId xmlns:p14="http://schemas.microsoft.com/office/powerpoint/2010/main" val="834127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268760"/>
            <a:ext cx="6912768" cy="461665"/>
          </a:xfrm>
          <a:prstGeom prst="rect">
            <a:avLst/>
          </a:prstGeom>
          <a:noFill/>
        </p:spPr>
        <p:txBody>
          <a:bodyPr wrap="square" rtlCol="0">
            <a:spAutoFit/>
          </a:bodyPr>
          <a:lstStyle/>
          <a:p>
            <a:r>
              <a:rPr lang="pt-PT" sz="2400" i="1" dirty="0" err="1" smtClean="0"/>
              <a:t>Starting</a:t>
            </a:r>
            <a:r>
              <a:rPr lang="pt-PT" sz="2400" i="1" dirty="0" smtClean="0"/>
              <a:t> jobs in </a:t>
            </a:r>
            <a:r>
              <a:rPr lang="pt-PT" sz="2400" i="1" dirty="0" err="1" smtClean="0"/>
              <a:t>the</a:t>
            </a:r>
            <a:r>
              <a:rPr lang="pt-PT" sz="2400" i="1" dirty="0" smtClean="0"/>
              <a:t> background</a:t>
            </a:r>
            <a:endParaRPr lang="pt-PT" sz="2400" i="1" dirty="0"/>
          </a:p>
        </p:txBody>
      </p:sp>
      <p:sp>
        <p:nvSpPr>
          <p:cNvPr id="5" name="TextBox 4"/>
          <p:cNvSpPr txBox="1"/>
          <p:nvPr/>
        </p:nvSpPr>
        <p:spPr>
          <a:xfrm>
            <a:off x="827584" y="2195572"/>
            <a:ext cx="6696744" cy="400110"/>
          </a:xfrm>
          <a:prstGeom prst="rect">
            <a:avLst/>
          </a:prstGeom>
          <a:noFill/>
        </p:spPr>
        <p:txBody>
          <a:bodyPr wrap="square" rtlCol="0">
            <a:spAutoFit/>
          </a:bodyPr>
          <a:lstStyle/>
          <a:p>
            <a:r>
              <a:rPr lang="pt-PT" sz="2000" dirty="0" smtClean="0"/>
              <a:t>“</a:t>
            </a:r>
            <a:r>
              <a:rPr lang="pt-PT" sz="2000" b="1" dirty="0">
                <a:latin typeface="Courier New" pitchFamily="49" charset="0"/>
                <a:cs typeface="Courier New" pitchFamily="49" charset="0"/>
              </a:rPr>
              <a:t>&amp;</a:t>
            </a:r>
            <a:r>
              <a:rPr lang="pt-PT" sz="2000" dirty="0" smtClean="0"/>
              <a:t>” </a:t>
            </a:r>
            <a:r>
              <a:rPr lang="pt-PT" sz="2000" dirty="0" err="1" smtClean="0"/>
              <a:t>command</a:t>
            </a:r>
            <a:endParaRPr lang="pt-PT" sz="2000" dirty="0"/>
          </a:p>
        </p:txBody>
      </p:sp>
      <p:sp>
        <p:nvSpPr>
          <p:cNvPr id="6" name="TextBox 5"/>
          <p:cNvSpPr txBox="1"/>
          <p:nvPr/>
        </p:nvSpPr>
        <p:spPr>
          <a:xfrm>
            <a:off x="1403648" y="2690336"/>
            <a:ext cx="7416824" cy="369332"/>
          </a:xfrm>
          <a:prstGeom prst="rect">
            <a:avLst/>
          </a:prstGeom>
          <a:noFill/>
        </p:spPr>
        <p:txBody>
          <a:bodyPr wrap="square" rtlCol="0">
            <a:spAutoFit/>
          </a:bodyPr>
          <a:lstStyle/>
          <a:p>
            <a:r>
              <a:rPr lang="pt-PT" dirty="0" smtClean="0"/>
              <a:t>Runs </a:t>
            </a:r>
            <a:r>
              <a:rPr lang="pt-PT" dirty="0" err="1" smtClean="0"/>
              <a:t>the</a:t>
            </a:r>
            <a:r>
              <a:rPr lang="pt-PT" dirty="0" smtClean="0"/>
              <a:t> </a:t>
            </a:r>
            <a:r>
              <a:rPr lang="pt-PT" dirty="0" err="1" smtClean="0"/>
              <a:t>program</a:t>
            </a:r>
            <a:r>
              <a:rPr lang="pt-PT" dirty="0" smtClean="0"/>
              <a:t> in </a:t>
            </a:r>
            <a:r>
              <a:rPr lang="pt-PT" dirty="0" err="1" smtClean="0"/>
              <a:t>the</a:t>
            </a:r>
            <a:r>
              <a:rPr lang="pt-PT" dirty="0" smtClean="0"/>
              <a:t> </a:t>
            </a:r>
            <a:r>
              <a:rPr lang="pt-PT" dirty="0" err="1" smtClean="0"/>
              <a:t>backgroud</a:t>
            </a:r>
            <a:r>
              <a:rPr lang="pt-PT" dirty="0" smtClean="0"/>
              <a:t>, </a:t>
            </a:r>
            <a:r>
              <a:rPr lang="pt-PT" dirty="0" err="1" smtClean="0"/>
              <a:t>enabling</a:t>
            </a:r>
            <a:r>
              <a:rPr lang="pt-PT" dirty="0" smtClean="0"/>
              <a:t> </a:t>
            </a:r>
            <a:r>
              <a:rPr lang="pt-PT" dirty="0" err="1" smtClean="0"/>
              <a:t>the</a:t>
            </a:r>
            <a:r>
              <a:rPr lang="pt-PT" dirty="0" smtClean="0"/>
              <a:t> use </a:t>
            </a:r>
            <a:r>
              <a:rPr lang="pt-PT" dirty="0" err="1" smtClean="0"/>
              <a:t>of</a:t>
            </a:r>
            <a:r>
              <a:rPr lang="pt-PT" dirty="0" smtClean="0"/>
              <a:t> </a:t>
            </a:r>
            <a:r>
              <a:rPr lang="pt-PT" dirty="0" err="1" smtClean="0"/>
              <a:t>the</a:t>
            </a:r>
            <a:r>
              <a:rPr lang="pt-PT" dirty="0" smtClean="0"/>
              <a:t> </a:t>
            </a:r>
            <a:r>
              <a:rPr lang="pt-PT" dirty="0" err="1" smtClean="0"/>
              <a:t>shell</a:t>
            </a:r>
            <a:endParaRPr lang="pt-PT" dirty="0"/>
          </a:p>
        </p:txBody>
      </p:sp>
      <p:cxnSp>
        <p:nvCxnSpPr>
          <p:cNvPr id="7" name="Elbow Connector 6"/>
          <p:cNvCxnSpPr>
            <a:stCxn id="5" idx="1"/>
            <a:endCxn id="6" idx="1"/>
          </p:cNvCxnSpPr>
          <p:nvPr/>
        </p:nvCxnSpPr>
        <p:spPr>
          <a:xfrm rot="10800000" flipH="1" flipV="1">
            <a:off x="827584" y="2395626"/>
            <a:ext cx="576064" cy="479375"/>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84447" y="3419708"/>
            <a:ext cx="748883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host</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sleep</a:t>
            </a:r>
            <a:r>
              <a:rPr lang="pt-PT" b="1" dirty="0" smtClean="0">
                <a:latin typeface="Courier New" pitchFamily="49" charset="0"/>
                <a:cs typeface="Courier New" pitchFamily="49" charset="0"/>
              </a:rPr>
              <a:t> 15 &amp;</a:t>
            </a:r>
          </a:p>
          <a:p>
            <a:r>
              <a:rPr lang="pt-PT" dirty="0" smtClean="0">
                <a:latin typeface="Courier New" pitchFamily="49" charset="0"/>
                <a:cs typeface="Courier New" pitchFamily="49" charset="0"/>
              </a:rPr>
              <a:t>[1] 4990</a:t>
            </a:r>
          </a:p>
          <a:p>
            <a:r>
              <a:rPr lang="pt-PT" dirty="0" err="1">
                <a:latin typeface="Courier New" pitchFamily="49" charset="0"/>
                <a:cs typeface="Courier New" pitchFamily="49" charset="0"/>
              </a:rPr>
              <a:t>host</a:t>
            </a:r>
            <a:r>
              <a:rPr lang="pt-PT" dirty="0">
                <a:latin typeface="Courier New" pitchFamily="49" charset="0"/>
                <a:cs typeface="Courier New" pitchFamily="49" charset="0"/>
              </a:rPr>
              <a:t>:~</a:t>
            </a:r>
            <a:r>
              <a:rPr lang="pt-PT" dirty="0" err="1">
                <a:latin typeface="Courier New" pitchFamily="49" charset="0"/>
                <a:cs typeface="Courier New" pitchFamily="49" charset="0"/>
              </a:rPr>
              <a:t>lucy</a:t>
            </a:r>
            <a:r>
              <a:rPr lang="pt-PT" dirty="0">
                <a:latin typeface="Courier New" pitchFamily="49" charset="0"/>
                <a:cs typeface="Courier New" pitchFamily="49" charset="0"/>
              </a:rPr>
              <a:t>$</a:t>
            </a:r>
            <a:endParaRPr lang="pt-PT" b="1" dirty="0" smtClean="0">
              <a:latin typeface="Courier New" pitchFamily="49" charset="0"/>
              <a:cs typeface="Courier New" pitchFamily="49" charset="0"/>
            </a:endParaRPr>
          </a:p>
        </p:txBody>
      </p:sp>
      <p:cxnSp>
        <p:nvCxnSpPr>
          <p:cNvPr id="10" name="Straight Connector 9"/>
          <p:cNvCxnSpPr/>
          <p:nvPr/>
        </p:nvCxnSpPr>
        <p:spPr>
          <a:xfrm>
            <a:off x="1835696" y="3881373"/>
            <a:ext cx="864096"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2699792" y="3881373"/>
            <a:ext cx="0" cy="8437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691680" y="4797152"/>
            <a:ext cx="5904656" cy="646331"/>
          </a:xfrm>
          <a:prstGeom prst="rect">
            <a:avLst/>
          </a:prstGeom>
          <a:noFill/>
        </p:spPr>
        <p:txBody>
          <a:bodyPr wrap="square" rtlCol="0">
            <a:spAutoFit/>
          </a:bodyPr>
          <a:lstStyle/>
          <a:p>
            <a:r>
              <a:rPr lang="pt-PT" dirty="0" err="1" smtClean="0">
                <a:latin typeface="Courier New" pitchFamily="49" charset="0"/>
                <a:cs typeface="Courier New" pitchFamily="49" charset="0"/>
              </a:rPr>
              <a:t>sleep</a:t>
            </a:r>
            <a:r>
              <a:rPr lang="pt-PT" dirty="0" smtClean="0"/>
              <a:t> </a:t>
            </a:r>
            <a:r>
              <a:rPr lang="pt-PT" dirty="0" err="1" smtClean="0"/>
              <a:t>is</a:t>
            </a:r>
            <a:r>
              <a:rPr lang="pt-PT" dirty="0" smtClean="0"/>
              <a:t> </a:t>
            </a:r>
            <a:r>
              <a:rPr lang="pt-PT" dirty="0" err="1" smtClean="0"/>
              <a:t>running</a:t>
            </a:r>
            <a:r>
              <a:rPr lang="pt-PT" dirty="0" smtClean="0"/>
              <a:t> in </a:t>
            </a:r>
            <a:r>
              <a:rPr lang="pt-PT" dirty="0" err="1" smtClean="0"/>
              <a:t>the</a:t>
            </a:r>
            <a:r>
              <a:rPr lang="pt-PT" dirty="0" smtClean="0"/>
              <a:t> background as job </a:t>
            </a:r>
            <a:r>
              <a:rPr lang="pt-PT" dirty="0" err="1" smtClean="0"/>
              <a:t>number</a:t>
            </a:r>
            <a:r>
              <a:rPr lang="pt-PT" dirty="0" smtClean="0"/>
              <a:t> [1] </a:t>
            </a:r>
            <a:r>
              <a:rPr lang="pt-PT" dirty="0" err="1" smtClean="0"/>
              <a:t>and</a:t>
            </a:r>
            <a:r>
              <a:rPr lang="pt-PT" dirty="0" smtClean="0"/>
              <a:t> </a:t>
            </a:r>
            <a:r>
              <a:rPr lang="pt-PT" dirty="0" err="1" smtClean="0"/>
              <a:t>process</a:t>
            </a:r>
            <a:r>
              <a:rPr lang="pt-PT" dirty="0" smtClean="0"/>
              <a:t> ID 4990</a:t>
            </a:r>
            <a:endParaRPr lang="pt-PT" dirty="0"/>
          </a:p>
        </p:txBody>
      </p:sp>
    </p:spTree>
    <p:extLst>
      <p:ext uri="{BB962C8B-B14F-4D97-AF65-F5344CB8AC3E}">
        <p14:creationId xmlns:p14="http://schemas.microsoft.com/office/powerpoint/2010/main" val="1562610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268760"/>
            <a:ext cx="6912768" cy="461665"/>
          </a:xfrm>
          <a:prstGeom prst="rect">
            <a:avLst/>
          </a:prstGeom>
          <a:noFill/>
        </p:spPr>
        <p:txBody>
          <a:bodyPr wrap="square" rtlCol="0">
            <a:spAutoFit/>
          </a:bodyPr>
          <a:lstStyle/>
          <a:p>
            <a:r>
              <a:rPr lang="pt-PT" sz="2400" i="1" dirty="0" err="1" smtClean="0"/>
              <a:t>Checking</a:t>
            </a:r>
            <a:r>
              <a:rPr lang="pt-PT" sz="2400" i="1" dirty="0" smtClean="0"/>
              <a:t> job status</a:t>
            </a:r>
            <a:endParaRPr lang="pt-PT" sz="2400" i="1" dirty="0"/>
          </a:p>
        </p:txBody>
      </p:sp>
      <p:sp>
        <p:nvSpPr>
          <p:cNvPr id="5" name="TextBox 4"/>
          <p:cNvSpPr txBox="1"/>
          <p:nvPr/>
        </p:nvSpPr>
        <p:spPr>
          <a:xfrm>
            <a:off x="827584" y="1916832"/>
            <a:ext cx="6696744"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ps</a:t>
            </a:r>
            <a:r>
              <a:rPr lang="pt-PT" sz="2000" dirty="0" smtClean="0"/>
              <a:t>” </a:t>
            </a:r>
            <a:r>
              <a:rPr lang="pt-PT" sz="2000" dirty="0" err="1" smtClean="0"/>
              <a:t>command</a:t>
            </a:r>
            <a:endParaRPr lang="pt-PT" sz="2000" dirty="0"/>
          </a:p>
        </p:txBody>
      </p:sp>
      <p:sp>
        <p:nvSpPr>
          <p:cNvPr id="6" name="TextBox 5"/>
          <p:cNvSpPr txBox="1"/>
          <p:nvPr/>
        </p:nvSpPr>
        <p:spPr>
          <a:xfrm>
            <a:off x="1403648" y="2411596"/>
            <a:ext cx="7416824" cy="369332"/>
          </a:xfrm>
          <a:prstGeom prst="rect">
            <a:avLst/>
          </a:prstGeom>
          <a:noFill/>
        </p:spPr>
        <p:txBody>
          <a:bodyPr wrap="square" rtlCol="0">
            <a:spAutoFit/>
          </a:bodyPr>
          <a:lstStyle/>
          <a:p>
            <a:r>
              <a:rPr lang="pt-PT" dirty="0" err="1" smtClean="0"/>
              <a:t>Gives</a:t>
            </a:r>
            <a:r>
              <a:rPr lang="pt-PT" dirty="0" smtClean="0"/>
              <a:t> a </a:t>
            </a:r>
            <a:r>
              <a:rPr lang="pt-PT" dirty="0" err="1" smtClean="0"/>
              <a:t>snapshot</a:t>
            </a:r>
            <a:r>
              <a:rPr lang="pt-PT" dirty="0" smtClean="0"/>
              <a:t> </a:t>
            </a:r>
            <a:r>
              <a:rPr lang="pt-PT" dirty="0" err="1" smtClean="0"/>
              <a:t>of</a:t>
            </a:r>
            <a:r>
              <a:rPr lang="pt-PT" dirty="0" smtClean="0"/>
              <a:t> </a:t>
            </a:r>
            <a:r>
              <a:rPr lang="pt-PT" dirty="0" err="1" smtClean="0"/>
              <a:t>current</a:t>
            </a:r>
            <a:r>
              <a:rPr lang="pt-PT" dirty="0" smtClean="0"/>
              <a:t> processes</a:t>
            </a:r>
            <a:endParaRPr lang="pt-PT" dirty="0"/>
          </a:p>
        </p:txBody>
      </p:sp>
      <p:cxnSp>
        <p:nvCxnSpPr>
          <p:cNvPr id="7" name="Elbow Connector 6"/>
          <p:cNvCxnSpPr>
            <a:stCxn id="5" idx="1"/>
            <a:endCxn id="6" idx="1"/>
          </p:cNvCxnSpPr>
          <p:nvPr/>
        </p:nvCxnSpPr>
        <p:spPr>
          <a:xfrm rot="10800000" flipH="1" flipV="1">
            <a:off x="827584" y="2116886"/>
            <a:ext cx="576064" cy="479375"/>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83568" y="2996952"/>
            <a:ext cx="748883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host</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sleep</a:t>
            </a:r>
            <a:r>
              <a:rPr lang="pt-PT" b="1" dirty="0" smtClean="0">
                <a:latin typeface="Courier New" pitchFamily="49" charset="0"/>
                <a:cs typeface="Courier New" pitchFamily="49" charset="0"/>
              </a:rPr>
              <a:t> 15 &amp;</a:t>
            </a:r>
          </a:p>
          <a:p>
            <a:r>
              <a:rPr lang="pt-PT" dirty="0" smtClean="0">
                <a:latin typeface="Courier New" pitchFamily="49" charset="0"/>
                <a:cs typeface="Courier New" pitchFamily="49" charset="0"/>
              </a:rPr>
              <a:t>[2] 4992</a:t>
            </a:r>
          </a:p>
          <a:p>
            <a:r>
              <a:rPr lang="pt-PT" dirty="0" err="1">
                <a:latin typeface="Courier New" pitchFamily="49" charset="0"/>
                <a:cs typeface="Courier New" pitchFamily="49" charset="0"/>
              </a:rPr>
              <a:t>host</a:t>
            </a:r>
            <a:r>
              <a:rPr lang="pt-PT" dirty="0">
                <a:latin typeface="Courier New" pitchFamily="49" charset="0"/>
                <a:cs typeface="Courier New" pitchFamily="49" charset="0"/>
              </a:rPr>
              <a:t>:~</a:t>
            </a:r>
            <a:r>
              <a:rPr lang="pt-PT" dirty="0" err="1">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ps</a:t>
            </a:r>
            <a:endParaRPr lang="pt-PT" b="1" dirty="0" smtClean="0">
              <a:latin typeface="Courier New" pitchFamily="49" charset="0"/>
              <a:cs typeface="Courier New" pitchFamily="49" charset="0"/>
            </a:endParaRPr>
          </a:p>
          <a:p>
            <a:r>
              <a:rPr lang="pt-PT" b="1" dirty="0">
                <a:latin typeface="Courier New" pitchFamily="49" charset="0"/>
                <a:cs typeface="Courier New" pitchFamily="49" charset="0"/>
              </a:rPr>
              <a:t> </a:t>
            </a:r>
            <a:r>
              <a:rPr lang="pt-PT" b="1" dirty="0" smtClean="0">
                <a:latin typeface="Courier New" pitchFamily="49" charset="0"/>
                <a:cs typeface="Courier New" pitchFamily="49" charset="0"/>
              </a:rPr>
              <a:t> </a:t>
            </a:r>
            <a:r>
              <a:rPr lang="pt-PT" dirty="0" smtClean="0">
                <a:latin typeface="Courier New" pitchFamily="49" charset="0"/>
                <a:cs typeface="Courier New" pitchFamily="49" charset="0"/>
              </a:rPr>
              <a:t>4800 ttys001    0:00.02 –</a:t>
            </a:r>
            <a:r>
              <a:rPr lang="pt-PT" dirty="0" err="1" smtClean="0">
                <a:latin typeface="Courier New" pitchFamily="49" charset="0"/>
                <a:cs typeface="Courier New" pitchFamily="49" charset="0"/>
              </a:rPr>
              <a:t>bash</a:t>
            </a:r>
            <a:endParaRPr lang="pt-PT" dirty="0" smtClean="0">
              <a:latin typeface="Courier New" pitchFamily="49" charset="0"/>
              <a:cs typeface="Courier New" pitchFamily="49" charset="0"/>
            </a:endParaRPr>
          </a:p>
          <a:p>
            <a:r>
              <a:rPr lang="pt-PT" dirty="0">
                <a:latin typeface="Courier New" pitchFamily="49" charset="0"/>
                <a:cs typeface="Courier New" pitchFamily="49" charset="0"/>
              </a:rPr>
              <a:t> </a:t>
            </a:r>
            <a:r>
              <a:rPr lang="pt-PT" dirty="0" smtClean="0">
                <a:latin typeface="Courier New" pitchFamily="49" charset="0"/>
                <a:cs typeface="Courier New" pitchFamily="49" charset="0"/>
              </a:rPr>
              <a:t> 4992 ttys001    0:00:00 </a:t>
            </a:r>
            <a:r>
              <a:rPr lang="pt-PT" dirty="0" err="1" smtClean="0">
                <a:latin typeface="Courier New" pitchFamily="49" charset="0"/>
                <a:cs typeface="Courier New" pitchFamily="49" charset="0"/>
              </a:rPr>
              <a:t>sleep</a:t>
            </a:r>
            <a:r>
              <a:rPr lang="pt-PT" dirty="0" smtClean="0">
                <a:latin typeface="Courier New" pitchFamily="49" charset="0"/>
                <a:cs typeface="Courier New" pitchFamily="49" charset="0"/>
              </a:rPr>
              <a:t> 15</a:t>
            </a:r>
          </a:p>
        </p:txBody>
      </p:sp>
      <p:cxnSp>
        <p:nvCxnSpPr>
          <p:cNvPr id="10" name="Straight Arrow Connector 9"/>
          <p:cNvCxnSpPr/>
          <p:nvPr/>
        </p:nvCxnSpPr>
        <p:spPr>
          <a:xfrm>
            <a:off x="1337400" y="4365104"/>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57280" y="4809774"/>
            <a:ext cx="2160240" cy="646331"/>
          </a:xfrm>
          <a:prstGeom prst="rect">
            <a:avLst/>
          </a:prstGeom>
          <a:noFill/>
        </p:spPr>
        <p:txBody>
          <a:bodyPr wrap="square" rtlCol="0">
            <a:spAutoFit/>
          </a:bodyPr>
          <a:lstStyle/>
          <a:p>
            <a:pPr algn="ctr"/>
            <a:r>
              <a:rPr lang="pt-PT" dirty="0" err="1" smtClean="0"/>
              <a:t>Process</a:t>
            </a:r>
            <a:r>
              <a:rPr lang="pt-PT" dirty="0" smtClean="0"/>
              <a:t> </a:t>
            </a:r>
            <a:r>
              <a:rPr lang="pt-PT" dirty="0" err="1" smtClean="0"/>
              <a:t>identifier</a:t>
            </a:r>
            <a:r>
              <a:rPr lang="pt-PT" dirty="0" smtClean="0"/>
              <a:t> (PID)</a:t>
            </a:r>
            <a:endParaRPr lang="pt-PT" dirty="0"/>
          </a:p>
        </p:txBody>
      </p:sp>
      <p:sp>
        <p:nvSpPr>
          <p:cNvPr id="15" name="TextBox 14"/>
          <p:cNvSpPr txBox="1"/>
          <p:nvPr/>
        </p:nvSpPr>
        <p:spPr>
          <a:xfrm>
            <a:off x="683568" y="5579948"/>
            <a:ext cx="748883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ps</a:t>
            </a:r>
            <a:r>
              <a:rPr lang="pt-PT" dirty="0" smtClean="0">
                <a:latin typeface="Courier New" pitchFamily="49" charset="0"/>
                <a:cs typeface="Courier New" pitchFamily="49" charset="0"/>
              </a:rPr>
              <a:t> -A</a:t>
            </a:r>
            <a:endParaRPr lang="pt-PT" b="1" dirty="0" smtClean="0">
              <a:latin typeface="Courier New" pitchFamily="49" charset="0"/>
              <a:cs typeface="Courier New" pitchFamily="49" charset="0"/>
            </a:endParaRPr>
          </a:p>
        </p:txBody>
      </p:sp>
      <p:cxnSp>
        <p:nvCxnSpPr>
          <p:cNvPr id="17" name="Straight Arrow Connector 16"/>
          <p:cNvCxnSpPr/>
          <p:nvPr/>
        </p:nvCxnSpPr>
        <p:spPr>
          <a:xfrm>
            <a:off x="1337400" y="5877272"/>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1043608" y="6237312"/>
            <a:ext cx="4824536" cy="369332"/>
          </a:xfrm>
          <a:prstGeom prst="rect">
            <a:avLst/>
          </a:prstGeom>
          <a:noFill/>
        </p:spPr>
        <p:txBody>
          <a:bodyPr wrap="square" rtlCol="0">
            <a:spAutoFit/>
          </a:bodyPr>
          <a:lstStyle/>
          <a:p>
            <a:r>
              <a:rPr lang="pt-PT" dirty="0" err="1" smtClean="0"/>
              <a:t>Full</a:t>
            </a:r>
            <a:r>
              <a:rPr lang="pt-PT" dirty="0" smtClean="0"/>
              <a:t> </a:t>
            </a:r>
            <a:r>
              <a:rPr lang="pt-PT" dirty="0" err="1" smtClean="0"/>
              <a:t>list</a:t>
            </a:r>
            <a:r>
              <a:rPr lang="pt-PT" dirty="0" smtClean="0"/>
              <a:t> </a:t>
            </a:r>
            <a:r>
              <a:rPr lang="pt-PT" dirty="0" err="1" smtClean="0"/>
              <a:t>of</a:t>
            </a:r>
            <a:r>
              <a:rPr lang="pt-PT" dirty="0" smtClean="0"/>
              <a:t> </a:t>
            </a:r>
            <a:r>
              <a:rPr lang="pt-PT" dirty="0" err="1" smtClean="0"/>
              <a:t>everything</a:t>
            </a:r>
            <a:r>
              <a:rPr lang="pt-PT" dirty="0" smtClean="0"/>
              <a:t> </a:t>
            </a:r>
            <a:r>
              <a:rPr lang="pt-PT" dirty="0" err="1" smtClean="0"/>
              <a:t>your</a:t>
            </a:r>
            <a:r>
              <a:rPr lang="pt-PT" dirty="0" smtClean="0"/>
              <a:t> </a:t>
            </a:r>
            <a:r>
              <a:rPr lang="pt-PT" dirty="0" err="1" smtClean="0"/>
              <a:t>computer</a:t>
            </a:r>
            <a:r>
              <a:rPr lang="pt-PT" dirty="0" smtClean="0"/>
              <a:t> </a:t>
            </a:r>
            <a:r>
              <a:rPr lang="pt-PT" dirty="0" err="1" smtClean="0"/>
              <a:t>is</a:t>
            </a:r>
            <a:r>
              <a:rPr lang="pt-PT" dirty="0" smtClean="0"/>
              <a:t> </a:t>
            </a:r>
            <a:r>
              <a:rPr lang="pt-PT" dirty="0" err="1" smtClean="0"/>
              <a:t>doing</a:t>
            </a:r>
            <a:endParaRPr lang="pt-PT" dirty="0"/>
          </a:p>
        </p:txBody>
      </p:sp>
    </p:spTree>
    <p:extLst>
      <p:ext uri="{BB962C8B-B14F-4D97-AF65-F5344CB8AC3E}">
        <p14:creationId xmlns:p14="http://schemas.microsoft.com/office/powerpoint/2010/main" val="934571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268760"/>
            <a:ext cx="6912768" cy="461665"/>
          </a:xfrm>
          <a:prstGeom prst="rect">
            <a:avLst/>
          </a:prstGeom>
          <a:noFill/>
        </p:spPr>
        <p:txBody>
          <a:bodyPr wrap="square" rtlCol="0">
            <a:spAutoFit/>
          </a:bodyPr>
          <a:lstStyle/>
          <a:p>
            <a:r>
              <a:rPr lang="pt-PT" sz="2400" i="1" dirty="0" err="1" smtClean="0"/>
              <a:t>Checking</a:t>
            </a:r>
            <a:r>
              <a:rPr lang="pt-PT" sz="2400" i="1" dirty="0" smtClean="0"/>
              <a:t> job status</a:t>
            </a:r>
            <a:endParaRPr lang="pt-PT" sz="2400" i="1" dirty="0"/>
          </a:p>
        </p:txBody>
      </p:sp>
      <p:sp>
        <p:nvSpPr>
          <p:cNvPr id="5" name="TextBox 4"/>
          <p:cNvSpPr txBox="1"/>
          <p:nvPr/>
        </p:nvSpPr>
        <p:spPr>
          <a:xfrm>
            <a:off x="827584" y="1844824"/>
            <a:ext cx="6696744" cy="400110"/>
          </a:xfrm>
          <a:prstGeom prst="rect">
            <a:avLst/>
          </a:prstGeom>
          <a:noFill/>
        </p:spPr>
        <p:txBody>
          <a:bodyPr wrap="square" rtlCol="0">
            <a:spAutoFit/>
          </a:bodyPr>
          <a:lstStyle/>
          <a:p>
            <a:r>
              <a:rPr lang="pt-PT" sz="2000" dirty="0" smtClean="0"/>
              <a:t>“</a:t>
            </a:r>
            <a:r>
              <a:rPr lang="pt-PT" sz="2000" b="1" dirty="0" smtClean="0">
                <a:latin typeface="Courier New" pitchFamily="49" charset="0"/>
                <a:cs typeface="Courier New" pitchFamily="49" charset="0"/>
              </a:rPr>
              <a:t>top</a:t>
            </a:r>
            <a:r>
              <a:rPr lang="pt-PT" sz="2000" dirty="0" smtClean="0"/>
              <a:t>” </a:t>
            </a:r>
            <a:r>
              <a:rPr lang="pt-PT" sz="2000" dirty="0" err="1" smtClean="0"/>
              <a:t>command</a:t>
            </a:r>
            <a:endParaRPr lang="pt-PT" sz="2000" dirty="0"/>
          </a:p>
        </p:txBody>
      </p:sp>
      <p:sp>
        <p:nvSpPr>
          <p:cNvPr id="6" name="TextBox 5"/>
          <p:cNvSpPr txBox="1"/>
          <p:nvPr/>
        </p:nvSpPr>
        <p:spPr>
          <a:xfrm>
            <a:off x="1403648" y="2339588"/>
            <a:ext cx="7416824" cy="369332"/>
          </a:xfrm>
          <a:prstGeom prst="rect">
            <a:avLst/>
          </a:prstGeom>
          <a:noFill/>
        </p:spPr>
        <p:txBody>
          <a:bodyPr wrap="square" rtlCol="0">
            <a:spAutoFit/>
          </a:bodyPr>
          <a:lstStyle/>
          <a:p>
            <a:r>
              <a:rPr lang="pt-PT" dirty="0" smtClean="0"/>
              <a:t>Real-time </a:t>
            </a:r>
            <a:r>
              <a:rPr lang="pt-PT" dirty="0" err="1" smtClean="0"/>
              <a:t>view</a:t>
            </a:r>
            <a:r>
              <a:rPr lang="pt-PT" dirty="0" smtClean="0"/>
              <a:t> </a:t>
            </a:r>
            <a:r>
              <a:rPr lang="pt-PT" dirty="0" err="1" smtClean="0"/>
              <a:t>of</a:t>
            </a:r>
            <a:r>
              <a:rPr lang="pt-PT" dirty="0" smtClean="0"/>
              <a:t> </a:t>
            </a:r>
            <a:r>
              <a:rPr lang="pt-PT" dirty="0" err="1" smtClean="0"/>
              <a:t>the</a:t>
            </a:r>
            <a:r>
              <a:rPr lang="pt-PT" dirty="0" smtClean="0"/>
              <a:t> </a:t>
            </a:r>
            <a:r>
              <a:rPr lang="pt-PT" dirty="0" err="1" smtClean="0"/>
              <a:t>same</a:t>
            </a:r>
            <a:r>
              <a:rPr lang="pt-PT" dirty="0" smtClean="0"/>
              <a:t> </a:t>
            </a:r>
            <a:r>
              <a:rPr lang="pt-PT" dirty="0" err="1" smtClean="0"/>
              <a:t>list</a:t>
            </a:r>
            <a:r>
              <a:rPr lang="pt-PT" dirty="0" smtClean="0"/>
              <a:t> as </a:t>
            </a:r>
            <a:r>
              <a:rPr lang="pt-PT" dirty="0" err="1" smtClean="0">
                <a:latin typeface="Courier New" pitchFamily="49" charset="0"/>
                <a:cs typeface="Courier New" pitchFamily="49" charset="0"/>
              </a:rPr>
              <a:t>ps</a:t>
            </a:r>
            <a:endParaRPr lang="pt-PT" dirty="0">
              <a:latin typeface="Courier New" pitchFamily="49" charset="0"/>
              <a:cs typeface="Courier New" pitchFamily="49" charset="0"/>
            </a:endParaRPr>
          </a:p>
        </p:txBody>
      </p:sp>
      <p:cxnSp>
        <p:nvCxnSpPr>
          <p:cNvPr id="7" name="Elbow Connector 6"/>
          <p:cNvCxnSpPr>
            <a:stCxn id="5" idx="1"/>
            <a:endCxn id="6" idx="1"/>
          </p:cNvCxnSpPr>
          <p:nvPr/>
        </p:nvCxnSpPr>
        <p:spPr>
          <a:xfrm rot="10800000" flipH="1" flipV="1">
            <a:off x="827584" y="2044878"/>
            <a:ext cx="576064" cy="479375"/>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83568" y="2987660"/>
            <a:ext cx="748883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b="1" dirty="0" smtClean="0">
                <a:latin typeface="Courier New" pitchFamily="49" charset="0"/>
                <a:cs typeface="Courier New" pitchFamily="49" charset="0"/>
              </a:rPr>
              <a:t>top –o </a:t>
            </a:r>
            <a:r>
              <a:rPr lang="pt-PT" b="1" dirty="0" err="1" smtClean="0">
                <a:latin typeface="Courier New" pitchFamily="49" charset="0"/>
                <a:cs typeface="Courier New" pitchFamily="49" charset="0"/>
              </a:rPr>
              <a:t>command</a:t>
            </a:r>
            <a:endParaRPr lang="pt-PT" b="1" dirty="0" smtClean="0">
              <a:latin typeface="Courier New" pitchFamily="49" charset="0"/>
              <a:cs typeface="Courier New" pitchFamily="49" charset="0"/>
            </a:endParaRPr>
          </a:p>
        </p:txBody>
      </p:sp>
      <p:cxnSp>
        <p:nvCxnSpPr>
          <p:cNvPr id="10" name="Straight Arrow Connector 9"/>
          <p:cNvCxnSpPr/>
          <p:nvPr/>
        </p:nvCxnSpPr>
        <p:spPr>
          <a:xfrm>
            <a:off x="1835696" y="3429000"/>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259632" y="3645024"/>
            <a:ext cx="6768752" cy="369332"/>
          </a:xfrm>
          <a:prstGeom prst="rect">
            <a:avLst/>
          </a:prstGeom>
          <a:noFill/>
        </p:spPr>
        <p:txBody>
          <a:bodyPr wrap="square" rtlCol="0">
            <a:spAutoFit/>
          </a:bodyPr>
          <a:lstStyle/>
          <a:p>
            <a:r>
              <a:rPr lang="pt-PT" dirty="0" err="1" smtClean="0"/>
              <a:t>The</a:t>
            </a:r>
            <a:r>
              <a:rPr lang="pt-PT" dirty="0" smtClean="0"/>
              <a:t> </a:t>
            </a:r>
            <a:r>
              <a:rPr lang="pt-PT" dirty="0" smtClean="0">
                <a:latin typeface="Courier New" pitchFamily="49" charset="0"/>
                <a:cs typeface="Courier New" pitchFamily="49" charset="0"/>
              </a:rPr>
              <a:t>–o </a:t>
            </a:r>
            <a:r>
              <a:rPr lang="pt-PT" dirty="0" err="1" smtClean="0"/>
              <a:t>modifier</a:t>
            </a:r>
            <a:r>
              <a:rPr lang="pt-PT" dirty="0" smtClean="0"/>
              <a:t> </a:t>
            </a:r>
            <a:r>
              <a:rPr lang="pt-PT" dirty="0" err="1" smtClean="0"/>
              <a:t>specifies</a:t>
            </a:r>
            <a:r>
              <a:rPr lang="pt-PT" dirty="0" smtClean="0"/>
              <a:t> </a:t>
            </a:r>
            <a:r>
              <a:rPr lang="pt-PT" dirty="0" err="1" smtClean="0"/>
              <a:t>by</a:t>
            </a:r>
            <a:r>
              <a:rPr lang="pt-PT" dirty="0" smtClean="0"/>
              <a:t> </a:t>
            </a:r>
            <a:r>
              <a:rPr lang="pt-PT" dirty="0" err="1" smtClean="0"/>
              <a:t>what</a:t>
            </a:r>
            <a:r>
              <a:rPr lang="pt-PT" dirty="0" smtClean="0"/>
              <a:t> </a:t>
            </a:r>
            <a:r>
              <a:rPr lang="pt-PT" dirty="0" err="1" smtClean="0"/>
              <a:t>parameter</a:t>
            </a:r>
            <a:r>
              <a:rPr lang="pt-PT" dirty="0" smtClean="0"/>
              <a:t> </a:t>
            </a:r>
            <a:r>
              <a:rPr lang="pt-PT" dirty="0" err="1" smtClean="0"/>
              <a:t>you</a:t>
            </a:r>
            <a:r>
              <a:rPr lang="pt-PT" dirty="0" smtClean="0"/>
              <a:t> </a:t>
            </a:r>
            <a:r>
              <a:rPr lang="pt-PT" dirty="0" err="1" smtClean="0"/>
              <a:t>want</a:t>
            </a:r>
            <a:r>
              <a:rPr lang="pt-PT" dirty="0" smtClean="0"/>
              <a:t> to </a:t>
            </a:r>
            <a:r>
              <a:rPr lang="pt-PT" dirty="0" err="1" smtClean="0"/>
              <a:t>sort</a:t>
            </a:r>
            <a:endParaRPr lang="pt-PT" dirty="0"/>
          </a:p>
        </p:txBody>
      </p:sp>
      <p:graphicFrame>
        <p:nvGraphicFramePr>
          <p:cNvPr id="12" name="Table 11"/>
          <p:cNvGraphicFramePr>
            <a:graphicFrameLocks noGrp="1"/>
          </p:cNvGraphicFramePr>
          <p:nvPr>
            <p:extLst>
              <p:ext uri="{D42A27DB-BD31-4B8C-83A1-F6EECF244321}">
                <p14:modId xmlns:p14="http://schemas.microsoft.com/office/powerpoint/2010/main" val="1672201762"/>
              </p:ext>
            </p:extLst>
          </p:nvPr>
        </p:nvGraphicFramePr>
        <p:xfrm>
          <a:off x="647564" y="4221088"/>
          <a:ext cx="7848872" cy="2256656"/>
        </p:xfrm>
        <a:graphic>
          <a:graphicData uri="http://schemas.openxmlformats.org/drawingml/2006/table">
            <a:tbl>
              <a:tblPr firstRow="1" bandRow="1">
                <a:tableStyleId>{21E4AEA4-8DFA-4A89-87EB-49C32662AFE0}</a:tableStyleId>
              </a:tblPr>
              <a:tblGrid>
                <a:gridCol w="1631758"/>
                <a:gridCol w="6217114"/>
              </a:tblGrid>
              <a:tr h="504056">
                <a:tc gridSpan="2">
                  <a:txBody>
                    <a:bodyPr/>
                    <a:lstStyle/>
                    <a:p>
                      <a:r>
                        <a:rPr lang="pt-PT" dirty="0" err="1" smtClean="0"/>
                        <a:t>Options</a:t>
                      </a:r>
                      <a:r>
                        <a:rPr lang="pt-PT" baseline="0" dirty="0" smtClean="0"/>
                        <a:t> for </a:t>
                      </a:r>
                      <a:r>
                        <a:rPr lang="pt-PT" baseline="0" dirty="0" err="1" smtClean="0"/>
                        <a:t>the</a:t>
                      </a:r>
                      <a:r>
                        <a:rPr lang="pt-PT" baseline="0" dirty="0" smtClean="0"/>
                        <a:t> </a:t>
                      </a:r>
                      <a:r>
                        <a:rPr lang="pt-PT" baseline="0" dirty="0" smtClean="0">
                          <a:latin typeface="Courier New" pitchFamily="49" charset="0"/>
                          <a:cs typeface="Courier New" pitchFamily="49" charset="0"/>
                        </a:rPr>
                        <a:t>top</a:t>
                      </a:r>
                      <a:r>
                        <a:rPr lang="pt-PT" baseline="0" dirty="0" smtClean="0"/>
                        <a:t> </a:t>
                      </a:r>
                      <a:r>
                        <a:rPr lang="pt-PT" baseline="0" dirty="0" err="1" smtClean="0"/>
                        <a:t>command</a:t>
                      </a:r>
                      <a:endParaRPr lang="pt-PT" dirty="0">
                        <a:latin typeface="Courier New" pitchFamily="49" charset="0"/>
                        <a:cs typeface="Courier New" pitchFamily="49" charset="0"/>
                      </a:endParaRPr>
                    </a:p>
                  </a:txBody>
                  <a:tcPr anchor="ctr"/>
                </a:tc>
                <a:tc hMerge="1">
                  <a:txBody>
                    <a:bodyPr/>
                    <a:lstStyle/>
                    <a:p>
                      <a:endParaRPr lang="pt-PT" dirty="0"/>
                    </a:p>
                  </a:txBody>
                  <a:tcPr/>
                </a:tc>
              </a:tr>
              <a:tr h="370840">
                <a:tc>
                  <a:txBody>
                    <a:bodyPr/>
                    <a:lstStyle/>
                    <a:p>
                      <a:r>
                        <a:rPr lang="pt-PT" dirty="0" smtClean="0">
                          <a:latin typeface="Courier New" pitchFamily="49" charset="0"/>
                          <a:cs typeface="Courier New" pitchFamily="49" charset="0"/>
                        </a:rPr>
                        <a:t>top –o</a:t>
                      </a:r>
                      <a:endParaRPr lang="pt-PT" dirty="0">
                        <a:latin typeface="Courier New" pitchFamily="49" charset="0"/>
                        <a:cs typeface="Courier New" pitchFamily="49" charset="0"/>
                      </a:endParaRPr>
                    </a:p>
                  </a:txBody>
                  <a:tcPr/>
                </a:tc>
                <a:tc>
                  <a:txBody>
                    <a:bodyPr/>
                    <a:lstStyle/>
                    <a:p>
                      <a:r>
                        <a:rPr lang="pt-PT" dirty="0" err="1" smtClean="0"/>
                        <a:t>Sort</a:t>
                      </a:r>
                      <a:r>
                        <a:rPr lang="pt-PT" dirty="0" smtClean="0"/>
                        <a:t> </a:t>
                      </a:r>
                      <a:r>
                        <a:rPr lang="pt-PT" dirty="0" err="1" smtClean="0"/>
                        <a:t>by</a:t>
                      </a:r>
                      <a:r>
                        <a:rPr lang="pt-PT" dirty="0" smtClean="0"/>
                        <a:t> </a:t>
                      </a:r>
                      <a:r>
                        <a:rPr lang="pt-PT" dirty="0" err="1" smtClean="0"/>
                        <a:t>the</a:t>
                      </a:r>
                      <a:r>
                        <a:rPr lang="pt-PT" dirty="0" smtClean="0"/>
                        <a:t> </a:t>
                      </a:r>
                      <a:r>
                        <a:rPr lang="pt-PT" dirty="0" err="1" smtClean="0"/>
                        <a:t>parameter</a:t>
                      </a:r>
                      <a:r>
                        <a:rPr lang="pt-PT" dirty="0" smtClean="0"/>
                        <a:t> </a:t>
                      </a:r>
                      <a:r>
                        <a:rPr lang="pt-PT" dirty="0" err="1" smtClean="0"/>
                        <a:t>that</a:t>
                      </a:r>
                      <a:r>
                        <a:rPr lang="pt-PT" dirty="0" smtClean="0"/>
                        <a:t> </a:t>
                      </a:r>
                      <a:r>
                        <a:rPr lang="pt-PT" dirty="0" err="1" smtClean="0"/>
                        <a:t>follows</a:t>
                      </a:r>
                      <a:r>
                        <a:rPr lang="pt-PT" dirty="0" smtClean="0"/>
                        <a:t>; </a:t>
                      </a:r>
                      <a:r>
                        <a:rPr lang="pt-PT" dirty="0" err="1" smtClean="0"/>
                        <a:t>default</a:t>
                      </a:r>
                      <a:r>
                        <a:rPr lang="pt-PT" dirty="0" smtClean="0"/>
                        <a:t> </a:t>
                      </a:r>
                      <a:r>
                        <a:rPr lang="pt-PT" dirty="0" err="1" smtClean="0"/>
                        <a:t>is</a:t>
                      </a:r>
                      <a:r>
                        <a:rPr lang="pt-PT" dirty="0" smtClean="0"/>
                        <a:t> PID</a:t>
                      </a:r>
                      <a:endParaRPr lang="pt-PT" dirty="0"/>
                    </a:p>
                  </a:txBody>
                  <a:tcPr/>
                </a:tc>
              </a:tr>
              <a:tr h="370840">
                <a:tc>
                  <a:txBody>
                    <a:bodyPr/>
                    <a:lstStyle/>
                    <a:p>
                      <a:r>
                        <a:rPr lang="pt-PT" dirty="0" smtClean="0">
                          <a:latin typeface="Courier New" pitchFamily="49" charset="0"/>
                          <a:cs typeface="Courier New" pitchFamily="49" charset="0"/>
                        </a:rPr>
                        <a:t>top -u</a:t>
                      </a:r>
                      <a:endParaRPr lang="pt-PT" dirty="0">
                        <a:latin typeface="Courier New" pitchFamily="49" charset="0"/>
                        <a:cs typeface="Courier New" pitchFamily="49" charset="0"/>
                      </a:endParaRPr>
                    </a:p>
                  </a:txBody>
                  <a:tcPr/>
                </a:tc>
                <a:tc>
                  <a:txBody>
                    <a:bodyPr/>
                    <a:lstStyle/>
                    <a:p>
                      <a:r>
                        <a:rPr lang="pt-PT" dirty="0" err="1" smtClean="0"/>
                        <a:t>Sort</a:t>
                      </a:r>
                      <a:r>
                        <a:rPr lang="pt-PT" dirty="0" smtClean="0"/>
                        <a:t> bu CPU </a:t>
                      </a:r>
                      <a:r>
                        <a:rPr lang="pt-PT" dirty="0" err="1" smtClean="0"/>
                        <a:t>usage</a:t>
                      </a:r>
                      <a:r>
                        <a:rPr lang="pt-PT" dirty="0" smtClean="0"/>
                        <a:t>; </a:t>
                      </a:r>
                      <a:r>
                        <a:rPr lang="pt-PT" dirty="0" err="1" smtClean="0"/>
                        <a:t>useful</a:t>
                      </a:r>
                      <a:r>
                        <a:rPr lang="pt-PT" dirty="0" smtClean="0"/>
                        <a:t> for </a:t>
                      </a:r>
                      <a:r>
                        <a:rPr lang="pt-PT" dirty="0" err="1" smtClean="0"/>
                        <a:t>detecting</a:t>
                      </a:r>
                      <a:r>
                        <a:rPr lang="pt-PT" baseline="0" dirty="0" smtClean="0"/>
                        <a:t> </a:t>
                      </a:r>
                      <a:r>
                        <a:rPr lang="pt-PT" baseline="0" dirty="0" err="1" smtClean="0"/>
                        <a:t>runaway</a:t>
                      </a:r>
                      <a:r>
                        <a:rPr lang="pt-PT" baseline="0" dirty="0" smtClean="0"/>
                        <a:t> processes</a:t>
                      </a:r>
                      <a:endParaRPr lang="pt-PT" dirty="0"/>
                    </a:p>
                  </a:txBody>
                  <a:tcPr/>
                </a:tc>
              </a:tr>
              <a:tr h="370840">
                <a:tc>
                  <a:txBody>
                    <a:bodyPr/>
                    <a:lstStyle/>
                    <a:p>
                      <a:r>
                        <a:rPr lang="pt-PT" dirty="0" smtClean="0">
                          <a:latin typeface="Courier New" pitchFamily="49" charset="0"/>
                          <a:cs typeface="Courier New" pitchFamily="49" charset="0"/>
                        </a:rPr>
                        <a:t>?</a:t>
                      </a:r>
                      <a:endParaRPr lang="pt-PT" dirty="0">
                        <a:latin typeface="Courier New" pitchFamily="49" charset="0"/>
                        <a:cs typeface="Courier New" pitchFamily="49" charset="0"/>
                      </a:endParaRPr>
                    </a:p>
                  </a:txBody>
                  <a:tcPr/>
                </a:tc>
                <a:tc>
                  <a:txBody>
                    <a:bodyPr/>
                    <a:lstStyle/>
                    <a:p>
                      <a:r>
                        <a:rPr lang="pt-PT" dirty="0" err="1" smtClean="0"/>
                        <a:t>While</a:t>
                      </a:r>
                      <a:r>
                        <a:rPr lang="pt-PT" dirty="0" smtClean="0"/>
                        <a:t> </a:t>
                      </a:r>
                      <a:r>
                        <a:rPr lang="pt-PT" dirty="0" smtClean="0">
                          <a:latin typeface="Courier New" pitchFamily="49" charset="0"/>
                          <a:cs typeface="Courier New" pitchFamily="49" charset="0"/>
                        </a:rPr>
                        <a:t>top</a:t>
                      </a:r>
                      <a:r>
                        <a:rPr lang="pt-PT" dirty="0" smtClean="0"/>
                        <a:t> </a:t>
                      </a:r>
                      <a:r>
                        <a:rPr lang="pt-PT" dirty="0" err="1" smtClean="0"/>
                        <a:t>is</a:t>
                      </a:r>
                      <a:r>
                        <a:rPr lang="pt-PT" dirty="0" smtClean="0"/>
                        <a:t> </a:t>
                      </a:r>
                      <a:r>
                        <a:rPr lang="pt-PT" dirty="0" err="1" smtClean="0"/>
                        <a:t>running</a:t>
                      </a:r>
                      <a:r>
                        <a:rPr lang="pt-PT" dirty="0" smtClean="0"/>
                        <a:t>, show a </a:t>
                      </a:r>
                      <a:r>
                        <a:rPr lang="pt-PT" dirty="0" err="1" smtClean="0"/>
                        <a:t>list</a:t>
                      </a:r>
                      <a:r>
                        <a:rPr lang="pt-PT" dirty="0" smtClean="0"/>
                        <a:t> </a:t>
                      </a:r>
                      <a:r>
                        <a:rPr lang="pt-PT" dirty="0" err="1" smtClean="0"/>
                        <a:t>of</a:t>
                      </a:r>
                      <a:r>
                        <a:rPr lang="pt-PT" dirty="0" smtClean="0"/>
                        <a:t> display </a:t>
                      </a:r>
                      <a:r>
                        <a:rPr lang="pt-PT" dirty="0" err="1" smtClean="0"/>
                        <a:t>options</a:t>
                      </a:r>
                      <a:endParaRPr lang="pt-PT" dirty="0">
                        <a:latin typeface="Courier New" pitchFamily="49" charset="0"/>
                        <a:cs typeface="Courier New" pitchFamily="49" charset="0"/>
                      </a:endParaRPr>
                    </a:p>
                  </a:txBody>
                  <a:tcPr/>
                </a:tc>
              </a:tr>
              <a:tr h="370840">
                <a:tc>
                  <a:txBody>
                    <a:bodyPr/>
                    <a:lstStyle/>
                    <a:p>
                      <a:r>
                        <a:rPr lang="pt-PT" dirty="0" smtClean="0">
                          <a:latin typeface="Courier New" pitchFamily="49" charset="0"/>
                          <a:cs typeface="Courier New" pitchFamily="49" charset="0"/>
                        </a:rPr>
                        <a:t>q</a:t>
                      </a:r>
                      <a:endParaRPr lang="pt-PT" dirty="0">
                        <a:latin typeface="Courier New" pitchFamily="49" charset="0"/>
                        <a:cs typeface="Courier New" pitchFamily="49" charset="0"/>
                      </a:endParaRPr>
                    </a:p>
                  </a:txBody>
                  <a:tcPr/>
                </a:tc>
                <a:tc>
                  <a:txBody>
                    <a:bodyPr/>
                    <a:lstStyle/>
                    <a:p>
                      <a:r>
                        <a:rPr lang="pt-PT" dirty="0" err="1" smtClean="0"/>
                        <a:t>While</a:t>
                      </a:r>
                      <a:r>
                        <a:rPr lang="pt-PT" dirty="0" smtClean="0"/>
                        <a:t> </a:t>
                      </a:r>
                      <a:r>
                        <a:rPr lang="pt-PT" dirty="0" smtClean="0">
                          <a:latin typeface="Courier New" pitchFamily="49" charset="0"/>
                          <a:cs typeface="Courier New" pitchFamily="49" charset="0"/>
                        </a:rPr>
                        <a:t>top</a:t>
                      </a:r>
                      <a:r>
                        <a:rPr lang="pt-PT" dirty="0" smtClean="0"/>
                        <a:t> </a:t>
                      </a:r>
                      <a:r>
                        <a:rPr lang="pt-PT" dirty="0" err="1" smtClean="0"/>
                        <a:t>is</a:t>
                      </a:r>
                      <a:r>
                        <a:rPr lang="pt-PT" dirty="0" smtClean="0"/>
                        <a:t> </a:t>
                      </a:r>
                      <a:r>
                        <a:rPr lang="pt-PT" dirty="0" err="1" smtClean="0"/>
                        <a:t>running</a:t>
                      </a:r>
                      <a:r>
                        <a:rPr lang="pt-PT" dirty="0" smtClean="0"/>
                        <a:t>, </a:t>
                      </a:r>
                      <a:r>
                        <a:rPr lang="pt-PT" dirty="0" err="1" smtClean="0"/>
                        <a:t>quit</a:t>
                      </a:r>
                      <a:endParaRPr lang="pt-PT" dirty="0"/>
                    </a:p>
                  </a:txBody>
                  <a:tcPr/>
                </a:tc>
              </a:tr>
            </a:tbl>
          </a:graphicData>
        </a:graphic>
      </p:graphicFrame>
    </p:spTree>
    <p:extLst>
      <p:ext uri="{BB962C8B-B14F-4D97-AF65-F5344CB8AC3E}">
        <p14:creationId xmlns:p14="http://schemas.microsoft.com/office/powerpoint/2010/main" val="3652161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268760"/>
            <a:ext cx="7920880" cy="461665"/>
          </a:xfrm>
          <a:prstGeom prst="rect">
            <a:avLst/>
          </a:prstGeom>
          <a:noFill/>
        </p:spPr>
        <p:txBody>
          <a:bodyPr wrap="square" rtlCol="0">
            <a:spAutoFit/>
          </a:bodyPr>
          <a:lstStyle/>
          <a:p>
            <a:r>
              <a:rPr lang="pt-PT" sz="2400" i="1" dirty="0" err="1" smtClean="0"/>
              <a:t>Suspending</a:t>
            </a:r>
            <a:r>
              <a:rPr lang="pt-PT" sz="2400" i="1" dirty="0" smtClean="0"/>
              <a:t> jobs </a:t>
            </a:r>
            <a:r>
              <a:rPr lang="pt-PT" sz="2400" i="1" dirty="0" err="1" smtClean="0"/>
              <a:t>and</a:t>
            </a:r>
            <a:r>
              <a:rPr lang="pt-PT" sz="2400" i="1" dirty="0" smtClean="0"/>
              <a:t> </a:t>
            </a:r>
            <a:r>
              <a:rPr lang="pt-PT" sz="2400" i="1" dirty="0" err="1" smtClean="0"/>
              <a:t>sending</a:t>
            </a:r>
            <a:r>
              <a:rPr lang="pt-PT" sz="2400" i="1" dirty="0" smtClean="0"/>
              <a:t> </a:t>
            </a:r>
            <a:r>
              <a:rPr lang="pt-PT" sz="2400" i="1" dirty="0" err="1" smtClean="0"/>
              <a:t>them</a:t>
            </a:r>
            <a:r>
              <a:rPr lang="pt-PT" sz="2400" i="1" dirty="0" smtClean="0"/>
              <a:t> to </a:t>
            </a:r>
            <a:r>
              <a:rPr lang="pt-PT" sz="2400" i="1" dirty="0" err="1" smtClean="0"/>
              <a:t>the</a:t>
            </a:r>
            <a:r>
              <a:rPr lang="pt-PT" sz="2400" i="1" dirty="0" smtClean="0"/>
              <a:t> background</a:t>
            </a:r>
            <a:endParaRPr lang="pt-PT" sz="2400" i="1" dirty="0"/>
          </a:p>
        </p:txBody>
      </p:sp>
      <p:sp>
        <p:nvSpPr>
          <p:cNvPr id="5" name="TextBox 4"/>
          <p:cNvSpPr txBox="1"/>
          <p:nvPr/>
        </p:nvSpPr>
        <p:spPr>
          <a:xfrm>
            <a:off x="827584" y="1916832"/>
            <a:ext cx="6696744" cy="400110"/>
          </a:xfrm>
          <a:prstGeom prst="rect">
            <a:avLst/>
          </a:prstGeom>
          <a:noFill/>
        </p:spPr>
        <p:txBody>
          <a:bodyPr wrap="square" rtlCol="0">
            <a:spAutoFit/>
          </a:bodyPr>
          <a:lstStyle/>
          <a:p>
            <a:r>
              <a:rPr lang="pt-PT" sz="2000" dirty="0" smtClean="0"/>
              <a:t>“</a:t>
            </a:r>
            <a:r>
              <a:rPr lang="pt-PT" sz="2000" b="1" dirty="0" smtClean="0">
                <a:latin typeface="Courier New" pitchFamily="49" charset="0"/>
                <a:cs typeface="Courier New" pitchFamily="49" charset="0"/>
              </a:rPr>
              <a:t>^Z</a:t>
            </a:r>
            <a:r>
              <a:rPr lang="pt-PT" sz="2000" dirty="0" smtClean="0">
                <a:latin typeface="Arial" pitchFamily="34" charset="0"/>
                <a:cs typeface="Arial" pitchFamily="34" charset="0"/>
              </a:rPr>
              <a:t>”</a:t>
            </a:r>
            <a:r>
              <a:rPr lang="pt-PT" sz="2000" dirty="0" smtClean="0"/>
              <a:t> (</a:t>
            </a:r>
            <a:r>
              <a:rPr lang="pt-PT" sz="2000" i="1" dirty="0" err="1" smtClean="0"/>
              <a:t>ctrl</a:t>
            </a:r>
            <a:r>
              <a:rPr lang="pt-PT" sz="2000" i="1" dirty="0" smtClean="0"/>
              <a:t> + Z)</a:t>
            </a:r>
            <a:r>
              <a:rPr lang="pt-PT" sz="2000" dirty="0" smtClean="0"/>
              <a:t> </a:t>
            </a:r>
            <a:r>
              <a:rPr lang="pt-PT" sz="2000" dirty="0" err="1" smtClean="0"/>
              <a:t>command</a:t>
            </a:r>
            <a:endParaRPr lang="pt-PT" sz="2000" dirty="0"/>
          </a:p>
        </p:txBody>
      </p:sp>
      <p:sp>
        <p:nvSpPr>
          <p:cNvPr id="6" name="TextBox 5"/>
          <p:cNvSpPr txBox="1"/>
          <p:nvPr/>
        </p:nvSpPr>
        <p:spPr>
          <a:xfrm>
            <a:off x="1403648" y="2411596"/>
            <a:ext cx="7416824" cy="369332"/>
          </a:xfrm>
          <a:prstGeom prst="rect">
            <a:avLst/>
          </a:prstGeom>
          <a:noFill/>
        </p:spPr>
        <p:txBody>
          <a:bodyPr wrap="square" rtlCol="0">
            <a:spAutoFit/>
          </a:bodyPr>
          <a:lstStyle/>
          <a:p>
            <a:r>
              <a:rPr lang="pt-PT" dirty="0" err="1" smtClean="0"/>
              <a:t>Suspends</a:t>
            </a:r>
            <a:r>
              <a:rPr lang="pt-PT" dirty="0" smtClean="0"/>
              <a:t> na </a:t>
            </a:r>
            <a:r>
              <a:rPr lang="pt-PT" dirty="0" err="1" smtClean="0"/>
              <a:t>operation</a:t>
            </a:r>
            <a:r>
              <a:rPr lang="pt-PT" dirty="0" smtClean="0"/>
              <a:t> </a:t>
            </a:r>
            <a:r>
              <a:rPr lang="pt-PT" dirty="0" err="1" smtClean="0"/>
              <a:t>already</a:t>
            </a:r>
            <a:r>
              <a:rPr lang="pt-PT" dirty="0" smtClean="0"/>
              <a:t> </a:t>
            </a:r>
            <a:r>
              <a:rPr lang="pt-PT" dirty="0" err="1" smtClean="0"/>
              <a:t>running</a:t>
            </a:r>
            <a:endParaRPr lang="pt-PT" dirty="0"/>
          </a:p>
        </p:txBody>
      </p:sp>
      <p:cxnSp>
        <p:nvCxnSpPr>
          <p:cNvPr id="7" name="Elbow Connector 6"/>
          <p:cNvCxnSpPr>
            <a:stCxn id="5" idx="1"/>
            <a:endCxn id="6" idx="1"/>
          </p:cNvCxnSpPr>
          <p:nvPr/>
        </p:nvCxnSpPr>
        <p:spPr>
          <a:xfrm rot="10800000" flipH="1" flipV="1">
            <a:off x="827584" y="2116886"/>
            <a:ext cx="576064" cy="479375"/>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83568" y="3125867"/>
            <a:ext cx="7488832"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host</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sleep</a:t>
            </a:r>
            <a:r>
              <a:rPr lang="pt-PT" b="1" dirty="0" smtClean="0">
                <a:latin typeface="Courier New" pitchFamily="49" charset="0"/>
                <a:cs typeface="Courier New" pitchFamily="49" charset="0"/>
              </a:rPr>
              <a:t> 15</a:t>
            </a:r>
          </a:p>
          <a:p>
            <a:r>
              <a:rPr lang="pt-PT" b="1" dirty="0" smtClean="0">
                <a:latin typeface="Courier New" pitchFamily="49" charset="0"/>
                <a:cs typeface="Courier New" pitchFamily="49" charset="0"/>
              </a:rPr>
              <a:t>^Z</a:t>
            </a:r>
          </a:p>
          <a:p>
            <a:r>
              <a:rPr lang="pt-PT" dirty="0" smtClean="0">
                <a:latin typeface="Courier New" pitchFamily="49" charset="0"/>
                <a:cs typeface="Courier New" pitchFamily="49" charset="0"/>
              </a:rPr>
              <a:t>[1]+ </a:t>
            </a:r>
            <a:r>
              <a:rPr lang="pt-PT" dirty="0" err="1" smtClean="0">
                <a:latin typeface="Courier New" pitchFamily="49" charset="0"/>
                <a:cs typeface="Courier New" pitchFamily="49" charset="0"/>
              </a:rPr>
              <a:t>Stopped</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sleep</a:t>
            </a:r>
            <a:r>
              <a:rPr lang="pt-PT" dirty="0" smtClean="0">
                <a:latin typeface="Courier New" pitchFamily="49" charset="0"/>
                <a:cs typeface="Courier New" pitchFamily="49" charset="0"/>
              </a:rPr>
              <a:t> 15</a:t>
            </a:r>
          </a:p>
          <a:p>
            <a:r>
              <a:rPr lang="pt-PT" dirty="0" err="1">
                <a:latin typeface="Courier New" pitchFamily="49" charset="0"/>
                <a:cs typeface="Courier New" pitchFamily="49" charset="0"/>
              </a:rPr>
              <a:t>host</a:t>
            </a:r>
            <a:r>
              <a:rPr lang="pt-PT" dirty="0">
                <a:latin typeface="Courier New" pitchFamily="49" charset="0"/>
                <a:cs typeface="Courier New" pitchFamily="49" charset="0"/>
              </a:rPr>
              <a:t>:~</a:t>
            </a:r>
            <a:r>
              <a:rPr lang="pt-PT" dirty="0" err="1">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ps</a:t>
            </a:r>
            <a:endParaRPr lang="pt-PT" b="1" dirty="0" smtClean="0">
              <a:latin typeface="Courier New" pitchFamily="49" charset="0"/>
              <a:cs typeface="Courier New" pitchFamily="49" charset="0"/>
            </a:endParaRPr>
          </a:p>
          <a:p>
            <a:r>
              <a:rPr lang="pt-PT" dirty="0">
                <a:latin typeface="Courier New" pitchFamily="49" charset="0"/>
                <a:cs typeface="Courier New" pitchFamily="49" charset="0"/>
              </a:rPr>
              <a:t> </a:t>
            </a:r>
            <a:r>
              <a:rPr lang="pt-PT" dirty="0" smtClean="0">
                <a:latin typeface="Courier New" pitchFamily="49" charset="0"/>
                <a:cs typeface="Courier New" pitchFamily="49" charset="0"/>
              </a:rPr>
              <a:t>  PID TTY           TIME CMD</a:t>
            </a:r>
          </a:p>
          <a:p>
            <a:r>
              <a:rPr lang="pt-PT" b="1" dirty="0">
                <a:latin typeface="Courier New" pitchFamily="49" charset="0"/>
                <a:cs typeface="Courier New" pitchFamily="49" charset="0"/>
              </a:rPr>
              <a:t> </a:t>
            </a:r>
            <a:r>
              <a:rPr lang="pt-PT" b="1" dirty="0" smtClean="0">
                <a:latin typeface="Courier New" pitchFamily="49" charset="0"/>
                <a:cs typeface="Courier New" pitchFamily="49" charset="0"/>
              </a:rPr>
              <a:t> </a:t>
            </a:r>
            <a:r>
              <a:rPr lang="pt-PT" dirty="0" smtClean="0">
                <a:latin typeface="Courier New" pitchFamily="49" charset="0"/>
                <a:cs typeface="Courier New" pitchFamily="49" charset="0"/>
              </a:rPr>
              <a:t>5760 ttys001    0:00.02 –</a:t>
            </a:r>
            <a:r>
              <a:rPr lang="pt-PT" dirty="0" err="1" smtClean="0">
                <a:latin typeface="Courier New" pitchFamily="49" charset="0"/>
                <a:cs typeface="Courier New" pitchFamily="49" charset="0"/>
              </a:rPr>
              <a:t>bash</a:t>
            </a:r>
            <a:endParaRPr lang="pt-PT" dirty="0" smtClean="0">
              <a:latin typeface="Courier New" pitchFamily="49" charset="0"/>
              <a:cs typeface="Courier New" pitchFamily="49" charset="0"/>
            </a:endParaRPr>
          </a:p>
          <a:p>
            <a:r>
              <a:rPr lang="pt-PT" dirty="0">
                <a:latin typeface="Courier New" pitchFamily="49" charset="0"/>
                <a:cs typeface="Courier New" pitchFamily="49" charset="0"/>
              </a:rPr>
              <a:t> </a:t>
            </a:r>
            <a:r>
              <a:rPr lang="pt-PT" dirty="0" smtClean="0">
                <a:latin typeface="Courier New" pitchFamily="49" charset="0"/>
                <a:cs typeface="Courier New" pitchFamily="49" charset="0"/>
              </a:rPr>
              <a:t> 5954 ttys001    0:00:00 </a:t>
            </a:r>
            <a:r>
              <a:rPr lang="pt-PT" dirty="0" err="1" smtClean="0">
                <a:latin typeface="Courier New" pitchFamily="49" charset="0"/>
                <a:cs typeface="Courier New" pitchFamily="49" charset="0"/>
              </a:rPr>
              <a:t>sleep</a:t>
            </a:r>
            <a:r>
              <a:rPr lang="pt-PT" dirty="0" smtClean="0">
                <a:latin typeface="Courier New" pitchFamily="49" charset="0"/>
                <a:cs typeface="Courier New" pitchFamily="49" charset="0"/>
              </a:rPr>
              <a:t> 15</a:t>
            </a:r>
          </a:p>
        </p:txBody>
      </p:sp>
    </p:spTree>
    <p:extLst>
      <p:ext uri="{BB962C8B-B14F-4D97-AF65-F5344CB8AC3E}">
        <p14:creationId xmlns:p14="http://schemas.microsoft.com/office/powerpoint/2010/main" val="893495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268760"/>
            <a:ext cx="7920880" cy="461665"/>
          </a:xfrm>
          <a:prstGeom prst="rect">
            <a:avLst/>
          </a:prstGeom>
          <a:noFill/>
        </p:spPr>
        <p:txBody>
          <a:bodyPr wrap="square" rtlCol="0">
            <a:spAutoFit/>
          </a:bodyPr>
          <a:lstStyle/>
          <a:p>
            <a:r>
              <a:rPr lang="pt-PT" sz="2400" i="1" dirty="0" err="1" smtClean="0"/>
              <a:t>Suspending</a:t>
            </a:r>
            <a:r>
              <a:rPr lang="pt-PT" sz="2400" i="1" dirty="0" smtClean="0"/>
              <a:t> jobs </a:t>
            </a:r>
            <a:r>
              <a:rPr lang="pt-PT" sz="2400" i="1" dirty="0" err="1" smtClean="0"/>
              <a:t>and</a:t>
            </a:r>
            <a:r>
              <a:rPr lang="pt-PT" sz="2400" i="1" dirty="0" smtClean="0"/>
              <a:t> </a:t>
            </a:r>
            <a:r>
              <a:rPr lang="pt-PT" sz="2400" i="1" dirty="0" err="1" smtClean="0"/>
              <a:t>sending</a:t>
            </a:r>
            <a:r>
              <a:rPr lang="pt-PT" sz="2400" i="1" dirty="0" smtClean="0"/>
              <a:t> </a:t>
            </a:r>
            <a:r>
              <a:rPr lang="pt-PT" sz="2400" i="1" dirty="0" err="1" smtClean="0"/>
              <a:t>them</a:t>
            </a:r>
            <a:r>
              <a:rPr lang="pt-PT" sz="2400" i="1" dirty="0" smtClean="0"/>
              <a:t> to </a:t>
            </a:r>
            <a:r>
              <a:rPr lang="pt-PT" sz="2400" i="1" dirty="0" err="1" smtClean="0"/>
              <a:t>the</a:t>
            </a:r>
            <a:r>
              <a:rPr lang="pt-PT" sz="2400" i="1" dirty="0" smtClean="0"/>
              <a:t> background</a:t>
            </a:r>
            <a:endParaRPr lang="pt-PT" sz="2400" i="1" dirty="0"/>
          </a:p>
        </p:txBody>
      </p:sp>
      <p:sp>
        <p:nvSpPr>
          <p:cNvPr id="5" name="TextBox 4"/>
          <p:cNvSpPr txBox="1"/>
          <p:nvPr/>
        </p:nvSpPr>
        <p:spPr>
          <a:xfrm>
            <a:off x="827584" y="1916832"/>
            <a:ext cx="6696744" cy="400110"/>
          </a:xfrm>
          <a:prstGeom prst="rect">
            <a:avLst/>
          </a:prstGeom>
          <a:noFill/>
        </p:spPr>
        <p:txBody>
          <a:bodyPr wrap="square" rtlCol="0">
            <a:spAutoFit/>
          </a:bodyPr>
          <a:lstStyle/>
          <a:p>
            <a:r>
              <a:rPr lang="pt-PT" sz="2000" dirty="0" smtClean="0"/>
              <a:t>“</a:t>
            </a:r>
            <a:r>
              <a:rPr lang="pt-PT" sz="2000" b="1" dirty="0" smtClean="0">
                <a:latin typeface="Courier New" pitchFamily="49" charset="0"/>
                <a:cs typeface="Courier New" pitchFamily="49" charset="0"/>
              </a:rPr>
              <a:t>jobs</a:t>
            </a:r>
            <a:r>
              <a:rPr lang="pt-PT" sz="2000" dirty="0" smtClean="0">
                <a:latin typeface="Arial" pitchFamily="34" charset="0"/>
                <a:cs typeface="Arial" pitchFamily="34" charset="0"/>
              </a:rPr>
              <a:t>”</a:t>
            </a:r>
            <a:r>
              <a:rPr lang="pt-PT" sz="2000" dirty="0" smtClean="0"/>
              <a:t> </a:t>
            </a:r>
            <a:r>
              <a:rPr lang="pt-PT" sz="2000" dirty="0" err="1" smtClean="0"/>
              <a:t>command</a:t>
            </a:r>
            <a:endParaRPr lang="pt-PT" sz="2000" dirty="0"/>
          </a:p>
        </p:txBody>
      </p:sp>
      <p:sp>
        <p:nvSpPr>
          <p:cNvPr id="6" name="TextBox 5"/>
          <p:cNvSpPr txBox="1"/>
          <p:nvPr/>
        </p:nvSpPr>
        <p:spPr>
          <a:xfrm>
            <a:off x="1403648" y="2411596"/>
            <a:ext cx="7416824" cy="369332"/>
          </a:xfrm>
          <a:prstGeom prst="rect">
            <a:avLst/>
          </a:prstGeom>
          <a:noFill/>
        </p:spPr>
        <p:txBody>
          <a:bodyPr wrap="square" rtlCol="0">
            <a:spAutoFit/>
          </a:bodyPr>
          <a:lstStyle/>
          <a:p>
            <a:r>
              <a:rPr lang="pt-PT" dirty="0" err="1" smtClean="0"/>
              <a:t>Lists</a:t>
            </a:r>
            <a:r>
              <a:rPr lang="pt-PT" dirty="0" smtClean="0"/>
              <a:t> </a:t>
            </a:r>
            <a:r>
              <a:rPr lang="pt-PT" dirty="0" err="1" smtClean="0"/>
              <a:t>all</a:t>
            </a:r>
            <a:r>
              <a:rPr lang="pt-PT" dirty="0" smtClean="0"/>
              <a:t> </a:t>
            </a:r>
            <a:r>
              <a:rPr lang="pt-PT" dirty="0" err="1" smtClean="0"/>
              <a:t>the</a:t>
            </a:r>
            <a:r>
              <a:rPr lang="pt-PT" dirty="0" smtClean="0"/>
              <a:t> background processes</a:t>
            </a:r>
            <a:endParaRPr lang="pt-PT" dirty="0"/>
          </a:p>
        </p:txBody>
      </p:sp>
      <p:cxnSp>
        <p:nvCxnSpPr>
          <p:cNvPr id="7" name="Elbow Connector 6"/>
          <p:cNvCxnSpPr>
            <a:stCxn id="5" idx="1"/>
            <a:endCxn id="6" idx="1"/>
          </p:cNvCxnSpPr>
          <p:nvPr/>
        </p:nvCxnSpPr>
        <p:spPr>
          <a:xfrm rot="10800000" flipH="1" flipV="1">
            <a:off x="827584" y="2116886"/>
            <a:ext cx="576064" cy="479375"/>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83568" y="2924944"/>
            <a:ext cx="748883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host</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sleep</a:t>
            </a:r>
            <a:r>
              <a:rPr lang="pt-PT" b="1" dirty="0" smtClean="0">
                <a:latin typeface="Courier New" pitchFamily="49" charset="0"/>
                <a:cs typeface="Courier New" pitchFamily="49" charset="0"/>
              </a:rPr>
              <a:t> 20 &amp;</a:t>
            </a:r>
          </a:p>
          <a:p>
            <a:r>
              <a:rPr lang="pt-PT" dirty="0" smtClean="0">
                <a:latin typeface="Courier New" pitchFamily="49" charset="0"/>
                <a:cs typeface="Courier New" pitchFamily="49" charset="0"/>
              </a:rPr>
              <a:t>[2] 5989</a:t>
            </a:r>
          </a:p>
          <a:p>
            <a:r>
              <a:rPr lang="pt-PT" dirty="0" err="1">
                <a:latin typeface="Courier New" pitchFamily="49" charset="0"/>
                <a:cs typeface="Courier New" pitchFamily="49" charset="0"/>
              </a:rPr>
              <a:t>host</a:t>
            </a:r>
            <a:r>
              <a:rPr lang="pt-PT" dirty="0">
                <a:latin typeface="Courier New" pitchFamily="49" charset="0"/>
                <a:cs typeface="Courier New" pitchFamily="49" charset="0"/>
              </a:rPr>
              <a:t>:~</a:t>
            </a:r>
            <a:r>
              <a:rPr lang="pt-PT" dirty="0" err="1">
                <a:latin typeface="Courier New" pitchFamily="49" charset="0"/>
                <a:cs typeface="Courier New" pitchFamily="49" charset="0"/>
              </a:rPr>
              <a:t>lucy</a:t>
            </a:r>
            <a:r>
              <a:rPr lang="pt-PT" dirty="0">
                <a:latin typeface="Courier New" pitchFamily="49" charset="0"/>
                <a:cs typeface="Courier New" pitchFamily="49" charset="0"/>
              </a:rPr>
              <a:t>$ </a:t>
            </a:r>
            <a:r>
              <a:rPr lang="pt-PT" b="1" dirty="0" smtClean="0">
                <a:latin typeface="Courier New" pitchFamily="49" charset="0"/>
                <a:cs typeface="Courier New" pitchFamily="49" charset="0"/>
              </a:rPr>
              <a:t>jobs</a:t>
            </a:r>
            <a:endParaRPr lang="pt-PT" b="1" dirty="0">
              <a:latin typeface="Courier New" pitchFamily="49" charset="0"/>
              <a:cs typeface="Courier New" pitchFamily="49" charset="0"/>
            </a:endParaRPr>
          </a:p>
          <a:p>
            <a:r>
              <a:rPr lang="pt-PT" dirty="0" smtClean="0">
                <a:latin typeface="Courier New" pitchFamily="49" charset="0"/>
                <a:cs typeface="Courier New" pitchFamily="49" charset="0"/>
              </a:rPr>
              <a:t>[1]+ </a:t>
            </a:r>
            <a:r>
              <a:rPr lang="pt-PT" dirty="0" err="1" smtClean="0">
                <a:latin typeface="Courier New" pitchFamily="49" charset="0"/>
                <a:cs typeface="Courier New" pitchFamily="49" charset="0"/>
              </a:rPr>
              <a:t>Stopped</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sleep</a:t>
            </a:r>
            <a:r>
              <a:rPr lang="pt-PT" dirty="0" smtClean="0">
                <a:latin typeface="Courier New" pitchFamily="49" charset="0"/>
                <a:cs typeface="Courier New" pitchFamily="49" charset="0"/>
              </a:rPr>
              <a:t> 15</a:t>
            </a:r>
          </a:p>
          <a:p>
            <a:r>
              <a:rPr lang="pt-PT" dirty="0" smtClean="0">
                <a:latin typeface="Courier New" pitchFamily="49" charset="0"/>
                <a:cs typeface="Courier New" pitchFamily="49" charset="0"/>
              </a:rPr>
              <a:t>[2]- </a:t>
            </a:r>
            <a:r>
              <a:rPr lang="pt-PT" dirty="0" err="1" smtClean="0">
                <a:latin typeface="Courier New" pitchFamily="49" charset="0"/>
                <a:cs typeface="Courier New" pitchFamily="49" charset="0"/>
              </a:rPr>
              <a:t>Running</a:t>
            </a:r>
            <a:r>
              <a:rPr lang="pt-PT" dirty="0">
                <a:latin typeface="Courier New" pitchFamily="49" charset="0"/>
                <a:cs typeface="Courier New" pitchFamily="49" charset="0"/>
              </a:rPr>
              <a:t>			</a:t>
            </a:r>
            <a:r>
              <a:rPr lang="pt-PT" dirty="0" err="1">
                <a:latin typeface="Courier New" pitchFamily="49" charset="0"/>
                <a:cs typeface="Courier New" pitchFamily="49" charset="0"/>
              </a:rPr>
              <a:t>sleep</a:t>
            </a:r>
            <a:r>
              <a:rPr lang="pt-PT" dirty="0">
                <a:latin typeface="Courier New" pitchFamily="49" charset="0"/>
                <a:cs typeface="Courier New" pitchFamily="49" charset="0"/>
              </a:rPr>
              <a:t> </a:t>
            </a:r>
            <a:r>
              <a:rPr lang="pt-PT" dirty="0" smtClean="0">
                <a:latin typeface="Courier New" pitchFamily="49" charset="0"/>
                <a:cs typeface="Courier New" pitchFamily="49" charset="0"/>
              </a:rPr>
              <a:t>20 &amp;</a:t>
            </a:r>
          </a:p>
        </p:txBody>
      </p:sp>
      <p:sp>
        <p:nvSpPr>
          <p:cNvPr id="9" name="TextBox 8"/>
          <p:cNvSpPr txBox="1"/>
          <p:nvPr/>
        </p:nvSpPr>
        <p:spPr>
          <a:xfrm>
            <a:off x="827585" y="4581128"/>
            <a:ext cx="6696744"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bg</a:t>
            </a:r>
            <a:r>
              <a:rPr lang="pt-PT" sz="2000" dirty="0" smtClean="0">
                <a:latin typeface="Arial" pitchFamily="34" charset="0"/>
                <a:cs typeface="Arial" pitchFamily="34" charset="0"/>
              </a:rPr>
              <a:t>”</a:t>
            </a:r>
            <a:r>
              <a:rPr lang="pt-PT" sz="2000" dirty="0" smtClean="0"/>
              <a:t> </a:t>
            </a:r>
            <a:r>
              <a:rPr lang="pt-PT" sz="2000" dirty="0" err="1" smtClean="0"/>
              <a:t>command</a:t>
            </a:r>
            <a:endParaRPr lang="pt-PT" sz="2000" dirty="0"/>
          </a:p>
        </p:txBody>
      </p:sp>
      <p:sp>
        <p:nvSpPr>
          <p:cNvPr id="10" name="TextBox 9"/>
          <p:cNvSpPr txBox="1"/>
          <p:nvPr/>
        </p:nvSpPr>
        <p:spPr>
          <a:xfrm>
            <a:off x="1403649" y="5075892"/>
            <a:ext cx="7416824" cy="369332"/>
          </a:xfrm>
          <a:prstGeom prst="rect">
            <a:avLst/>
          </a:prstGeom>
          <a:noFill/>
        </p:spPr>
        <p:txBody>
          <a:bodyPr wrap="square" rtlCol="0">
            <a:spAutoFit/>
          </a:bodyPr>
          <a:lstStyle/>
          <a:p>
            <a:r>
              <a:rPr lang="pt-PT" dirty="0" smtClean="0"/>
              <a:t>Resumes a </a:t>
            </a:r>
            <a:r>
              <a:rPr lang="pt-PT" dirty="0" err="1" smtClean="0"/>
              <a:t>frozen</a:t>
            </a:r>
            <a:r>
              <a:rPr lang="pt-PT" dirty="0" smtClean="0"/>
              <a:t> job</a:t>
            </a:r>
            <a:endParaRPr lang="pt-PT" dirty="0"/>
          </a:p>
        </p:txBody>
      </p:sp>
      <p:cxnSp>
        <p:nvCxnSpPr>
          <p:cNvPr id="11" name="Elbow Connector 10"/>
          <p:cNvCxnSpPr>
            <a:stCxn id="9" idx="1"/>
            <a:endCxn id="10" idx="1"/>
          </p:cNvCxnSpPr>
          <p:nvPr/>
        </p:nvCxnSpPr>
        <p:spPr>
          <a:xfrm rot="10800000" flipH="1" flipV="1">
            <a:off x="827585" y="4781182"/>
            <a:ext cx="576064" cy="479375"/>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83568" y="5552072"/>
            <a:ext cx="748883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host</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bg</a:t>
            </a:r>
            <a:r>
              <a:rPr lang="pt-PT" b="1" dirty="0" smtClean="0">
                <a:latin typeface="Courier New" pitchFamily="49" charset="0"/>
                <a:cs typeface="Courier New" pitchFamily="49" charset="0"/>
              </a:rPr>
              <a:t> 1</a:t>
            </a:r>
          </a:p>
          <a:p>
            <a:r>
              <a:rPr lang="pt-PT" dirty="0" smtClean="0">
                <a:latin typeface="Courier New" pitchFamily="49" charset="0"/>
                <a:cs typeface="Courier New" pitchFamily="49" charset="0"/>
              </a:rPr>
              <a:t>[1]+ </a:t>
            </a:r>
            <a:r>
              <a:rPr lang="pt-PT" dirty="0" err="1" smtClean="0">
                <a:latin typeface="Courier New" pitchFamily="49" charset="0"/>
                <a:cs typeface="Courier New" pitchFamily="49" charset="0"/>
              </a:rPr>
              <a:t>sleep</a:t>
            </a:r>
            <a:r>
              <a:rPr lang="pt-PT" dirty="0" smtClean="0">
                <a:latin typeface="Courier New" pitchFamily="49" charset="0"/>
                <a:cs typeface="Courier New" pitchFamily="49" charset="0"/>
              </a:rPr>
              <a:t> 15 &amp;</a:t>
            </a:r>
          </a:p>
          <a:p>
            <a:r>
              <a:rPr lang="pt-PT" dirty="0" smtClean="0">
                <a:latin typeface="Courier New" pitchFamily="49" charset="0"/>
                <a:cs typeface="Courier New" pitchFamily="49" charset="0"/>
              </a:rPr>
              <a:t>[2]   </a:t>
            </a:r>
            <a:r>
              <a:rPr lang="pt-PT" dirty="0" err="1" smtClean="0">
                <a:latin typeface="Courier New" pitchFamily="49" charset="0"/>
                <a:cs typeface="Courier New" pitchFamily="49" charset="0"/>
              </a:rPr>
              <a:t>Done</a:t>
            </a:r>
            <a:r>
              <a:rPr lang="pt-PT" dirty="0">
                <a:latin typeface="Courier New" pitchFamily="49" charset="0"/>
                <a:cs typeface="Courier New" pitchFamily="49" charset="0"/>
              </a:rPr>
              <a:t>			</a:t>
            </a:r>
            <a:r>
              <a:rPr lang="pt-PT" dirty="0" err="1">
                <a:latin typeface="Courier New" pitchFamily="49" charset="0"/>
                <a:cs typeface="Courier New" pitchFamily="49" charset="0"/>
              </a:rPr>
              <a:t>sleep</a:t>
            </a:r>
            <a:r>
              <a:rPr lang="pt-PT" dirty="0">
                <a:latin typeface="Courier New" pitchFamily="49" charset="0"/>
                <a:cs typeface="Courier New" pitchFamily="49" charset="0"/>
              </a:rPr>
              <a:t> </a:t>
            </a:r>
            <a:r>
              <a:rPr lang="pt-PT" dirty="0" smtClean="0">
                <a:latin typeface="Courier New" pitchFamily="49" charset="0"/>
                <a:cs typeface="Courier New" pitchFamily="49" charset="0"/>
              </a:rPr>
              <a:t>20</a:t>
            </a:r>
          </a:p>
        </p:txBody>
      </p:sp>
    </p:spTree>
    <p:extLst>
      <p:ext uri="{BB962C8B-B14F-4D97-AF65-F5344CB8AC3E}">
        <p14:creationId xmlns:p14="http://schemas.microsoft.com/office/powerpoint/2010/main" val="1638628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052736"/>
            <a:ext cx="7920880" cy="461665"/>
          </a:xfrm>
          <a:prstGeom prst="rect">
            <a:avLst/>
          </a:prstGeom>
          <a:noFill/>
        </p:spPr>
        <p:txBody>
          <a:bodyPr wrap="square" rtlCol="0">
            <a:spAutoFit/>
          </a:bodyPr>
          <a:lstStyle/>
          <a:p>
            <a:r>
              <a:rPr lang="pt-PT" sz="2400" i="1" dirty="0" err="1" smtClean="0"/>
              <a:t>Stopping</a:t>
            </a:r>
            <a:r>
              <a:rPr lang="pt-PT" sz="2400" i="1" dirty="0" smtClean="0"/>
              <a:t> processes</a:t>
            </a:r>
            <a:endParaRPr lang="pt-PT" sz="2400" i="1" dirty="0"/>
          </a:p>
        </p:txBody>
      </p:sp>
      <p:sp>
        <p:nvSpPr>
          <p:cNvPr id="5" name="TextBox 4"/>
          <p:cNvSpPr txBox="1"/>
          <p:nvPr/>
        </p:nvSpPr>
        <p:spPr>
          <a:xfrm>
            <a:off x="827584" y="2483604"/>
            <a:ext cx="6696744"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kill</a:t>
            </a:r>
            <a:r>
              <a:rPr lang="pt-PT" sz="2000" dirty="0" smtClean="0">
                <a:latin typeface="Arial" pitchFamily="34" charset="0"/>
                <a:cs typeface="Arial" pitchFamily="34" charset="0"/>
              </a:rPr>
              <a:t>”</a:t>
            </a:r>
            <a:r>
              <a:rPr lang="pt-PT" sz="2000" dirty="0" smtClean="0"/>
              <a:t> </a:t>
            </a:r>
            <a:r>
              <a:rPr lang="pt-PT" sz="2000" dirty="0" err="1" smtClean="0"/>
              <a:t>command</a:t>
            </a:r>
            <a:endParaRPr lang="pt-PT" sz="2000" dirty="0"/>
          </a:p>
        </p:txBody>
      </p:sp>
      <p:sp>
        <p:nvSpPr>
          <p:cNvPr id="6" name="TextBox 5"/>
          <p:cNvSpPr txBox="1"/>
          <p:nvPr/>
        </p:nvSpPr>
        <p:spPr>
          <a:xfrm>
            <a:off x="1403648" y="2843644"/>
            <a:ext cx="7416824" cy="369332"/>
          </a:xfrm>
          <a:prstGeom prst="rect">
            <a:avLst/>
          </a:prstGeom>
          <a:noFill/>
        </p:spPr>
        <p:txBody>
          <a:bodyPr wrap="square" rtlCol="0">
            <a:spAutoFit/>
          </a:bodyPr>
          <a:lstStyle/>
          <a:p>
            <a:r>
              <a:rPr lang="pt-PT" dirty="0" err="1" smtClean="0"/>
              <a:t>Terminates</a:t>
            </a:r>
            <a:r>
              <a:rPr lang="pt-PT" dirty="0" smtClean="0"/>
              <a:t> </a:t>
            </a:r>
            <a:r>
              <a:rPr lang="pt-PT" dirty="0" err="1" smtClean="0"/>
              <a:t>any</a:t>
            </a:r>
            <a:r>
              <a:rPr lang="pt-PT" dirty="0" smtClean="0"/>
              <a:t> </a:t>
            </a:r>
            <a:r>
              <a:rPr lang="pt-PT" dirty="0" err="1" smtClean="0"/>
              <a:t>process</a:t>
            </a:r>
            <a:r>
              <a:rPr lang="pt-PT" dirty="0" smtClean="0"/>
              <a:t> (</a:t>
            </a:r>
            <a:r>
              <a:rPr lang="pt-PT" dirty="0" err="1" smtClean="0"/>
              <a:t>even</a:t>
            </a:r>
            <a:r>
              <a:rPr lang="pt-PT" dirty="0" smtClean="0"/>
              <a:t> </a:t>
            </a:r>
            <a:r>
              <a:rPr lang="pt-PT" dirty="0" err="1" smtClean="0"/>
              <a:t>running</a:t>
            </a:r>
            <a:r>
              <a:rPr lang="pt-PT" dirty="0" smtClean="0"/>
              <a:t> in </a:t>
            </a:r>
            <a:r>
              <a:rPr lang="pt-PT" dirty="0" err="1" smtClean="0"/>
              <a:t>the</a:t>
            </a:r>
            <a:r>
              <a:rPr lang="pt-PT" dirty="0" smtClean="0"/>
              <a:t> background)</a:t>
            </a:r>
            <a:endParaRPr lang="pt-PT" dirty="0"/>
          </a:p>
        </p:txBody>
      </p:sp>
      <p:cxnSp>
        <p:nvCxnSpPr>
          <p:cNvPr id="7" name="Elbow Connector 6"/>
          <p:cNvCxnSpPr>
            <a:stCxn id="5" idx="1"/>
            <a:endCxn id="6" idx="1"/>
          </p:cNvCxnSpPr>
          <p:nvPr/>
        </p:nvCxnSpPr>
        <p:spPr>
          <a:xfrm rot="10800000" flipH="1" flipV="1">
            <a:off x="827584" y="2683658"/>
            <a:ext cx="576064" cy="344651"/>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83568" y="1630541"/>
            <a:ext cx="7704856" cy="646331"/>
          </a:xfrm>
          <a:prstGeom prst="rect">
            <a:avLst/>
          </a:prstGeom>
          <a:noFill/>
        </p:spPr>
        <p:txBody>
          <a:bodyPr wrap="square" rtlCol="0">
            <a:spAutoFit/>
          </a:bodyPr>
          <a:lstStyle/>
          <a:p>
            <a:r>
              <a:rPr lang="pt-PT" dirty="0" err="1" smtClean="0"/>
              <a:t>When</a:t>
            </a:r>
            <a:r>
              <a:rPr lang="pt-PT" dirty="0" smtClean="0"/>
              <a:t> a </a:t>
            </a:r>
            <a:r>
              <a:rPr lang="pt-PT" dirty="0" err="1" smtClean="0"/>
              <a:t>process</a:t>
            </a:r>
            <a:r>
              <a:rPr lang="pt-PT" dirty="0" smtClean="0"/>
              <a:t> </a:t>
            </a:r>
            <a:r>
              <a:rPr lang="pt-PT" dirty="0" err="1" smtClean="0"/>
              <a:t>is</a:t>
            </a:r>
            <a:r>
              <a:rPr lang="pt-PT" dirty="0" smtClean="0"/>
              <a:t> </a:t>
            </a:r>
            <a:r>
              <a:rPr lang="pt-PT" dirty="0" err="1" smtClean="0"/>
              <a:t>running</a:t>
            </a:r>
            <a:r>
              <a:rPr lang="pt-PT" dirty="0" smtClean="0"/>
              <a:t> in </a:t>
            </a:r>
            <a:r>
              <a:rPr lang="pt-PT" dirty="0" err="1" smtClean="0"/>
              <a:t>the</a:t>
            </a:r>
            <a:r>
              <a:rPr lang="pt-PT" dirty="0" smtClean="0"/>
              <a:t> background, </a:t>
            </a:r>
            <a:r>
              <a:rPr lang="pt-PT" dirty="0" err="1" smtClean="0"/>
              <a:t>it</a:t>
            </a:r>
            <a:r>
              <a:rPr lang="pt-PT" dirty="0" smtClean="0"/>
              <a:t> </a:t>
            </a:r>
            <a:r>
              <a:rPr lang="pt-PT" dirty="0" err="1" smtClean="0"/>
              <a:t>will</a:t>
            </a:r>
            <a:r>
              <a:rPr lang="pt-PT" dirty="0" smtClean="0"/>
              <a:t> </a:t>
            </a:r>
            <a:r>
              <a:rPr lang="pt-PT" dirty="0" err="1" smtClean="0"/>
              <a:t>be</a:t>
            </a:r>
            <a:r>
              <a:rPr lang="pt-PT" dirty="0" smtClean="0"/>
              <a:t> </a:t>
            </a:r>
            <a:r>
              <a:rPr lang="pt-PT" dirty="0" err="1" smtClean="0"/>
              <a:t>impervious</a:t>
            </a:r>
            <a:r>
              <a:rPr lang="pt-PT" dirty="0" smtClean="0"/>
              <a:t> to </a:t>
            </a:r>
            <a:r>
              <a:rPr lang="pt-PT" dirty="0" err="1" smtClean="0"/>
              <a:t>interruptions</a:t>
            </a:r>
            <a:r>
              <a:rPr lang="pt-PT" dirty="0" smtClean="0"/>
              <a:t> </a:t>
            </a:r>
            <a:r>
              <a:rPr lang="pt-PT" dirty="0" err="1" smtClean="0"/>
              <a:t>by</a:t>
            </a:r>
            <a:r>
              <a:rPr lang="pt-PT" dirty="0" smtClean="0"/>
              <a:t> </a:t>
            </a:r>
            <a:r>
              <a:rPr lang="pt-PT" dirty="0" err="1" smtClean="0"/>
              <a:t>the</a:t>
            </a:r>
            <a:r>
              <a:rPr lang="pt-PT" dirty="0" smtClean="0"/>
              <a:t> </a:t>
            </a:r>
            <a:r>
              <a:rPr lang="pt-PT" dirty="0" smtClean="0">
                <a:latin typeface="Courier New" pitchFamily="49" charset="0"/>
                <a:cs typeface="Courier New" pitchFamily="49" charset="0"/>
              </a:rPr>
              <a:t>^C</a:t>
            </a:r>
            <a:r>
              <a:rPr lang="pt-PT" dirty="0" smtClean="0"/>
              <a:t> </a:t>
            </a:r>
            <a:r>
              <a:rPr lang="pt-PT" dirty="0" err="1" smtClean="0"/>
              <a:t>command</a:t>
            </a:r>
            <a:endParaRPr lang="pt-PT" dirty="0"/>
          </a:p>
        </p:txBody>
      </p:sp>
      <p:sp>
        <p:nvSpPr>
          <p:cNvPr id="9" name="TextBox 8"/>
          <p:cNvSpPr txBox="1"/>
          <p:nvPr/>
        </p:nvSpPr>
        <p:spPr>
          <a:xfrm>
            <a:off x="683568" y="3458031"/>
            <a:ext cx="7488832"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host</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sleep</a:t>
            </a:r>
            <a:r>
              <a:rPr lang="pt-PT" b="1" dirty="0" smtClean="0">
                <a:latin typeface="Courier New" pitchFamily="49" charset="0"/>
                <a:cs typeface="Courier New" pitchFamily="49" charset="0"/>
              </a:rPr>
              <a:t> 60 &amp;</a:t>
            </a:r>
          </a:p>
          <a:p>
            <a:r>
              <a:rPr lang="pt-PT" dirty="0" smtClean="0">
                <a:latin typeface="Courier New" pitchFamily="49" charset="0"/>
                <a:cs typeface="Courier New" pitchFamily="49" charset="0"/>
              </a:rPr>
              <a:t>[1] 5563</a:t>
            </a:r>
          </a:p>
          <a:p>
            <a:r>
              <a:rPr lang="pt-PT" dirty="0" err="1">
                <a:latin typeface="Courier New" pitchFamily="49" charset="0"/>
                <a:cs typeface="Courier New" pitchFamily="49" charset="0"/>
              </a:rPr>
              <a:t>host</a:t>
            </a:r>
            <a:r>
              <a:rPr lang="pt-PT" dirty="0">
                <a:latin typeface="Courier New" pitchFamily="49" charset="0"/>
                <a:cs typeface="Courier New" pitchFamily="49" charset="0"/>
              </a:rPr>
              <a:t>:~</a:t>
            </a:r>
            <a:r>
              <a:rPr lang="pt-PT" dirty="0" err="1">
                <a:latin typeface="Courier New" pitchFamily="49" charset="0"/>
                <a:cs typeface="Courier New" pitchFamily="49" charset="0"/>
              </a:rPr>
              <a:t>lucy</a:t>
            </a:r>
            <a:r>
              <a:rPr lang="pt-PT" dirty="0">
                <a:latin typeface="Courier New" pitchFamily="49" charset="0"/>
                <a:cs typeface="Courier New" pitchFamily="49" charset="0"/>
              </a:rPr>
              <a:t>$ </a:t>
            </a:r>
            <a:r>
              <a:rPr lang="pt-PT" b="1" dirty="0" err="1" smtClean="0">
                <a:latin typeface="Courier New" pitchFamily="49" charset="0"/>
                <a:cs typeface="Courier New" pitchFamily="49" charset="0"/>
              </a:rPr>
              <a:t>ps</a:t>
            </a:r>
            <a:endParaRPr lang="pt-PT" b="1" dirty="0" smtClean="0">
              <a:latin typeface="Courier New" pitchFamily="49" charset="0"/>
              <a:cs typeface="Courier New" pitchFamily="49" charset="0"/>
            </a:endParaRPr>
          </a:p>
          <a:p>
            <a:r>
              <a:rPr lang="pt-PT" dirty="0">
                <a:latin typeface="Courier New" pitchFamily="49" charset="0"/>
                <a:cs typeface="Courier New" pitchFamily="49" charset="0"/>
              </a:rPr>
              <a:t> </a:t>
            </a:r>
            <a:r>
              <a:rPr lang="pt-PT" dirty="0" smtClean="0">
                <a:latin typeface="Courier New" pitchFamily="49" charset="0"/>
                <a:cs typeface="Courier New" pitchFamily="49" charset="0"/>
              </a:rPr>
              <a:t>  PID TTY           TIME </a:t>
            </a:r>
            <a:r>
              <a:rPr lang="pt-PT" dirty="0">
                <a:latin typeface="Courier New" pitchFamily="49" charset="0"/>
                <a:cs typeface="Courier New" pitchFamily="49" charset="0"/>
              </a:rPr>
              <a:t>CMD</a:t>
            </a:r>
          </a:p>
          <a:p>
            <a:r>
              <a:rPr lang="pt-PT" b="1" dirty="0">
                <a:latin typeface="Courier New" pitchFamily="49" charset="0"/>
                <a:cs typeface="Courier New" pitchFamily="49" charset="0"/>
              </a:rPr>
              <a:t>  </a:t>
            </a:r>
            <a:r>
              <a:rPr lang="pt-PT" dirty="0" smtClean="0">
                <a:latin typeface="Courier New" pitchFamily="49" charset="0"/>
                <a:cs typeface="Courier New" pitchFamily="49" charset="0"/>
              </a:rPr>
              <a:t>5089 ttys000    0:00.06 </a:t>
            </a:r>
            <a:r>
              <a:rPr lang="pt-PT" dirty="0">
                <a:latin typeface="Courier New" pitchFamily="49" charset="0"/>
                <a:cs typeface="Courier New" pitchFamily="49" charset="0"/>
              </a:rPr>
              <a:t>–</a:t>
            </a:r>
            <a:r>
              <a:rPr lang="pt-PT" dirty="0" err="1">
                <a:latin typeface="Courier New" pitchFamily="49" charset="0"/>
                <a:cs typeface="Courier New" pitchFamily="49" charset="0"/>
              </a:rPr>
              <a:t>bash</a:t>
            </a:r>
            <a:endParaRPr lang="pt-PT" dirty="0">
              <a:latin typeface="Courier New" pitchFamily="49" charset="0"/>
              <a:cs typeface="Courier New" pitchFamily="49" charset="0"/>
            </a:endParaRPr>
          </a:p>
          <a:p>
            <a:r>
              <a:rPr lang="pt-PT" dirty="0">
                <a:latin typeface="Courier New" pitchFamily="49" charset="0"/>
                <a:cs typeface="Courier New" pitchFamily="49" charset="0"/>
              </a:rPr>
              <a:t>  </a:t>
            </a:r>
            <a:r>
              <a:rPr lang="pt-PT" dirty="0" smtClean="0">
                <a:latin typeface="Courier New" pitchFamily="49" charset="0"/>
                <a:cs typeface="Courier New" pitchFamily="49" charset="0"/>
              </a:rPr>
              <a:t>5563 ttys000    </a:t>
            </a:r>
            <a:r>
              <a:rPr lang="pt-PT" dirty="0">
                <a:latin typeface="Courier New" pitchFamily="49" charset="0"/>
                <a:cs typeface="Courier New" pitchFamily="49" charset="0"/>
              </a:rPr>
              <a:t>0:00:00 </a:t>
            </a:r>
            <a:r>
              <a:rPr lang="pt-PT" dirty="0" err="1">
                <a:latin typeface="Courier New" pitchFamily="49" charset="0"/>
                <a:cs typeface="Courier New" pitchFamily="49" charset="0"/>
              </a:rPr>
              <a:t>sleep</a:t>
            </a:r>
            <a:r>
              <a:rPr lang="pt-PT" dirty="0">
                <a:latin typeface="Courier New" pitchFamily="49" charset="0"/>
                <a:cs typeface="Courier New" pitchFamily="49" charset="0"/>
              </a:rPr>
              <a:t> </a:t>
            </a:r>
            <a:r>
              <a:rPr lang="pt-PT" dirty="0" smtClean="0">
                <a:latin typeface="Courier New" pitchFamily="49" charset="0"/>
                <a:cs typeface="Courier New" pitchFamily="49" charset="0"/>
              </a:rPr>
              <a:t>60</a:t>
            </a:r>
          </a:p>
          <a:p>
            <a:r>
              <a:rPr lang="pt-PT" dirty="0" err="1">
                <a:latin typeface="Courier New" pitchFamily="49" charset="0"/>
                <a:cs typeface="Courier New" pitchFamily="49" charset="0"/>
              </a:rPr>
              <a:t>host</a:t>
            </a:r>
            <a:r>
              <a:rPr lang="pt-PT" dirty="0">
                <a:latin typeface="Courier New" pitchFamily="49" charset="0"/>
                <a:cs typeface="Courier New" pitchFamily="49" charset="0"/>
              </a:rPr>
              <a:t>:~</a:t>
            </a:r>
            <a:r>
              <a:rPr lang="pt-PT" dirty="0" err="1">
                <a:latin typeface="Courier New" pitchFamily="49" charset="0"/>
                <a:cs typeface="Courier New" pitchFamily="49" charset="0"/>
              </a:rPr>
              <a:t>lucy</a:t>
            </a:r>
            <a:r>
              <a:rPr lang="pt-PT" dirty="0">
                <a:latin typeface="Courier New" pitchFamily="49" charset="0"/>
                <a:cs typeface="Courier New" pitchFamily="49" charset="0"/>
              </a:rPr>
              <a:t>$ </a:t>
            </a:r>
            <a:r>
              <a:rPr lang="pt-PT" b="1" dirty="0" err="1" smtClean="0">
                <a:latin typeface="Courier New" pitchFamily="49" charset="0"/>
                <a:cs typeface="Courier New" pitchFamily="49" charset="0"/>
              </a:rPr>
              <a:t>kill</a:t>
            </a:r>
            <a:r>
              <a:rPr lang="pt-PT" b="1" dirty="0" smtClean="0">
                <a:latin typeface="Courier New" pitchFamily="49" charset="0"/>
                <a:cs typeface="Courier New" pitchFamily="49" charset="0"/>
              </a:rPr>
              <a:t> 5063</a:t>
            </a:r>
          </a:p>
          <a:p>
            <a:r>
              <a:rPr lang="pt-PT" dirty="0" err="1">
                <a:latin typeface="Courier New" pitchFamily="49" charset="0"/>
                <a:cs typeface="Courier New" pitchFamily="49" charset="0"/>
              </a:rPr>
              <a:t>host</a:t>
            </a:r>
            <a:r>
              <a:rPr lang="pt-PT" dirty="0">
                <a:latin typeface="Courier New" pitchFamily="49" charset="0"/>
                <a:cs typeface="Courier New" pitchFamily="49" charset="0"/>
              </a:rPr>
              <a:t>:~</a:t>
            </a:r>
            <a:r>
              <a:rPr lang="pt-PT" dirty="0" err="1">
                <a:latin typeface="Courier New" pitchFamily="49" charset="0"/>
                <a:cs typeface="Courier New" pitchFamily="49" charset="0"/>
              </a:rPr>
              <a:t>lucy</a:t>
            </a:r>
            <a:r>
              <a:rPr lang="pt-PT" dirty="0">
                <a:latin typeface="Courier New" pitchFamily="49" charset="0"/>
                <a:cs typeface="Courier New" pitchFamily="49" charset="0"/>
              </a:rPr>
              <a:t>$ </a:t>
            </a:r>
            <a:r>
              <a:rPr lang="pt-PT" b="1" dirty="0" err="1">
                <a:latin typeface="Courier New" pitchFamily="49" charset="0"/>
                <a:cs typeface="Courier New" pitchFamily="49" charset="0"/>
              </a:rPr>
              <a:t>ps</a:t>
            </a:r>
            <a:endParaRPr lang="pt-PT" b="1" dirty="0">
              <a:latin typeface="Courier New" pitchFamily="49" charset="0"/>
              <a:cs typeface="Courier New" pitchFamily="49" charset="0"/>
            </a:endParaRPr>
          </a:p>
          <a:p>
            <a:r>
              <a:rPr lang="pt-PT" dirty="0">
                <a:latin typeface="Courier New" pitchFamily="49" charset="0"/>
                <a:cs typeface="Courier New" pitchFamily="49" charset="0"/>
              </a:rPr>
              <a:t> </a:t>
            </a:r>
            <a:r>
              <a:rPr lang="pt-PT" dirty="0" smtClean="0">
                <a:latin typeface="Courier New" pitchFamily="49" charset="0"/>
                <a:cs typeface="Courier New" pitchFamily="49" charset="0"/>
              </a:rPr>
              <a:t>  PID </a:t>
            </a:r>
            <a:r>
              <a:rPr lang="pt-PT" dirty="0">
                <a:latin typeface="Courier New" pitchFamily="49" charset="0"/>
                <a:cs typeface="Courier New" pitchFamily="49" charset="0"/>
              </a:rPr>
              <a:t>TTY       </a:t>
            </a:r>
            <a:r>
              <a:rPr lang="pt-PT" dirty="0" smtClean="0">
                <a:latin typeface="Courier New" pitchFamily="49" charset="0"/>
                <a:cs typeface="Courier New" pitchFamily="49" charset="0"/>
              </a:rPr>
              <a:t>    </a:t>
            </a:r>
            <a:r>
              <a:rPr lang="pt-PT" dirty="0">
                <a:latin typeface="Courier New" pitchFamily="49" charset="0"/>
                <a:cs typeface="Courier New" pitchFamily="49" charset="0"/>
              </a:rPr>
              <a:t>TIME CMD</a:t>
            </a:r>
          </a:p>
          <a:p>
            <a:r>
              <a:rPr lang="pt-PT" b="1" dirty="0">
                <a:latin typeface="Courier New" pitchFamily="49" charset="0"/>
                <a:cs typeface="Courier New" pitchFamily="49" charset="0"/>
              </a:rPr>
              <a:t>  </a:t>
            </a:r>
            <a:r>
              <a:rPr lang="pt-PT" dirty="0">
                <a:latin typeface="Courier New" pitchFamily="49" charset="0"/>
                <a:cs typeface="Courier New" pitchFamily="49" charset="0"/>
              </a:rPr>
              <a:t>5089 ttys000    0:00.06 –</a:t>
            </a:r>
            <a:r>
              <a:rPr lang="pt-PT" dirty="0" err="1" smtClean="0">
                <a:latin typeface="Courier New" pitchFamily="49" charset="0"/>
                <a:cs typeface="Courier New" pitchFamily="49" charset="0"/>
              </a:rPr>
              <a:t>bash</a:t>
            </a:r>
            <a:endParaRPr lang="pt-PT" dirty="0" smtClean="0">
              <a:latin typeface="Courier New" pitchFamily="49" charset="0"/>
              <a:cs typeface="Courier New" pitchFamily="49" charset="0"/>
            </a:endParaRPr>
          </a:p>
          <a:p>
            <a:r>
              <a:rPr lang="pt-PT" dirty="0" smtClean="0">
                <a:latin typeface="Courier New" pitchFamily="49" charset="0"/>
                <a:cs typeface="Courier New" pitchFamily="49" charset="0"/>
              </a:rPr>
              <a:t>[1]+ </a:t>
            </a:r>
            <a:r>
              <a:rPr lang="pt-PT" dirty="0" err="1" smtClean="0">
                <a:latin typeface="Courier New" pitchFamily="49" charset="0"/>
                <a:cs typeface="Courier New" pitchFamily="49" charset="0"/>
              </a:rPr>
              <a:t>Terminated</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sleep</a:t>
            </a:r>
            <a:r>
              <a:rPr lang="pt-PT" dirty="0" smtClean="0">
                <a:latin typeface="Courier New" pitchFamily="49" charset="0"/>
                <a:cs typeface="Courier New" pitchFamily="49" charset="0"/>
              </a:rPr>
              <a:t> 60</a:t>
            </a:r>
          </a:p>
        </p:txBody>
      </p:sp>
    </p:spTree>
    <p:extLst>
      <p:ext uri="{BB962C8B-B14F-4D97-AF65-F5344CB8AC3E}">
        <p14:creationId xmlns:p14="http://schemas.microsoft.com/office/powerpoint/2010/main" val="3890901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Connecting</a:t>
            </a:r>
            <a:r>
              <a:rPr lang="pt-PT" sz="3200" dirty="0" smtClean="0">
                <a:solidFill>
                  <a:schemeClr val="bg1"/>
                </a:solidFill>
              </a:rPr>
              <a:t> to a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computer</a:t>
            </a:r>
            <a:endParaRPr lang="pt-PT" sz="3200" dirty="0">
              <a:solidFill>
                <a:schemeClr val="bg1"/>
              </a:solidFill>
            </a:endParaRPr>
          </a:p>
        </p:txBody>
      </p:sp>
      <p:sp>
        <p:nvSpPr>
          <p:cNvPr id="4" name="TextBox 3"/>
          <p:cNvSpPr txBox="1"/>
          <p:nvPr/>
        </p:nvSpPr>
        <p:spPr>
          <a:xfrm>
            <a:off x="539552" y="1432181"/>
            <a:ext cx="6984776" cy="461665"/>
          </a:xfrm>
          <a:prstGeom prst="rect">
            <a:avLst/>
          </a:prstGeom>
          <a:noFill/>
        </p:spPr>
        <p:txBody>
          <a:bodyPr wrap="square" rtlCol="0">
            <a:spAutoFit/>
          </a:bodyPr>
          <a:lstStyle/>
          <a:p>
            <a:r>
              <a:rPr lang="pt-PT" sz="2400" dirty="0" err="1" smtClean="0"/>
              <a:t>Typical</a:t>
            </a:r>
            <a:r>
              <a:rPr lang="pt-PT" sz="2400" dirty="0" smtClean="0"/>
              <a:t> </a:t>
            </a:r>
            <a:r>
              <a:rPr lang="pt-PT" sz="2400" dirty="0" err="1" smtClean="0"/>
              <a:t>scenarios</a:t>
            </a:r>
            <a:r>
              <a:rPr lang="pt-PT" sz="2400" dirty="0" smtClean="0"/>
              <a:t> for </a:t>
            </a:r>
            <a:r>
              <a:rPr lang="pt-PT" sz="2400" dirty="0" err="1" smtClean="0"/>
              <a:t>remote</a:t>
            </a:r>
            <a:r>
              <a:rPr lang="pt-PT" sz="2400" dirty="0" smtClean="0"/>
              <a:t> </a:t>
            </a:r>
            <a:r>
              <a:rPr lang="pt-PT" sz="2400" dirty="0" err="1" smtClean="0"/>
              <a:t>access</a:t>
            </a:r>
            <a:r>
              <a:rPr lang="pt-PT" sz="2400" dirty="0" smtClean="0"/>
              <a:t>:</a:t>
            </a:r>
            <a:endParaRPr lang="pt-PT" sz="2400" dirty="0"/>
          </a:p>
        </p:txBody>
      </p:sp>
      <p:sp>
        <p:nvSpPr>
          <p:cNvPr id="5" name="TextBox 4"/>
          <p:cNvSpPr txBox="1"/>
          <p:nvPr/>
        </p:nvSpPr>
        <p:spPr>
          <a:xfrm>
            <a:off x="1259632" y="2348880"/>
            <a:ext cx="5184576" cy="400110"/>
          </a:xfrm>
          <a:prstGeom prst="rect">
            <a:avLst/>
          </a:prstGeom>
          <a:noFill/>
        </p:spPr>
        <p:txBody>
          <a:bodyPr wrap="square" rtlCol="0">
            <a:spAutoFit/>
          </a:bodyPr>
          <a:lstStyle/>
          <a:p>
            <a:r>
              <a:rPr lang="pt-PT" sz="2000" dirty="0" smtClean="0"/>
              <a:t>1. </a:t>
            </a:r>
            <a:r>
              <a:rPr lang="pt-PT" sz="2000" dirty="0" err="1" smtClean="0"/>
              <a:t>Running</a:t>
            </a:r>
            <a:r>
              <a:rPr lang="pt-PT" sz="2000" dirty="0" smtClean="0"/>
              <a:t> </a:t>
            </a:r>
            <a:r>
              <a:rPr lang="pt-PT" sz="2000" dirty="0" err="1" smtClean="0"/>
              <a:t>analysis</a:t>
            </a:r>
            <a:r>
              <a:rPr lang="pt-PT" sz="2000" dirty="0" smtClean="0"/>
              <a:t> </a:t>
            </a:r>
            <a:r>
              <a:rPr lang="pt-PT" sz="2000" dirty="0" err="1" smtClean="0"/>
              <a:t>on</a:t>
            </a:r>
            <a:r>
              <a:rPr lang="pt-PT" sz="2000" dirty="0" smtClean="0"/>
              <a:t> a </a:t>
            </a:r>
            <a:r>
              <a:rPr lang="pt-PT" sz="2000" dirty="0" err="1" smtClean="0"/>
              <a:t>large</a:t>
            </a:r>
            <a:r>
              <a:rPr lang="pt-PT" sz="2000" dirty="0" smtClean="0"/>
              <a:t> cluster</a:t>
            </a:r>
            <a:endParaRPr lang="pt-PT" sz="2000" dirty="0"/>
          </a:p>
        </p:txBody>
      </p:sp>
      <p:sp>
        <p:nvSpPr>
          <p:cNvPr id="6" name="TextBox 5"/>
          <p:cNvSpPr txBox="1"/>
          <p:nvPr/>
        </p:nvSpPr>
        <p:spPr>
          <a:xfrm>
            <a:off x="1259632" y="3028890"/>
            <a:ext cx="5184576" cy="400110"/>
          </a:xfrm>
          <a:prstGeom prst="rect">
            <a:avLst/>
          </a:prstGeom>
          <a:noFill/>
        </p:spPr>
        <p:txBody>
          <a:bodyPr wrap="square" rtlCol="0">
            <a:spAutoFit/>
          </a:bodyPr>
          <a:lstStyle/>
          <a:p>
            <a:r>
              <a:rPr lang="pt-PT" sz="2000" dirty="0" smtClean="0"/>
              <a:t>2. </a:t>
            </a:r>
            <a:r>
              <a:rPr lang="pt-PT" sz="2000" dirty="0" err="1" smtClean="0"/>
              <a:t>Checking</a:t>
            </a:r>
            <a:r>
              <a:rPr lang="pt-PT" sz="2000" dirty="0" smtClean="0"/>
              <a:t> in </a:t>
            </a:r>
            <a:r>
              <a:rPr lang="pt-PT" sz="2000" dirty="0" err="1" smtClean="0"/>
              <a:t>on</a:t>
            </a:r>
            <a:r>
              <a:rPr lang="pt-PT" sz="2000" dirty="0" smtClean="0"/>
              <a:t> a </a:t>
            </a:r>
            <a:r>
              <a:rPr lang="pt-PT" sz="2000" dirty="0" err="1" smtClean="0"/>
              <a:t>lab</a:t>
            </a:r>
            <a:r>
              <a:rPr lang="pt-PT" sz="2000" dirty="0" smtClean="0"/>
              <a:t> </a:t>
            </a:r>
            <a:r>
              <a:rPr lang="pt-PT" sz="2000" dirty="0" err="1" smtClean="0"/>
              <a:t>computer</a:t>
            </a:r>
            <a:r>
              <a:rPr lang="pt-PT" sz="2000" dirty="0" smtClean="0"/>
              <a:t> </a:t>
            </a:r>
            <a:r>
              <a:rPr lang="pt-PT" sz="2000" dirty="0" err="1" smtClean="0"/>
              <a:t>from</a:t>
            </a:r>
            <a:r>
              <a:rPr lang="pt-PT" sz="2000" dirty="0" smtClean="0"/>
              <a:t> </a:t>
            </a:r>
            <a:r>
              <a:rPr lang="pt-PT" sz="2000" dirty="0" err="1" smtClean="0"/>
              <a:t>home</a:t>
            </a:r>
            <a:endParaRPr lang="pt-PT" sz="2000" dirty="0"/>
          </a:p>
        </p:txBody>
      </p:sp>
    </p:spTree>
    <p:extLst>
      <p:ext uri="{BB962C8B-B14F-4D97-AF65-F5344CB8AC3E}">
        <p14:creationId xmlns:p14="http://schemas.microsoft.com/office/powerpoint/2010/main" val="3376144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052736"/>
            <a:ext cx="7920880" cy="461665"/>
          </a:xfrm>
          <a:prstGeom prst="rect">
            <a:avLst/>
          </a:prstGeom>
          <a:noFill/>
        </p:spPr>
        <p:txBody>
          <a:bodyPr wrap="square" rtlCol="0">
            <a:spAutoFit/>
          </a:bodyPr>
          <a:lstStyle/>
          <a:p>
            <a:r>
              <a:rPr lang="pt-PT" sz="2400" i="1" dirty="0" err="1" smtClean="0"/>
              <a:t>Stopping</a:t>
            </a:r>
            <a:r>
              <a:rPr lang="pt-PT" sz="2400" i="1" dirty="0" smtClean="0"/>
              <a:t> processes</a:t>
            </a:r>
            <a:endParaRPr lang="pt-PT" sz="2400" i="1" dirty="0"/>
          </a:p>
        </p:txBody>
      </p:sp>
      <p:sp>
        <p:nvSpPr>
          <p:cNvPr id="5" name="TextBox 4"/>
          <p:cNvSpPr txBox="1"/>
          <p:nvPr/>
        </p:nvSpPr>
        <p:spPr>
          <a:xfrm>
            <a:off x="1043608" y="1772816"/>
            <a:ext cx="5328592" cy="369332"/>
          </a:xfrm>
          <a:prstGeom prst="rect">
            <a:avLst/>
          </a:prstGeom>
          <a:noFill/>
        </p:spPr>
        <p:txBody>
          <a:bodyPr wrap="square" rtlCol="0">
            <a:spAutoFit/>
          </a:bodyPr>
          <a:lstStyle/>
          <a:p>
            <a:r>
              <a:rPr lang="pt-PT" dirty="0" err="1" smtClean="0"/>
              <a:t>When</a:t>
            </a:r>
            <a:r>
              <a:rPr lang="pt-PT" dirty="0" smtClean="0"/>
              <a:t> </a:t>
            </a:r>
            <a:r>
              <a:rPr lang="pt-PT" dirty="0" err="1" smtClean="0">
                <a:latin typeface="Courier New" pitchFamily="49" charset="0"/>
                <a:cs typeface="Courier New" pitchFamily="49" charset="0"/>
              </a:rPr>
              <a:t>kill</a:t>
            </a:r>
            <a:r>
              <a:rPr lang="pt-PT" dirty="0" smtClean="0"/>
              <a:t> </a:t>
            </a:r>
            <a:r>
              <a:rPr lang="pt-PT" dirty="0" err="1" smtClean="0"/>
              <a:t>doesn’t</a:t>
            </a:r>
            <a:r>
              <a:rPr lang="pt-PT" dirty="0" smtClean="0"/>
              <a:t> </a:t>
            </a:r>
            <a:r>
              <a:rPr lang="pt-PT" dirty="0" err="1" smtClean="0"/>
              <a:t>work</a:t>
            </a:r>
            <a:r>
              <a:rPr lang="pt-PT" dirty="0" smtClean="0"/>
              <a:t>…</a:t>
            </a:r>
            <a:endParaRPr lang="pt-PT" dirty="0"/>
          </a:p>
        </p:txBody>
      </p:sp>
      <p:sp>
        <p:nvSpPr>
          <p:cNvPr id="6" name="TextBox 5"/>
          <p:cNvSpPr txBox="1"/>
          <p:nvPr/>
        </p:nvSpPr>
        <p:spPr>
          <a:xfrm>
            <a:off x="664118" y="2348880"/>
            <a:ext cx="748883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a:latin typeface="Courier New" pitchFamily="49" charset="0"/>
                <a:cs typeface="Courier New" pitchFamily="49" charset="0"/>
              </a:rPr>
              <a:t>s</a:t>
            </a:r>
            <a:r>
              <a:rPr lang="pt-PT" dirty="0" err="1" smtClean="0">
                <a:latin typeface="Courier New" pitchFamily="49" charset="0"/>
                <a:cs typeface="Courier New" pitchFamily="49" charset="0"/>
              </a:rPr>
              <a:t>udo</a:t>
            </a:r>
            <a:r>
              <a:rPr lang="pt-PT" dirty="0" smtClean="0">
                <a:latin typeface="Courier New" pitchFamily="49" charset="0"/>
                <a:cs typeface="Courier New" pitchFamily="49" charset="0"/>
              </a:rPr>
              <a:t> </a:t>
            </a:r>
            <a:r>
              <a:rPr lang="pt-PT" dirty="0" err="1">
                <a:latin typeface="Courier New" pitchFamily="49" charset="0"/>
                <a:cs typeface="Courier New" pitchFamily="49" charset="0"/>
              </a:rPr>
              <a:t>k</a:t>
            </a:r>
            <a:r>
              <a:rPr lang="pt-PT" dirty="0" err="1" smtClean="0">
                <a:latin typeface="Courier New" pitchFamily="49" charset="0"/>
                <a:cs typeface="Courier New" pitchFamily="49" charset="0"/>
              </a:rPr>
              <a:t>ill</a:t>
            </a:r>
            <a:r>
              <a:rPr lang="pt-PT" dirty="0" smtClean="0">
                <a:latin typeface="Courier New" pitchFamily="49" charset="0"/>
                <a:cs typeface="Courier New" pitchFamily="49" charset="0"/>
              </a:rPr>
              <a:t> -9 5563</a:t>
            </a:r>
          </a:p>
        </p:txBody>
      </p:sp>
      <p:cxnSp>
        <p:nvCxnSpPr>
          <p:cNvPr id="8" name="Straight Arrow Connector 7"/>
          <p:cNvCxnSpPr/>
          <p:nvPr/>
        </p:nvCxnSpPr>
        <p:spPr>
          <a:xfrm>
            <a:off x="2267744" y="2636912"/>
            <a:ext cx="0"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820863" y="3195568"/>
            <a:ext cx="6696744" cy="369332"/>
          </a:xfrm>
          <a:prstGeom prst="rect">
            <a:avLst/>
          </a:prstGeom>
          <a:noFill/>
        </p:spPr>
        <p:txBody>
          <a:bodyPr wrap="square" rtlCol="0">
            <a:spAutoFit/>
          </a:bodyPr>
          <a:lstStyle/>
          <a:p>
            <a:r>
              <a:rPr lang="pt-PT" dirty="0" err="1" smtClean="0"/>
              <a:t>The</a:t>
            </a:r>
            <a:r>
              <a:rPr lang="pt-PT" dirty="0" smtClean="0"/>
              <a:t> </a:t>
            </a:r>
            <a:r>
              <a:rPr lang="pt-PT" dirty="0" smtClean="0">
                <a:latin typeface="Courier New" pitchFamily="49" charset="0"/>
                <a:cs typeface="Courier New" pitchFamily="49" charset="0"/>
              </a:rPr>
              <a:t>-9</a:t>
            </a:r>
            <a:r>
              <a:rPr lang="pt-PT" dirty="0" smtClean="0"/>
              <a:t> </a:t>
            </a:r>
            <a:r>
              <a:rPr lang="pt-PT" dirty="0" err="1" smtClean="0"/>
              <a:t>parameter</a:t>
            </a:r>
            <a:r>
              <a:rPr lang="pt-PT" dirty="0" smtClean="0"/>
              <a:t> </a:t>
            </a:r>
            <a:r>
              <a:rPr lang="pt-PT" dirty="0" err="1" smtClean="0"/>
              <a:t>will</a:t>
            </a:r>
            <a:r>
              <a:rPr lang="pt-PT" dirty="0" smtClean="0"/>
              <a:t> force </a:t>
            </a:r>
            <a:r>
              <a:rPr lang="pt-PT" dirty="0" err="1" smtClean="0"/>
              <a:t>the</a:t>
            </a:r>
            <a:r>
              <a:rPr lang="pt-PT" dirty="0" smtClean="0"/>
              <a:t> </a:t>
            </a:r>
            <a:r>
              <a:rPr lang="pt-PT" dirty="0" err="1" smtClean="0"/>
              <a:t>program</a:t>
            </a:r>
            <a:r>
              <a:rPr lang="pt-PT" dirty="0" smtClean="0"/>
              <a:t> to </a:t>
            </a:r>
            <a:r>
              <a:rPr lang="pt-PT" dirty="0" err="1" smtClean="0"/>
              <a:t>quit</a:t>
            </a:r>
            <a:endParaRPr lang="pt-PT" dirty="0"/>
          </a:p>
        </p:txBody>
      </p:sp>
      <p:cxnSp>
        <p:nvCxnSpPr>
          <p:cNvPr id="10" name="Straight Arrow Connector 9"/>
          <p:cNvCxnSpPr/>
          <p:nvPr/>
        </p:nvCxnSpPr>
        <p:spPr>
          <a:xfrm>
            <a:off x="1043608" y="2636912"/>
            <a:ext cx="0" cy="1008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64118" y="3645024"/>
            <a:ext cx="4915994" cy="369332"/>
          </a:xfrm>
          <a:prstGeom prst="rect">
            <a:avLst/>
          </a:prstGeom>
          <a:noFill/>
        </p:spPr>
        <p:txBody>
          <a:bodyPr wrap="square" rtlCol="0">
            <a:spAutoFit/>
          </a:bodyPr>
          <a:lstStyle/>
          <a:p>
            <a:r>
              <a:rPr lang="pt-PT" dirty="0" err="1" smtClean="0"/>
              <a:t>The</a:t>
            </a:r>
            <a:r>
              <a:rPr lang="pt-PT" dirty="0" smtClean="0"/>
              <a:t> </a:t>
            </a:r>
            <a:r>
              <a:rPr lang="pt-PT" dirty="0" err="1" smtClean="0"/>
              <a:t>combined</a:t>
            </a:r>
            <a:r>
              <a:rPr lang="pt-PT" dirty="0" smtClean="0"/>
              <a:t> </a:t>
            </a:r>
            <a:r>
              <a:rPr lang="pt-PT" dirty="0" err="1" smtClean="0"/>
              <a:t>effect</a:t>
            </a:r>
            <a:r>
              <a:rPr lang="pt-PT" dirty="0" smtClean="0"/>
              <a:t> </a:t>
            </a:r>
            <a:r>
              <a:rPr lang="pt-PT" dirty="0" err="1" smtClean="0"/>
              <a:t>with</a:t>
            </a:r>
            <a:r>
              <a:rPr lang="pt-PT" dirty="0" smtClean="0"/>
              <a:t> </a:t>
            </a:r>
            <a:r>
              <a:rPr lang="pt-PT" dirty="0" err="1" smtClean="0">
                <a:latin typeface="Courier New" pitchFamily="49" charset="0"/>
                <a:cs typeface="Courier New" pitchFamily="49" charset="0"/>
              </a:rPr>
              <a:t>sudo</a:t>
            </a:r>
            <a:r>
              <a:rPr lang="pt-PT" dirty="0" smtClean="0"/>
              <a:t> </a:t>
            </a:r>
            <a:r>
              <a:rPr lang="pt-PT" dirty="0" err="1" smtClean="0"/>
              <a:t>is</a:t>
            </a:r>
            <a:r>
              <a:rPr lang="pt-PT" dirty="0" smtClean="0"/>
              <a:t> </a:t>
            </a:r>
            <a:r>
              <a:rPr lang="pt-PT" dirty="0" err="1" smtClean="0"/>
              <a:t>lethal</a:t>
            </a:r>
            <a:r>
              <a:rPr lang="pt-PT" dirty="0" smtClean="0"/>
              <a:t> </a:t>
            </a:r>
            <a:endParaRPr lang="pt-PT" dirty="0"/>
          </a:p>
        </p:txBody>
      </p:sp>
    </p:spTree>
    <p:extLst>
      <p:ext uri="{BB962C8B-B14F-4D97-AF65-F5344CB8AC3E}">
        <p14:creationId xmlns:p14="http://schemas.microsoft.com/office/powerpoint/2010/main" val="206240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268760"/>
            <a:ext cx="7920880" cy="461665"/>
          </a:xfrm>
          <a:prstGeom prst="rect">
            <a:avLst/>
          </a:prstGeom>
          <a:noFill/>
        </p:spPr>
        <p:txBody>
          <a:bodyPr wrap="square" rtlCol="0">
            <a:spAutoFit/>
          </a:bodyPr>
          <a:lstStyle/>
          <a:p>
            <a:r>
              <a:rPr lang="pt-PT" sz="2400" i="1" dirty="0" err="1" smtClean="0"/>
              <a:t>Keeping</a:t>
            </a:r>
            <a:r>
              <a:rPr lang="pt-PT" sz="2400" i="1" dirty="0" smtClean="0"/>
              <a:t> jobs alive</a:t>
            </a:r>
            <a:endParaRPr lang="pt-PT" sz="2400" i="1" dirty="0"/>
          </a:p>
        </p:txBody>
      </p:sp>
      <p:sp>
        <p:nvSpPr>
          <p:cNvPr id="5" name="TextBox 4"/>
          <p:cNvSpPr txBox="1"/>
          <p:nvPr/>
        </p:nvSpPr>
        <p:spPr>
          <a:xfrm>
            <a:off x="971600" y="1844824"/>
            <a:ext cx="7416824" cy="646331"/>
          </a:xfrm>
          <a:prstGeom prst="rect">
            <a:avLst/>
          </a:prstGeom>
          <a:noFill/>
        </p:spPr>
        <p:txBody>
          <a:bodyPr wrap="square" rtlCol="0">
            <a:spAutoFit/>
          </a:bodyPr>
          <a:lstStyle/>
          <a:p>
            <a:r>
              <a:rPr lang="pt-PT" dirty="0" err="1" smtClean="0"/>
              <a:t>When</a:t>
            </a:r>
            <a:r>
              <a:rPr lang="pt-PT" dirty="0" smtClean="0"/>
              <a:t> </a:t>
            </a:r>
            <a:r>
              <a:rPr lang="pt-PT" dirty="0" err="1" smtClean="0"/>
              <a:t>you</a:t>
            </a:r>
            <a:r>
              <a:rPr lang="pt-PT" dirty="0" smtClean="0"/>
              <a:t> </a:t>
            </a:r>
            <a:r>
              <a:rPr lang="pt-PT" dirty="0" err="1" smtClean="0"/>
              <a:t>leave</a:t>
            </a:r>
            <a:r>
              <a:rPr lang="pt-PT" dirty="0" smtClean="0"/>
              <a:t> </a:t>
            </a:r>
            <a:r>
              <a:rPr lang="pt-PT" dirty="0" err="1" smtClean="0"/>
              <a:t>the</a:t>
            </a:r>
            <a:r>
              <a:rPr lang="pt-PT" dirty="0" smtClean="0"/>
              <a:t> </a:t>
            </a:r>
            <a:r>
              <a:rPr lang="pt-PT" dirty="0" err="1" smtClean="0"/>
              <a:t>shell</a:t>
            </a:r>
            <a:r>
              <a:rPr lang="pt-PT" dirty="0" smtClean="0"/>
              <a:t>, </a:t>
            </a:r>
            <a:r>
              <a:rPr lang="pt-PT" dirty="0" err="1" smtClean="0"/>
              <a:t>all</a:t>
            </a:r>
            <a:r>
              <a:rPr lang="pt-PT" dirty="0" smtClean="0"/>
              <a:t> processes are </a:t>
            </a:r>
            <a:r>
              <a:rPr lang="pt-PT" dirty="0" err="1" smtClean="0"/>
              <a:t>terminated</a:t>
            </a:r>
            <a:r>
              <a:rPr lang="pt-PT" dirty="0" smtClean="0"/>
              <a:t> </a:t>
            </a:r>
            <a:r>
              <a:rPr lang="pt-PT" dirty="0" err="1" smtClean="0"/>
              <a:t>with</a:t>
            </a:r>
            <a:r>
              <a:rPr lang="pt-PT" dirty="0" smtClean="0"/>
              <a:t> </a:t>
            </a:r>
            <a:r>
              <a:rPr lang="pt-PT" dirty="0" err="1" smtClean="0"/>
              <a:t>it</a:t>
            </a:r>
            <a:r>
              <a:rPr lang="pt-PT" dirty="0" smtClean="0"/>
              <a:t> (</a:t>
            </a:r>
            <a:r>
              <a:rPr lang="pt-PT" dirty="0" err="1" smtClean="0"/>
              <a:t>even</a:t>
            </a:r>
            <a:r>
              <a:rPr lang="pt-PT" dirty="0" smtClean="0"/>
              <a:t> </a:t>
            </a:r>
            <a:r>
              <a:rPr lang="pt-PT" dirty="0" err="1" smtClean="0"/>
              <a:t>the</a:t>
            </a:r>
            <a:r>
              <a:rPr lang="pt-PT" dirty="0" smtClean="0"/>
              <a:t> </a:t>
            </a:r>
            <a:r>
              <a:rPr lang="pt-PT" dirty="0" err="1" smtClean="0"/>
              <a:t>ones</a:t>
            </a:r>
            <a:r>
              <a:rPr lang="pt-PT" dirty="0" smtClean="0"/>
              <a:t> in </a:t>
            </a:r>
            <a:r>
              <a:rPr lang="pt-PT" dirty="0" err="1" smtClean="0"/>
              <a:t>the</a:t>
            </a:r>
            <a:r>
              <a:rPr lang="pt-PT" dirty="0" smtClean="0"/>
              <a:t> background)</a:t>
            </a:r>
          </a:p>
        </p:txBody>
      </p:sp>
      <p:sp>
        <p:nvSpPr>
          <p:cNvPr id="6" name="TextBox 5"/>
          <p:cNvSpPr txBox="1"/>
          <p:nvPr/>
        </p:nvSpPr>
        <p:spPr>
          <a:xfrm>
            <a:off x="827584" y="2699628"/>
            <a:ext cx="6696744"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nohup</a:t>
            </a:r>
            <a:r>
              <a:rPr lang="pt-PT" sz="2000" dirty="0" smtClean="0">
                <a:latin typeface="Arial" pitchFamily="34" charset="0"/>
                <a:cs typeface="Arial" pitchFamily="34" charset="0"/>
              </a:rPr>
              <a:t>” (</a:t>
            </a:r>
            <a:r>
              <a:rPr lang="pt-PT" sz="2000" b="1" dirty="0" smtClean="0">
                <a:latin typeface="Arial" pitchFamily="34" charset="0"/>
                <a:cs typeface="Arial" pitchFamily="34" charset="0"/>
              </a:rPr>
              <a:t>no</a:t>
            </a:r>
            <a:r>
              <a:rPr lang="pt-PT" sz="2000" dirty="0" smtClean="0">
                <a:latin typeface="Arial" pitchFamily="34" charset="0"/>
                <a:cs typeface="Arial" pitchFamily="34" charset="0"/>
              </a:rPr>
              <a:t> </a:t>
            </a:r>
            <a:r>
              <a:rPr lang="pt-PT" sz="2000" b="1" dirty="0" err="1" smtClean="0">
                <a:latin typeface="Arial" pitchFamily="34" charset="0"/>
                <a:cs typeface="Arial" pitchFamily="34" charset="0"/>
              </a:rPr>
              <a:t>h</a:t>
            </a:r>
            <a:r>
              <a:rPr lang="pt-PT" sz="2000" dirty="0" err="1" smtClean="0">
                <a:latin typeface="Arial" pitchFamily="34" charset="0"/>
                <a:cs typeface="Arial" pitchFamily="34" charset="0"/>
              </a:rPr>
              <a:t>ang-</a:t>
            </a:r>
            <a:r>
              <a:rPr lang="pt-PT" sz="2000" b="1" dirty="0" err="1" smtClean="0">
                <a:latin typeface="Arial" pitchFamily="34" charset="0"/>
                <a:cs typeface="Arial" pitchFamily="34" charset="0"/>
              </a:rPr>
              <a:t>up</a:t>
            </a:r>
            <a:r>
              <a:rPr lang="pt-PT" sz="2000" dirty="0" smtClean="0">
                <a:latin typeface="Arial" pitchFamily="34" charset="0"/>
                <a:cs typeface="Arial" pitchFamily="34" charset="0"/>
              </a:rPr>
              <a:t>)</a:t>
            </a:r>
            <a:r>
              <a:rPr lang="pt-PT" sz="2000" dirty="0" smtClean="0"/>
              <a:t> </a:t>
            </a:r>
            <a:r>
              <a:rPr lang="pt-PT" sz="2000" dirty="0" err="1" smtClean="0"/>
              <a:t>command</a:t>
            </a:r>
            <a:endParaRPr lang="pt-PT" sz="2000" dirty="0"/>
          </a:p>
        </p:txBody>
      </p:sp>
      <p:sp>
        <p:nvSpPr>
          <p:cNvPr id="7" name="TextBox 6"/>
          <p:cNvSpPr txBox="1"/>
          <p:nvPr/>
        </p:nvSpPr>
        <p:spPr>
          <a:xfrm>
            <a:off x="1403648" y="3059668"/>
            <a:ext cx="7416824" cy="646331"/>
          </a:xfrm>
          <a:prstGeom prst="rect">
            <a:avLst/>
          </a:prstGeom>
          <a:noFill/>
        </p:spPr>
        <p:txBody>
          <a:bodyPr wrap="square" rtlCol="0">
            <a:spAutoFit/>
          </a:bodyPr>
          <a:lstStyle/>
          <a:p>
            <a:r>
              <a:rPr lang="pt-PT" dirty="0" err="1" smtClean="0"/>
              <a:t>Indicates</a:t>
            </a:r>
            <a:r>
              <a:rPr lang="pt-PT" dirty="0" smtClean="0"/>
              <a:t> </a:t>
            </a:r>
            <a:r>
              <a:rPr lang="pt-PT" dirty="0" err="1" smtClean="0"/>
              <a:t>that</a:t>
            </a:r>
            <a:r>
              <a:rPr lang="pt-PT" dirty="0" smtClean="0"/>
              <a:t> </a:t>
            </a:r>
            <a:r>
              <a:rPr lang="pt-PT" dirty="0" err="1" smtClean="0"/>
              <a:t>the</a:t>
            </a:r>
            <a:r>
              <a:rPr lang="pt-PT" dirty="0" smtClean="0"/>
              <a:t> </a:t>
            </a:r>
            <a:r>
              <a:rPr lang="pt-PT" dirty="0" err="1" smtClean="0"/>
              <a:t>program</a:t>
            </a:r>
            <a:r>
              <a:rPr lang="pt-PT" dirty="0" smtClean="0"/>
              <a:t> </a:t>
            </a:r>
            <a:r>
              <a:rPr lang="pt-PT" dirty="0" err="1" smtClean="0"/>
              <a:t>should</a:t>
            </a:r>
            <a:r>
              <a:rPr lang="pt-PT" dirty="0" smtClean="0"/>
              <a:t> </a:t>
            </a:r>
            <a:r>
              <a:rPr lang="pt-PT" dirty="0" err="1" smtClean="0"/>
              <a:t>keep</a:t>
            </a:r>
            <a:r>
              <a:rPr lang="pt-PT" dirty="0" smtClean="0"/>
              <a:t> </a:t>
            </a:r>
            <a:r>
              <a:rPr lang="pt-PT" dirty="0" err="1" smtClean="0"/>
              <a:t>running</a:t>
            </a:r>
            <a:r>
              <a:rPr lang="pt-PT" dirty="0" smtClean="0"/>
              <a:t> </a:t>
            </a:r>
            <a:r>
              <a:rPr lang="pt-PT" dirty="0" err="1" smtClean="0"/>
              <a:t>even</a:t>
            </a:r>
            <a:r>
              <a:rPr lang="pt-PT" dirty="0" smtClean="0"/>
              <a:t> </a:t>
            </a:r>
            <a:r>
              <a:rPr lang="pt-PT" dirty="0" err="1" smtClean="0"/>
              <a:t>when</a:t>
            </a:r>
            <a:r>
              <a:rPr lang="pt-PT" dirty="0" smtClean="0"/>
              <a:t> </a:t>
            </a:r>
            <a:r>
              <a:rPr lang="pt-PT" dirty="0" err="1" smtClean="0"/>
              <a:t>the</a:t>
            </a:r>
            <a:r>
              <a:rPr lang="pt-PT" dirty="0" smtClean="0"/>
              <a:t> </a:t>
            </a:r>
            <a:r>
              <a:rPr lang="pt-PT" dirty="0" err="1" smtClean="0"/>
              <a:t>shell</a:t>
            </a:r>
            <a:r>
              <a:rPr lang="pt-PT" dirty="0" smtClean="0"/>
              <a:t> </a:t>
            </a:r>
            <a:r>
              <a:rPr lang="pt-PT" dirty="0" err="1" smtClean="0"/>
              <a:t>is</a:t>
            </a:r>
            <a:r>
              <a:rPr lang="pt-PT" dirty="0" smtClean="0"/>
              <a:t> </a:t>
            </a:r>
            <a:r>
              <a:rPr lang="pt-PT" dirty="0" err="1" smtClean="0"/>
              <a:t>terminated</a:t>
            </a:r>
            <a:endParaRPr lang="pt-PT" dirty="0"/>
          </a:p>
        </p:txBody>
      </p:sp>
      <p:cxnSp>
        <p:nvCxnSpPr>
          <p:cNvPr id="8" name="Elbow Connector 7"/>
          <p:cNvCxnSpPr>
            <a:stCxn id="6" idx="1"/>
            <a:endCxn id="7" idx="1"/>
          </p:cNvCxnSpPr>
          <p:nvPr/>
        </p:nvCxnSpPr>
        <p:spPr>
          <a:xfrm rot="10800000" flipH="1" flipV="1">
            <a:off x="827584" y="2899682"/>
            <a:ext cx="576064" cy="483151"/>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64118" y="3995772"/>
            <a:ext cx="772430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b="1" dirty="0" err="1" smtClean="0">
                <a:latin typeface="Courier New" pitchFamily="49" charset="0"/>
                <a:cs typeface="Courier New" pitchFamily="49" charset="0"/>
              </a:rPr>
              <a:t>nohup</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phrap</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infile.sff</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new_ace</a:t>
            </a:r>
            <a:r>
              <a:rPr lang="pt-PT" dirty="0" smtClean="0">
                <a:latin typeface="Courier New" pitchFamily="49" charset="0"/>
                <a:cs typeface="Courier New" pitchFamily="49" charset="0"/>
              </a:rPr>
              <a:t> &gt; log.txt </a:t>
            </a:r>
            <a:r>
              <a:rPr lang="pt-PT" b="1" dirty="0" smtClean="0">
                <a:latin typeface="Courier New" pitchFamily="49" charset="0"/>
                <a:cs typeface="Courier New" pitchFamily="49" charset="0"/>
              </a:rPr>
              <a:t>2&gt; /</a:t>
            </a:r>
            <a:r>
              <a:rPr lang="pt-PT" b="1" dirty="0" err="1" smtClean="0">
                <a:latin typeface="Courier New" pitchFamily="49" charset="0"/>
                <a:cs typeface="Courier New" pitchFamily="49" charset="0"/>
              </a:rPr>
              <a:t>dev</a:t>
            </a:r>
            <a:r>
              <a:rPr lang="pt-PT" b="1" dirty="0" smtClean="0">
                <a:latin typeface="Courier New" pitchFamily="49" charset="0"/>
                <a:cs typeface="Courier New" pitchFamily="49" charset="0"/>
              </a:rPr>
              <a:t>/</a:t>
            </a:r>
            <a:r>
              <a:rPr lang="pt-PT" b="1" dirty="0" err="1" smtClean="0">
                <a:latin typeface="Courier New" pitchFamily="49" charset="0"/>
                <a:cs typeface="Courier New" pitchFamily="49" charset="0"/>
              </a:rPr>
              <a:t>null</a:t>
            </a:r>
            <a:r>
              <a:rPr lang="pt-PT" b="1" dirty="0" smtClean="0">
                <a:latin typeface="Courier New" pitchFamily="49" charset="0"/>
                <a:cs typeface="Courier New" pitchFamily="49" charset="0"/>
              </a:rPr>
              <a:t> &lt; /</a:t>
            </a:r>
            <a:r>
              <a:rPr lang="pt-PT" b="1" dirty="0" err="1" smtClean="0">
                <a:latin typeface="Courier New" pitchFamily="49" charset="0"/>
                <a:cs typeface="Courier New" pitchFamily="49" charset="0"/>
              </a:rPr>
              <a:t>dev</a:t>
            </a:r>
            <a:r>
              <a:rPr lang="pt-PT" b="1" dirty="0" smtClean="0">
                <a:latin typeface="Courier New" pitchFamily="49" charset="0"/>
                <a:cs typeface="Courier New" pitchFamily="49" charset="0"/>
              </a:rPr>
              <a:t>/</a:t>
            </a:r>
            <a:r>
              <a:rPr lang="pt-PT" b="1" dirty="0" err="1" smtClean="0">
                <a:latin typeface="Courier New" pitchFamily="49" charset="0"/>
                <a:cs typeface="Courier New" pitchFamily="49" charset="0"/>
              </a:rPr>
              <a:t>null</a:t>
            </a:r>
            <a:r>
              <a:rPr lang="pt-PT" b="1" dirty="0" smtClean="0">
                <a:latin typeface="Courier New" pitchFamily="49" charset="0"/>
                <a:cs typeface="Courier New" pitchFamily="49" charset="0"/>
              </a:rPr>
              <a:t> &amp;</a:t>
            </a:r>
          </a:p>
        </p:txBody>
      </p:sp>
      <p:cxnSp>
        <p:nvCxnSpPr>
          <p:cNvPr id="11" name="Straight Arrow Connector 10"/>
          <p:cNvCxnSpPr/>
          <p:nvPr/>
        </p:nvCxnSpPr>
        <p:spPr>
          <a:xfrm>
            <a:off x="5868144" y="4318937"/>
            <a:ext cx="0" cy="6942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689884" y="5031747"/>
            <a:ext cx="3816424" cy="369332"/>
          </a:xfrm>
          <a:prstGeom prst="rect">
            <a:avLst/>
          </a:prstGeom>
          <a:noFill/>
        </p:spPr>
        <p:txBody>
          <a:bodyPr wrap="square" rtlCol="0">
            <a:spAutoFit/>
          </a:bodyPr>
          <a:lstStyle/>
          <a:p>
            <a:r>
              <a:rPr lang="pt-PT" dirty="0" err="1" smtClean="0"/>
              <a:t>Redirects</a:t>
            </a:r>
            <a:r>
              <a:rPr lang="pt-PT" dirty="0" smtClean="0"/>
              <a:t> </a:t>
            </a:r>
            <a:r>
              <a:rPr lang="pt-PT" dirty="0" err="1" smtClean="0"/>
              <a:t>the</a:t>
            </a:r>
            <a:r>
              <a:rPr lang="pt-PT" dirty="0" smtClean="0"/>
              <a:t> output file to log.txt</a:t>
            </a:r>
            <a:endParaRPr lang="pt-PT" dirty="0"/>
          </a:p>
        </p:txBody>
      </p:sp>
      <p:cxnSp>
        <p:nvCxnSpPr>
          <p:cNvPr id="14" name="Straight Arrow Connector 13"/>
          <p:cNvCxnSpPr/>
          <p:nvPr/>
        </p:nvCxnSpPr>
        <p:spPr>
          <a:xfrm>
            <a:off x="1619672" y="4581128"/>
            <a:ext cx="0" cy="9988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827584" y="5579948"/>
            <a:ext cx="7416824" cy="369332"/>
          </a:xfrm>
          <a:prstGeom prst="rect">
            <a:avLst/>
          </a:prstGeom>
          <a:noFill/>
        </p:spPr>
        <p:txBody>
          <a:bodyPr wrap="square" rtlCol="0">
            <a:spAutoFit/>
          </a:bodyPr>
          <a:lstStyle/>
          <a:p>
            <a:r>
              <a:rPr lang="pt-PT" dirty="0" err="1" smtClean="0"/>
              <a:t>Sends</a:t>
            </a:r>
            <a:r>
              <a:rPr lang="pt-PT" dirty="0" smtClean="0"/>
              <a:t> </a:t>
            </a:r>
            <a:r>
              <a:rPr lang="pt-PT" dirty="0" err="1" smtClean="0"/>
              <a:t>any</a:t>
            </a:r>
            <a:r>
              <a:rPr lang="pt-PT" dirty="0" smtClean="0"/>
              <a:t> error </a:t>
            </a:r>
            <a:r>
              <a:rPr lang="pt-PT" dirty="0" err="1" smtClean="0"/>
              <a:t>messagens</a:t>
            </a:r>
            <a:r>
              <a:rPr lang="pt-PT" dirty="0" smtClean="0"/>
              <a:t> to </a:t>
            </a:r>
            <a:r>
              <a:rPr lang="pt-PT" dirty="0" err="1" smtClean="0"/>
              <a:t>an</a:t>
            </a:r>
            <a:r>
              <a:rPr lang="pt-PT" dirty="0" smtClean="0"/>
              <a:t> </a:t>
            </a:r>
            <a:r>
              <a:rPr lang="pt-PT" dirty="0" err="1" smtClean="0"/>
              <a:t>imaginary</a:t>
            </a:r>
            <a:r>
              <a:rPr lang="pt-PT" dirty="0" smtClean="0"/>
              <a:t> </a:t>
            </a:r>
            <a:r>
              <a:rPr lang="pt-PT" dirty="0" err="1" smtClean="0"/>
              <a:t>place</a:t>
            </a:r>
            <a:r>
              <a:rPr lang="pt-PT" dirty="0" smtClean="0"/>
              <a:t> </a:t>
            </a:r>
            <a:r>
              <a:rPr lang="pt-PT" dirty="0" err="1" smtClean="0"/>
              <a:t>called</a:t>
            </a:r>
            <a:r>
              <a:rPr lang="pt-PT" dirty="0" smtClean="0"/>
              <a:t> </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dev</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nulll</a:t>
            </a:r>
            <a:endParaRPr lang="pt-PT" dirty="0">
              <a:latin typeface="Courier New" pitchFamily="49" charset="0"/>
              <a:cs typeface="Courier New" pitchFamily="49" charset="0"/>
            </a:endParaRPr>
          </a:p>
        </p:txBody>
      </p:sp>
    </p:spTree>
    <p:extLst>
      <p:ext uri="{BB962C8B-B14F-4D97-AF65-F5344CB8AC3E}">
        <p14:creationId xmlns:p14="http://schemas.microsoft.com/office/powerpoint/2010/main" val="2889702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268760"/>
            <a:ext cx="7920880" cy="461665"/>
          </a:xfrm>
          <a:prstGeom prst="rect">
            <a:avLst/>
          </a:prstGeom>
          <a:noFill/>
        </p:spPr>
        <p:txBody>
          <a:bodyPr wrap="square" rtlCol="0">
            <a:spAutoFit/>
          </a:bodyPr>
          <a:lstStyle/>
          <a:p>
            <a:r>
              <a:rPr lang="pt-PT" sz="2400" i="1" dirty="0" err="1" smtClean="0"/>
              <a:t>Keeping</a:t>
            </a:r>
            <a:r>
              <a:rPr lang="pt-PT" sz="2400" i="1" dirty="0" smtClean="0"/>
              <a:t> jobs alive</a:t>
            </a:r>
            <a:endParaRPr lang="pt-PT" sz="2400" i="1" dirty="0"/>
          </a:p>
        </p:txBody>
      </p:sp>
      <p:sp>
        <p:nvSpPr>
          <p:cNvPr id="5" name="TextBox 4"/>
          <p:cNvSpPr txBox="1"/>
          <p:nvPr/>
        </p:nvSpPr>
        <p:spPr>
          <a:xfrm>
            <a:off x="1043608" y="1918573"/>
            <a:ext cx="7704856" cy="646331"/>
          </a:xfrm>
          <a:prstGeom prst="rect">
            <a:avLst/>
          </a:prstGeom>
          <a:noFill/>
        </p:spPr>
        <p:txBody>
          <a:bodyPr wrap="square" rtlCol="0">
            <a:spAutoFit/>
          </a:bodyPr>
          <a:lstStyle/>
          <a:p>
            <a:r>
              <a:rPr lang="pt-PT" dirty="0" err="1" smtClean="0"/>
              <a:t>There</a:t>
            </a:r>
            <a:r>
              <a:rPr lang="pt-PT" dirty="0" smtClean="0"/>
              <a:t> </a:t>
            </a:r>
            <a:r>
              <a:rPr lang="pt-PT" dirty="0" err="1" smtClean="0"/>
              <a:t>is</a:t>
            </a:r>
            <a:r>
              <a:rPr lang="pt-PT" dirty="0" smtClean="0"/>
              <a:t> </a:t>
            </a:r>
            <a:r>
              <a:rPr lang="pt-PT" dirty="0" err="1" smtClean="0"/>
              <a:t>also</a:t>
            </a:r>
            <a:r>
              <a:rPr lang="pt-PT" dirty="0" smtClean="0"/>
              <a:t> a </a:t>
            </a:r>
            <a:r>
              <a:rPr lang="pt-PT" dirty="0" err="1" smtClean="0"/>
              <a:t>way</a:t>
            </a:r>
            <a:r>
              <a:rPr lang="pt-PT" dirty="0" smtClean="0"/>
              <a:t> to </a:t>
            </a:r>
            <a:r>
              <a:rPr lang="pt-PT" dirty="0" err="1" smtClean="0"/>
              <a:t>modify</a:t>
            </a:r>
            <a:r>
              <a:rPr lang="pt-PT" dirty="0" smtClean="0"/>
              <a:t> a </a:t>
            </a:r>
            <a:r>
              <a:rPr lang="pt-PT" dirty="0" err="1" smtClean="0"/>
              <a:t>process</a:t>
            </a:r>
            <a:r>
              <a:rPr lang="pt-PT" dirty="0" smtClean="0"/>
              <a:t> </a:t>
            </a:r>
            <a:r>
              <a:rPr lang="pt-PT" dirty="0" err="1" smtClean="0"/>
              <a:t>after</a:t>
            </a:r>
            <a:r>
              <a:rPr lang="pt-PT" dirty="0" smtClean="0"/>
              <a:t> </a:t>
            </a:r>
            <a:r>
              <a:rPr lang="pt-PT" dirty="0" err="1" smtClean="0"/>
              <a:t>it</a:t>
            </a:r>
            <a:r>
              <a:rPr lang="pt-PT" dirty="0" smtClean="0"/>
              <a:t> </a:t>
            </a:r>
            <a:r>
              <a:rPr lang="pt-PT" dirty="0" err="1" smtClean="0"/>
              <a:t>has</a:t>
            </a:r>
            <a:r>
              <a:rPr lang="pt-PT" dirty="0" smtClean="0"/>
              <a:t> </a:t>
            </a:r>
            <a:r>
              <a:rPr lang="pt-PT" dirty="0" err="1" smtClean="0"/>
              <a:t>started</a:t>
            </a:r>
            <a:r>
              <a:rPr lang="pt-PT" dirty="0" smtClean="0"/>
              <a:t> </a:t>
            </a:r>
            <a:r>
              <a:rPr lang="pt-PT" dirty="0" err="1" smtClean="0"/>
              <a:t>so</a:t>
            </a:r>
            <a:r>
              <a:rPr lang="pt-PT" dirty="0" smtClean="0"/>
              <a:t> </a:t>
            </a:r>
            <a:r>
              <a:rPr lang="pt-PT" dirty="0" err="1" smtClean="0"/>
              <a:t>that</a:t>
            </a:r>
            <a:r>
              <a:rPr lang="pt-PT" dirty="0" smtClean="0"/>
              <a:t> </a:t>
            </a:r>
            <a:r>
              <a:rPr lang="pt-PT" dirty="0" err="1" smtClean="0"/>
              <a:t>it</a:t>
            </a:r>
            <a:r>
              <a:rPr lang="pt-PT" dirty="0" smtClean="0"/>
              <a:t> </a:t>
            </a:r>
            <a:r>
              <a:rPr lang="pt-PT" dirty="0" err="1" smtClean="0"/>
              <a:t>doesn’t</a:t>
            </a:r>
            <a:r>
              <a:rPr lang="pt-PT" dirty="0" smtClean="0"/>
              <a:t> </a:t>
            </a:r>
            <a:r>
              <a:rPr lang="pt-PT" dirty="0" err="1" smtClean="0"/>
              <a:t>terminate</a:t>
            </a:r>
            <a:r>
              <a:rPr lang="pt-PT" dirty="0" smtClean="0"/>
              <a:t> </a:t>
            </a:r>
            <a:r>
              <a:rPr lang="pt-PT" dirty="0" err="1" smtClean="0"/>
              <a:t>when</a:t>
            </a:r>
            <a:r>
              <a:rPr lang="pt-PT" dirty="0" smtClean="0"/>
              <a:t> </a:t>
            </a:r>
            <a:r>
              <a:rPr lang="pt-PT" dirty="0" err="1" smtClean="0"/>
              <a:t>the</a:t>
            </a:r>
            <a:r>
              <a:rPr lang="pt-PT" dirty="0" smtClean="0"/>
              <a:t> </a:t>
            </a:r>
            <a:r>
              <a:rPr lang="pt-PT" dirty="0" err="1" smtClean="0"/>
              <a:t>shell</a:t>
            </a:r>
            <a:r>
              <a:rPr lang="pt-PT" dirty="0" smtClean="0"/>
              <a:t> </a:t>
            </a:r>
            <a:r>
              <a:rPr lang="pt-PT" dirty="0" err="1" smtClean="0"/>
              <a:t>closes</a:t>
            </a:r>
            <a:r>
              <a:rPr lang="pt-PT" dirty="0" smtClean="0"/>
              <a:t>…</a:t>
            </a:r>
            <a:endParaRPr lang="pt-PT" dirty="0"/>
          </a:p>
        </p:txBody>
      </p:sp>
      <p:sp>
        <p:nvSpPr>
          <p:cNvPr id="6" name="TextBox 5"/>
          <p:cNvSpPr txBox="1"/>
          <p:nvPr/>
        </p:nvSpPr>
        <p:spPr>
          <a:xfrm>
            <a:off x="664118" y="4067780"/>
            <a:ext cx="772430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disown</a:t>
            </a:r>
            <a:r>
              <a:rPr lang="pt-PT" dirty="0" smtClean="0">
                <a:latin typeface="Courier New" pitchFamily="49" charset="0"/>
                <a:cs typeface="Courier New" pitchFamily="49" charset="0"/>
              </a:rPr>
              <a:t> -h</a:t>
            </a:r>
          </a:p>
        </p:txBody>
      </p:sp>
      <p:sp>
        <p:nvSpPr>
          <p:cNvPr id="7" name="TextBox 6"/>
          <p:cNvSpPr txBox="1"/>
          <p:nvPr/>
        </p:nvSpPr>
        <p:spPr>
          <a:xfrm>
            <a:off x="755576" y="2924944"/>
            <a:ext cx="7632848" cy="923330"/>
          </a:xfrm>
          <a:prstGeom prst="rect">
            <a:avLst/>
          </a:prstGeom>
          <a:noFill/>
        </p:spPr>
        <p:txBody>
          <a:bodyPr wrap="square" rtlCol="0">
            <a:spAutoFit/>
          </a:bodyPr>
          <a:lstStyle/>
          <a:p>
            <a:pPr marL="342900" indent="-342900">
              <a:buFont typeface="+mj-lt"/>
              <a:buAutoNum type="arabicPeriod"/>
            </a:pPr>
            <a:r>
              <a:rPr lang="pt-PT" dirty="0" err="1" smtClean="0"/>
              <a:t>Suspend</a:t>
            </a:r>
            <a:r>
              <a:rPr lang="pt-PT" dirty="0" smtClean="0"/>
              <a:t> </a:t>
            </a:r>
            <a:r>
              <a:rPr lang="pt-PT" dirty="0" err="1" smtClean="0"/>
              <a:t>the</a:t>
            </a:r>
            <a:r>
              <a:rPr lang="pt-PT" dirty="0" smtClean="0"/>
              <a:t> </a:t>
            </a:r>
            <a:r>
              <a:rPr lang="pt-PT" dirty="0" err="1" smtClean="0"/>
              <a:t>process</a:t>
            </a:r>
            <a:r>
              <a:rPr lang="pt-PT" dirty="0" smtClean="0"/>
              <a:t> </a:t>
            </a:r>
            <a:r>
              <a:rPr lang="pt-PT" dirty="0" err="1" smtClean="0"/>
              <a:t>with</a:t>
            </a:r>
            <a:r>
              <a:rPr lang="pt-PT" dirty="0" smtClean="0"/>
              <a:t> </a:t>
            </a:r>
            <a:r>
              <a:rPr lang="pt-PT" dirty="0" smtClean="0">
                <a:latin typeface="Courier New" pitchFamily="49" charset="0"/>
                <a:cs typeface="Courier New" pitchFamily="49" charset="0"/>
              </a:rPr>
              <a:t>^Z</a:t>
            </a:r>
            <a:r>
              <a:rPr lang="pt-PT" dirty="0" smtClean="0"/>
              <a:t> </a:t>
            </a:r>
            <a:r>
              <a:rPr lang="pt-PT" dirty="0" err="1" smtClean="0"/>
              <a:t>command</a:t>
            </a:r>
            <a:endParaRPr lang="pt-PT" dirty="0" smtClean="0"/>
          </a:p>
          <a:p>
            <a:pPr marL="342900" indent="-342900">
              <a:buFont typeface="+mj-lt"/>
              <a:buAutoNum type="arabicPeriod"/>
            </a:pPr>
            <a:r>
              <a:rPr lang="pt-PT" dirty="0" err="1" smtClean="0"/>
              <a:t>Send</a:t>
            </a:r>
            <a:r>
              <a:rPr lang="pt-PT" dirty="0" smtClean="0"/>
              <a:t> </a:t>
            </a:r>
            <a:r>
              <a:rPr lang="pt-PT" dirty="0" err="1" smtClean="0"/>
              <a:t>it</a:t>
            </a:r>
            <a:r>
              <a:rPr lang="pt-PT" dirty="0" smtClean="0"/>
              <a:t> to </a:t>
            </a:r>
            <a:r>
              <a:rPr lang="pt-PT" dirty="0" err="1" smtClean="0"/>
              <a:t>the</a:t>
            </a:r>
            <a:r>
              <a:rPr lang="pt-PT" dirty="0" smtClean="0"/>
              <a:t> </a:t>
            </a:r>
            <a:r>
              <a:rPr lang="pt-PT" dirty="0" err="1" smtClean="0"/>
              <a:t>backgroung</a:t>
            </a:r>
            <a:r>
              <a:rPr lang="pt-PT" dirty="0" smtClean="0"/>
              <a:t> </a:t>
            </a:r>
            <a:r>
              <a:rPr lang="pt-PT" dirty="0" err="1" smtClean="0"/>
              <a:t>using</a:t>
            </a:r>
            <a:r>
              <a:rPr lang="pt-PT" dirty="0" smtClean="0"/>
              <a:t> </a:t>
            </a:r>
            <a:r>
              <a:rPr lang="pt-PT" dirty="0" err="1" smtClean="0">
                <a:latin typeface="Courier New" pitchFamily="49" charset="0"/>
                <a:cs typeface="Courier New" pitchFamily="49" charset="0"/>
              </a:rPr>
              <a:t>bg</a:t>
            </a:r>
            <a:r>
              <a:rPr lang="pt-PT" dirty="0" smtClean="0">
                <a:latin typeface="Courier New" pitchFamily="49" charset="0"/>
                <a:cs typeface="Courier New" pitchFamily="49" charset="0"/>
              </a:rPr>
              <a:t> 1</a:t>
            </a:r>
            <a:r>
              <a:rPr lang="pt-PT" dirty="0" smtClean="0"/>
              <a:t> (</a:t>
            </a:r>
            <a:r>
              <a:rPr lang="pt-PT" dirty="0" err="1" smtClean="0"/>
              <a:t>or</a:t>
            </a:r>
            <a:r>
              <a:rPr lang="pt-PT" dirty="0" smtClean="0"/>
              <a:t> </a:t>
            </a:r>
            <a:r>
              <a:rPr lang="pt-PT" dirty="0" err="1" smtClean="0"/>
              <a:t>whatever</a:t>
            </a:r>
            <a:r>
              <a:rPr lang="pt-PT" dirty="0" smtClean="0"/>
              <a:t> job </a:t>
            </a:r>
            <a:r>
              <a:rPr lang="pt-PT" dirty="0" err="1" smtClean="0"/>
              <a:t>is</a:t>
            </a:r>
            <a:r>
              <a:rPr lang="pt-PT" dirty="0" smtClean="0"/>
              <a:t> </a:t>
            </a:r>
            <a:r>
              <a:rPr lang="pt-PT" dirty="0" err="1" smtClean="0"/>
              <a:t>reported</a:t>
            </a:r>
            <a:r>
              <a:rPr lang="pt-PT" dirty="0" smtClean="0"/>
              <a:t>)</a:t>
            </a:r>
          </a:p>
          <a:p>
            <a:pPr marL="342900" indent="-342900">
              <a:buFont typeface="+mj-lt"/>
              <a:buAutoNum type="arabicPeriod"/>
            </a:pPr>
            <a:r>
              <a:rPr lang="pt-PT" dirty="0" smtClean="0"/>
              <a:t>Use </a:t>
            </a:r>
            <a:r>
              <a:rPr lang="pt-PT" dirty="0" err="1" smtClean="0"/>
              <a:t>the</a:t>
            </a:r>
            <a:r>
              <a:rPr lang="pt-PT" dirty="0"/>
              <a:t> </a:t>
            </a:r>
            <a:r>
              <a:rPr lang="pt-PT" dirty="0" err="1" smtClean="0">
                <a:latin typeface="Courier New" pitchFamily="49" charset="0"/>
                <a:cs typeface="Courier New" pitchFamily="49" charset="0"/>
              </a:rPr>
              <a:t>disown</a:t>
            </a:r>
            <a:r>
              <a:rPr lang="pt-PT" dirty="0" smtClean="0"/>
              <a:t> </a:t>
            </a:r>
            <a:r>
              <a:rPr lang="pt-PT" dirty="0" err="1" smtClean="0"/>
              <a:t>command</a:t>
            </a:r>
            <a:r>
              <a:rPr lang="pt-PT" dirty="0" smtClean="0"/>
              <a:t> to </a:t>
            </a:r>
            <a:r>
              <a:rPr lang="pt-PT" dirty="0" err="1" smtClean="0"/>
              <a:t>release</a:t>
            </a:r>
            <a:r>
              <a:rPr lang="pt-PT" dirty="0" smtClean="0"/>
              <a:t> </a:t>
            </a:r>
            <a:r>
              <a:rPr lang="pt-PT" dirty="0" err="1" smtClean="0"/>
              <a:t>it</a:t>
            </a:r>
            <a:r>
              <a:rPr lang="pt-PT" dirty="0" smtClean="0"/>
              <a:t> </a:t>
            </a:r>
            <a:r>
              <a:rPr lang="pt-PT" dirty="0" err="1" smtClean="0"/>
              <a:t>from</a:t>
            </a:r>
            <a:r>
              <a:rPr lang="pt-PT" dirty="0" smtClean="0"/>
              <a:t> </a:t>
            </a:r>
            <a:r>
              <a:rPr lang="pt-PT" dirty="0" err="1" smtClean="0"/>
              <a:t>the</a:t>
            </a:r>
            <a:r>
              <a:rPr lang="pt-PT" dirty="0" smtClean="0"/>
              <a:t> </a:t>
            </a:r>
            <a:r>
              <a:rPr lang="pt-PT" dirty="0" err="1" smtClean="0"/>
              <a:t>shell</a:t>
            </a:r>
            <a:endParaRPr lang="pt-PT" dirty="0" smtClean="0"/>
          </a:p>
        </p:txBody>
      </p:sp>
      <p:sp>
        <p:nvSpPr>
          <p:cNvPr id="8" name="TextBox 7"/>
          <p:cNvSpPr txBox="1"/>
          <p:nvPr/>
        </p:nvSpPr>
        <p:spPr>
          <a:xfrm>
            <a:off x="1655676" y="5085184"/>
            <a:ext cx="5832648" cy="369332"/>
          </a:xfrm>
          <a:prstGeom prst="rect">
            <a:avLst/>
          </a:prstGeom>
          <a:noFill/>
        </p:spPr>
        <p:txBody>
          <a:bodyPr wrap="square" rtlCol="0">
            <a:spAutoFit/>
          </a:bodyPr>
          <a:lstStyle/>
          <a:p>
            <a:pPr algn="ctr"/>
            <a:r>
              <a:rPr lang="pt-PT" b="1" dirty="0" err="1" smtClean="0"/>
              <a:t>It</a:t>
            </a:r>
            <a:r>
              <a:rPr lang="pt-PT" b="1" dirty="0" smtClean="0"/>
              <a:t> can </a:t>
            </a:r>
            <a:r>
              <a:rPr lang="pt-PT" b="1" dirty="0" err="1" smtClean="0"/>
              <a:t>still</a:t>
            </a:r>
            <a:r>
              <a:rPr lang="pt-PT" b="1" dirty="0" smtClean="0"/>
              <a:t> </a:t>
            </a:r>
            <a:r>
              <a:rPr lang="pt-PT" b="1" dirty="0" err="1" smtClean="0"/>
              <a:t>terminate</a:t>
            </a:r>
            <a:r>
              <a:rPr lang="pt-PT" b="1" dirty="0" smtClean="0"/>
              <a:t> </a:t>
            </a:r>
            <a:r>
              <a:rPr lang="pt-PT" b="1" dirty="0" err="1" smtClean="0"/>
              <a:t>due</a:t>
            </a:r>
            <a:r>
              <a:rPr lang="pt-PT" b="1" dirty="0" smtClean="0"/>
              <a:t> to output </a:t>
            </a:r>
            <a:r>
              <a:rPr lang="pt-PT" b="1" dirty="0" err="1" smtClean="0"/>
              <a:t>errors</a:t>
            </a:r>
            <a:r>
              <a:rPr lang="pt-PT" b="1" dirty="0" smtClean="0"/>
              <a:t>!</a:t>
            </a:r>
            <a:endParaRPr lang="pt-PT" b="1" dirty="0"/>
          </a:p>
        </p:txBody>
      </p:sp>
    </p:spTree>
    <p:extLst>
      <p:ext uri="{BB962C8B-B14F-4D97-AF65-F5344CB8AC3E}">
        <p14:creationId xmlns:p14="http://schemas.microsoft.com/office/powerpoint/2010/main" val="3052128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Controling</a:t>
            </a:r>
            <a:r>
              <a:rPr lang="pt-PT" sz="3200" dirty="0" smtClean="0">
                <a:solidFill>
                  <a:schemeClr val="bg1"/>
                </a:solidFill>
              </a:rPr>
              <a:t> </a:t>
            </a:r>
            <a:r>
              <a:rPr lang="pt-PT" sz="3200" dirty="0" err="1" smtClean="0">
                <a:solidFill>
                  <a:schemeClr val="bg1"/>
                </a:solidFill>
              </a:rPr>
              <a:t>how</a:t>
            </a:r>
            <a:r>
              <a:rPr lang="pt-PT" sz="3200" dirty="0" smtClean="0">
                <a:solidFill>
                  <a:schemeClr val="bg1"/>
                </a:solidFill>
              </a:rPr>
              <a:t> </a:t>
            </a:r>
            <a:r>
              <a:rPr lang="pt-PT" sz="3200" dirty="0" err="1" smtClean="0">
                <a:solidFill>
                  <a:schemeClr val="bg1"/>
                </a:solidFill>
              </a:rPr>
              <a:t>programs</a:t>
            </a:r>
            <a:r>
              <a:rPr lang="pt-PT" sz="3200" dirty="0" smtClean="0">
                <a:solidFill>
                  <a:schemeClr val="bg1"/>
                </a:solidFill>
              </a:rPr>
              <a:t> </a:t>
            </a:r>
            <a:r>
              <a:rPr lang="pt-PT" sz="3200" dirty="0" err="1" smtClean="0">
                <a:solidFill>
                  <a:schemeClr val="bg1"/>
                </a:solidFill>
              </a:rPr>
              <a:t>run</a:t>
            </a:r>
            <a:endParaRPr lang="pt-PT" sz="3200" dirty="0">
              <a:solidFill>
                <a:schemeClr val="bg1"/>
              </a:solidFill>
            </a:endParaRPr>
          </a:p>
        </p:txBody>
      </p:sp>
      <p:sp>
        <p:nvSpPr>
          <p:cNvPr id="4" name="TextBox 3"/>
          <p:cNvSpPr txBox="1"/>
          <p:nvPr/>
        </p:nvSpPr>
        <p:spPr>
          <a:xfrm>
            <a:off x="467544" y="1268760"/>
            <a:ext cx="7920880" cy="461665"/>
          </a:xfrm>
          <a:prstGeom prst="rect">
            <a:avLst/>
          </a:prstGeom>
          <a:noFill/>
        </p:spPr>
        <p:txBody>
          <a:bodyPr wrap="square" rtlCol="0">
            <a:spAutoFit/>
          </a:bodyPr>
          <a:lstStyle/>
          <a:p>
            <a:r>
              <a:rPr lang="pt-PT" sz="2400" i="1" dirty="0" err="1" smtClean="0"/>
              <a:t>Changing</a:t>
            </a:r>
            <a:r>
              <a:rPr lang="pt-PT" sz="2400" i="1" dirty="0" smtClean="0"/>
              <a:t> </a:t>
            </a:r>
            <a:r>
              <a:rPr lang="pt-PT" sz="2400" i="1" dirty="0" err="1" smtClean="0"/>
              <a:t>program</a:t>
            </a:r>
            <a:r>
              <a:rPr lang="pt-PT" sz="2400" i="1" dirty="0" smtClean="0"/>
              <a:t> </a:t>
            </a:r>
            <a:r>
              <a:rPr lang="pt-PT" sz="2400" i="1" dirty="0" err="1" smtClean="0"/>
              <a:t>priority</a:t>
            </a:r>
            <a:endParaRPr lang="pt-PT" sz="2400" i="1" dirty="0"/>
          </a:p>
        </p:txBody>
      </p:sp>
      <p:sp>
        <p:nvSpPr>
          <p:cNvPr id="5" name="TextBox 4"/>
          <p:cNvSpPr txBox="1"/>
          <p:nvPr/>
        </p:nvSpPr>
        <p:spPr>
          <a:xfrm>
            <a:off x="827584" y="1918573"/>
            <a:ext cx="6696744"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renice</a:t>
            </a:r>
            <a:r>
              <a:rPr lang="pt-PT" sz="2000" dirty="0" smtClean="0">
                <a:latin typeface="Arial" pitchFamily="34" charset="0"/>
                <a:cs typeface="Arial" pitchFamily="34" charset="0"/>
              </a:rPr>
              <a:t>” </a:t>
            </a:r>
            <a:r>
              <a:rPr lang="pt-PT" sz="2000" dirty="0" err="1" smtClean="0"/>
              <a:t>command</a:t>
            </a:r>
            <a:endParaRPr lang="pt-PT" sz="2000" dirty="0"/>
          </a:p>
        </p:txBody>
      </p:sp>
      <p:sp>
        <p:nvSpPr>
          <p:cNvPr id="6" name="TextBox 5"/>
          <p:cNvSpPr txBox="1"/>
          <p:nvPr/>
        </p:nvSpPr>
        <p:spPr>
          <a:xfrm>
            <a:off x="1403648" y="2278613"/>
            <a:ext cx="7416824" cy="369332"/>
          </a:xfrm>
          <a:prstGeom prst="rect">
            <a:avLst/>
          </a:prstGeom>
          <a:noFill/>
        </p:spPr>
        <p:txBody>
          <a:bodyPr wrap="square" rtlCol="0">
            <a:spAutoFit/>
          </a:bodyPr>
          <a:lstStyle/>
          <a:p>
            <a:r>
              <a:rPr lang="pt-PT" dirty="0" err="1" smtClean="0"/>
              <a:t>Adjusts</a:t>
            </a:r>
            <a:r>
              <a:rPr lang="pt-PT" dirty="0" smtClean="0"/>
              <a:t> </a:t>
            </a:r>
            <a:r>
              <a:rPr lang="pt-PT" dirty="0" err="1" smtClean="0"/>
              <a:t>the</a:t>
            </a:r>
            <a:r>
              <a:rPr lang="pt-PT" dirty="0" smtClean="0"/>
              <a:t> </a:t>
            </a:r>
            <a:r>
              <a:rPr lang="pt-PT" dirty="0" err="1" smtClean="0"/>
              <a:t>priority</a:t>
            </a:r>
            <a:r>
              <a:rPr lang="pt-PT" dirty="0" smtClean="0"/>
              <a:t> </a:t>
            </a:r>
            <a:r>
              <a:rPr lang="pt-PT" dirty="0" err="1" smtClean="0"/>
              <a:t>of</a:t>
            </a:r>
            <a:r>
              <a:rPr lang="pt-PT" dirty="0" smtClean="0"/>
              <a:t> </a:t>
            </a:r>
            <a:r>
              <a:rPr lang="pt-PT" dirty="0" err="1" smtClean="0"/>
              <a:t>each</a:t>
            </a:r>
            <a:r>
              <a:rPr lang="pt-PT" dirty="0" smtClean="0"/>
              <a:t> </a:t>
            </a:r>
            <a:r>
              <a:rPr lang="pt-PT" dirty="0" err="1" smtClean="0"/>
              <a:t>process</a:t>
            </a:r>
            <a:r>
              <a:rPr lang="pt-PT" dirty="0" smtClean="0"/>
              <a:t> for </a:t>
            </a:r>
            <a:r>
              <a:rPr lang="pt-PT" dirty="0" err="1" smtClean="0"/>
              <a:t>processor</a:t>
            </a:r>
            <a:r>
              <a:rPr lang="pt-PT" dirty="0" smtClean="0"/>
              <a:t> </a:t>
            </a:r>
            <a:r>
              <a:rPr lang="pt-PT" dirty="0" err="1" smtClean="0"/>
              <a:t>power</a:t>
            </a:r>
            <a:endParaRPr lang="pt-PT" dirty="0"/>
          </a:p>
        </p:txBody>
      </p:sp>
      <p:cxnSp>
        <p:nvCxnSpPr>
          <p:cNvPr id="7" name="Elbow Connector 6"/>
          <p:cNvCxnSpPr>
            <a:stCxn id="5" idx="1"/>
            <a:endCxn id="6" idx="1"/>
          </p:cNvCxnSpPr>
          <p:nvPr/>
        </p:nvCxnSpPr>
        <p:spPr>
          <a:xfrm rot="10800000" flipH="1" flipV="1">
            <a:off x="827584" y="2118627"/>
            <a:ext cx="576064" cy="344651"/>
          </a:xfrm>
          <a:prstGeom prst="bentConnector3">
            <a:avLst>
              <a:gd name="adj1" fmla="val -39683"/>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83568" y="2924944"/>
            <a:ext cx="748883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host</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ps</a:t>
            </a:r>
            <a:endParaRPr lang="pt-PT" b="1" dirty="0" smtClean="0">
              <a:latin typeface="Courier New" pitchFamily="49" charset="0"/>
              <a:cs typeface="Courier New" pitchFamily="49" charset="0"/>
            </a:endParaRPr>
          </a:p>
          <a:p>
            <a:r>
              <a:rPr lang="pt-PT" dirty="0" smtClean="0">
                <a:latin typeface="Courier New" pitchFamily="49" charset="0"/>
                <a:cs typeface="Courier New" pitchFamily="49" charset="0"/>
              </a:rPr>
              <a:t>  PID  TTY           TIME </a:t>
            </a:r>
            <a:r>
              <a:rPr lang="pt-PT" dirty="0">
                <a:latin typeface="Courier New" pitchFamily="49" charset="0"/>
                <a:cs typeface="Courier New" pitchFamily="49" charset="0"/>
              </a:rPr>
              <a:t>CMD</a:t>
            </a:r>
          </a:p>
          <a:p>
            <a:r>
              <a:rPr lang="pt-PT" dirty="0" smtClean="0">
                <a:latin typeface="Courier New" pitchFamily="49" charset="0"/>
                <a:cs typeface="Courier New" pitchFamily="49" charset="0"/>
              </a:rPr>
              <a:t>29932  ttys000    0:00.01 </a:t>
            </a:r>
            <a:r>
              <a:rPr lang="pt-PT" dirty="0">
                <a:latin typeface="Courier New" pitchFamily="49" charset="0"/>
                <a:cs typeface="Courier New" pitchFamily="49" charset="0"/>
              </a:rPr>
              <a:t>–</a:t>
            </a:r>
            <a:r>
              <a:rPr lang="pt-PT" dirty="0" err="1">
                <a:latin typeface="Courier New" pitchFamily="49" charset="0"/>
                <a:cs typeface="Courier New" pitchFamily="49" charset="0"/>
              </a:rPr>
              <a:t>bash</a:t>
            </a:r>
            <a:endParaRPr lang="pt-PT" dirty="0">
              <a:latin typeface="Courier New" pitchFamily="49" charset="0"/>
              <a:cs typeface="Courier New" pitchFamily="49" charset="0"/>
            </a:endParaRPr>
          </a:p>
          <a:p>
            <a:r>
              <a:rPr lang="pt-PT" dirty="0" smtClean="0">
                <a:latin typeface="Courier New" pitchFamily="49" charset="0"/>
                <a:cs typeface="Courier New" pitchFamily="49" charset="0"/>
              </a:rPr>
              <a:t>29938  ttys000    0:00:06 traxm1HPC –b 13 -#100 ...</a:t>
            </a:r>
          </a:p>
          <a:p>
            <a:r>
              <a:rPr lang="pt-PT" dirty="0" err="1">
                <a:latin typeface="Courier New" pitchFamily="49" charset="0"/>
                <a:cs typeface="Courier New" pitchFamily="49" charset="0"/>
              </a:rPr>
              <a:t>host</a:t>
            </a:r>
            <a:r>
              <a:rPr lang="pt-PT" dirty="0">
                <a:latin typeface="Courier New" pitchFamily="49" charset="0"/>
                <a:cs typeface="Courier New" pitchFamily="49" charset="0"/>
              </a:rPr>
              <a:t>:~</a:t>
            </a:r>
            <a:r>
              <a:rPr lang="pt-PT" dirty="0" err="1">
                <a:latin typeface="Courier New" pitchFamily="49" charset="0"/>
                <a:cs typeface="Courier New" pitchFamily="49" charset="0"/>
              </a:rPr>
              <a:t>lucy</a:t>
            </a:r>
            <a:r>
              <a:rPr lang="pt-PT" dirty="0">
                <a:latin typeface="Courier New" pitchFamily="49" charset="0"/>
                <a:cs typeface="Courier New" pitchFamily="49" charset="0"/>
              </a:rPr>
              <a:t>$ </a:t>
            </a:r>
            <a:r>
              <a:rPr lang="pt-PT" b="1" dirty="0" err="1" smtClean="0">
                <a:latin typeface="Courier New" pitchFamily="49" charset="0"/>
                <a:cs typeface="Courier New" pitchFamily="49" charset="0"/>
              </a:rPr>
              <a:t>renice</a:t>
            </a:r>
            <a:r>
              <a:rPr lang="pt-PT" b="1" dirty="0" smtClean="0">
                <a:latin typeface="Courier New" pitchFamily="49" charset="0"/>
                <a:cs typeface="Courier New" pitchFamily="49" charset="0"/>
              </a:rPr>
              <a:t> 19 29938</a:t>
            </a:r>
          </a:p>
        </p:txBody>
      </p:sp>
      <p:cxnSp>
        <p:nvCxnSpPr>
          <p:cNvPr id="10" name="Straight Arrow Connector 9"/>
          <p:cNvCxnSpPr/>
          <p:nvPr/>
        </p:nvCxnSpPr>
        <p:spPr>
          <a:xfrm>
            <a:off x="3491880" y="4293096"/>
            <a:ext cx="0"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802509" y="5017797"/>
            <a:ext cx="6192688" cy="369332"/>
          </a:xfrm>
          <a:prstGeom prst="rect">
            <a:avLst/>
          </a:prstGeom>
          <a:noFill/>
        </p:spPr>
        <p:txBody>
          <a:bodyPr wrap="square" rtlCol="0">
            <a:spAutoFit/>
          </a:bodyPr>
          <a:lstStyle/>
          <a:p>
            <a:r>
              <a:rPr lang="pt-PT" dirty="0" err="1" smtClean="0"/>
              <a:t>Priority</a:t>
            </a:r>
            <a:r>
              <a:rPr lang="pt-PT" dirty="0" smtClean="0"/>
              <a:t> </a:t>
            </a:r>
            <a:r>
              <a:rPr lang="pt-PT" dirty="0" err="1" smtClean="0"/>
              <a:t>ranging</a:t>
            </a:r>
            <a:r>
              <a:rPr lang="pt-PT" dirty="0" smtClean="0"/>
              <a:t> </a:t>
            </a:r>
            <a:r>
              <a:rPr lang="pt-PT" dirty="0" err="1" smtClean="0"/>
              <a:t>from</a:t>
            </a:r>
            <a:r>
              <a:rPr lang="pt-PT" dirty="0" smtClean="0"/>
              <a:t> -20 (</a:t>
            </a:r>
            <a:r>
              <a:rPr lang="pt-PT" dirty="0" err="1" smtClean="0"/>
              <a:t>highest</a:t>
            </a:r>
            <a:r>
              <a:rPr lang="pt-PT" dirty="0" smtClean="0"/>
              <a:t>) to 19 (</a:t>
            </a:r>
            <a:r>
              <a:rPr lang="pt-PT" dirty="0" err="1" smtClean="0"/>
              <a:t>lowest</a:t>
            </a:r>
            <a:r>
              <a:rPr lang="pt-PT" dirty="0"/>
              <a:t>)</a:t>
            </a:r>
          </a:p>
        </p:txBody>
      </p:sp>
    </p:spTree>
    <p:extLst>
      <p:ext uri="{BB962C8B-B14F-4D97-AF65-F5344CB8AC3E}">
        <p14:creationId xmlns:p14="http://schemas.microsoft.com/office/powerpoint/2010/main" val="1477964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High-performannce</a:t>
            </a:r>
            <a:r>
              <a:rPr lang="pt-PT" sz="3200" dirty="0" smtClean="0">
                <a:solidFill>
                  <a:schemeClr val="bg1"/>
                </a:solidFill>
              </a:rPr>
              <a:t> </a:t>
            </a:r>
            <a:r>
              <a:rPr lang="pt-PT" sz="3200" dirty="0" err="1" smtClean="0">
                <a:solidFill>
                  <a:schemeClr val="bg1"/>
                </a:solidFill>
              </a:rPr>
              <a:t>computing</a:t>
            </a:r>
            <a:endParaRPr lang="pt-PT" sz="3200" dirty="0">
              <a:solidFill>
                <a:schemeClr val="bg1"/>
              </a:solidFill>
            </a:endParaRPr>
          </a:p>
        </p:txBody>
      </p:sp>
      <p:sp>
        <p:nvSpPr>
          <p:cNvPr id="4" name="TextBox 3"/>
          <p:cNvSpPr txBox="1"/>
          <p:nvPr/>
        </p:nvSpPr>
        <p:spPr>
          <a:xfrm>
            <a:off x="467544" y="1268760"/>
            <a:ext cx="7920880" cy="461665"/>
          </a:xfrm>
          <a:prstGeom prst="rect">
            <a:avLst/>
          </a:prstGeom>
          <a:noFill/>
        </p:spPr>
        <p:txBody>
          <a:bodyPr wrap="square" rtlCol="0">
            <a:spAutoFit/>
          </a:bodyPr>
          <a:lstStyle/>
          <a:p>
            <a:r>
              <a:rPr lang="pt-PT" sz="2400" i="1" dirty="0" smtClean="0"/>
              <a:t>Job management </a:t>
            </a:r>
            <a:r>
              <a:rPr lang="pt-PT" sz="2400" i="1" dirty="0" err="1" smtClean="0"/>
              <a:t>tools</a:t>
            </a:r>
            <a:r>
              <a:rPr lang="pt-PT" sz="2400" i="1" dirty="0" smtClean="0"/>
              <a:t> </a:t>
            </a:r>
            <a:r>
              <a:rPr lang="pt-PT" sz="2400" i="1" dirty="0" err="1" smtClean="0"/>
              <a:t>on</a:t>
            </a:r>
            <a:r>
              <a:rPr lang="pt-PT" sz="2400" i="1" dirty="0" smtClean="0"/>
              <a:t> clusters</a:t>
            </a:r>
            <a:endParaRPr lang="pt-PT" sz="2400" i="1"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1993" y="2492896"/>
            <a:ext cx="2506431" cy="325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7544" y="2488590"/>
            <a:ext cx="5328594" cy="2308324"/>
          </a:xfrm>
          <a:prstGeom prst="rect">
            <a:avLst/>
          </a:prstGeom>
          <a:noFill/>
        </p:spPr>
        <p:txBody>
          <a:bodyPr wrap="square" rtlCol="0">
            <a:spAutoFit/>
          </a:bodyPr>
          <a:lstStyle/>
          <a:p>
            <a:pPr marL="285750" indent="-285750">
              <a:buFont typeface="Arial" pitchFamily="34" charset="0"/>
              <a:buChar char="•"/>
            </a:pPr>
            <a:r>
              <a:rPr lang="pt-PT" dirty="0" err="1" smtClean="0"/>
              <a:t>It</a:t>
            </a:r>
            <a:r>
              <a:rPr lang="pt-PT" dirty="0" smtClean="0"/>
              <a:t> takes </a:t>
            </a:r>
            <a:r>
              <a:rPr lang="pt-PT" dirty="0" err="1" smtClean="0"/>
              <a:t>care</a:t>
            </a:r>
            <a:r>
              <a:rPr lang="pt-PT" dirty="0" smtClean="0"/>
              <a:t> </a:t>
            </a:r>
            <a:r>
              <a:rPr lang="pt-PT" dirty="0" err="1" smtClean="0"/>
              <a:t>of</a:t>
            </a:r>
            <a:r>
              <a:rPr lang="pt-PT" dirty="0" smtClean="0"/>
              <a:t> </a:t>
            </a:r>
            <a:r>
              <a:rPr lang="pt-PT" dirty="0" err="1" smtClean="0"/>
              <a:t>issues</a:t>
            </a:r>
            <a:r>
              <a:rPr lang="pt-PT" dirty="0" smtClean="0"/>
              <a:t> </a:t>
            </a:r>
            <a:r>
              <a:rPr lang="pt-PT" dirty="0" err="1" smtClean="0"/>
              <a:t>like</a:t>
            </a:r>
            <a:r>
              <a:rPr lang="pt-PT" dirty="0" smtClean="0"/>
              <a:t> </a:t>
            </a:r>
            <a:r>
              <a:rPr lang="pt-PT" dirty="0" err="1" smtClean="0"/>
              <a:t>priority</a:t>
            </a:r>
            <a:r>
              <a:rPr lang="pt-PT" dirty="0" smtClean="0"/>
              <a:t> management </a:t>
            </a:r>
            <a:r>
              <a:rPr lang="pt-PT" dirty="0" err="1" smtClean="0"/>
              <a:t>and</a:t>
            </a:r>
            <a:r>
              <a:rPr lang="pt-PT" dirty="0" smtClean="0"/>
              <a:t> </a:t>
            </a:r>
            <a:r>
              <a:rPr lang="pt-PT" dirty="0" err="1" smtClean="0"/>
              <a:t>shell</a:t>
            </a:r>
            <a:r>
              <a:rPr lang="pt-PT" dirty="0" smtClean="0"/>
              <a:t> </a:t>
            </a:r>
            <a:r>
              <a:rPr lang="pt-PT" dirty="0" err="1" smtClean="0"/>
              <a:t>termination</a:t>
            </a:r>
            <a:endParaRPr lang="pt-PT" dirty="0" smtClean="0"/>
          </a:p>
          <a:p>
            <a:pPr marL="285750" indent="-285750">
              <a:buFont typeface="Arial" pitchFamily="34" charset="0"/>
              <a:buChar char="•"/>
            </a:pPr>
            <a:endParaRPr lang="pt-PT" dirty="0"/>
          </a:p>
          <a:p>
            <a:pPr marL="285750" indent="-285750">
              <a:buFont typeface="Arial" pitchFamily="34" charset="0"/>
              <a:buChar char="•"/>
            </a:pPr>
            <a:r>
              <a:rPr lang="pt-PT" dirty="0" smtClean="0"/>
              <a:t>Processes </a:t>
            </a:r>
            <a:r>
              <a:rPr lang="pt-PT" dirty="0" err="1" smtClean="0"/>
              <a:t>will</a:t>
            </a:r>
            <a:r>
              <a:rPr lang="pt-PT" dirty="0" smtClean="0"/>
              <a:t> </a:t>
            </a:r>
            <a:r>
              <a:rPr lang="pt-PT" dirty="0" err="1" smtClean="0"/>
              <a:t>be</a:t>
            </a:r>
            <a:r>
              <a:rPr lang="pt-PT" dirty="0" smtClean="0"/>
              <a:t> </a:t>
            </a:r>
            <a:r>
              <a:rPr lang="pt-PT" dirty="0" err="1" smtClean="0"/>
              <a:t>terminated</a:t>
            </a:r>
            <a:r>
              <a:rPr lang="pt-PT" dirty="0" smtClean="0"/>
              <a:t> </a:t>
            </a:r>
            <a:r>
              <a:rPr lang="pt-PT" dirty="0" err="1" smtClean="0"/>
              <a:t>if</a:t>
            </a:r>
            <a:r>
              <a:rPr lang="pt-PT" dirty="0" smtClean="0"/>
              <a:t> </a:t>
            </a:r>
            <a:r>
              <a:rPr lang="pt-PT" dirty="0" err="1" smtClean="0"/>
              <a:t>they</a:t>
            </a:r>
            <a:r>
              <a:rPr lang="pt-PT" dirty="0" smtClean="0"/>
              <a:t> take too </a:t>
            </a:r>
            <a:r>
              <a:rPr lang="pt-PT" dirty="0" err="1" smtClean="0"/>
              <a:t>long</a:t>
            </a:r>
            <a:endParaRPr lang="pt-PT" dirty="0" smtClean="0"/>
          </a:p>
          <a:p>
            <a:pPr marL="285750" indent="-285750">
              <a:buFont typeface="Arial" pitchFamily="34" charset="0"/>
              <a:buChar char="•"/>
            </a:pPr>
            <a:endParaRPr lang="pt-PT" dirty="0"/>
          </a:p>
          <a:p>
            <a:pPr marL="285750" indent="-285750">
              <a:buFont typeface="Arial" pitchFamily="34" charset="0"/>
              <a:buChar char="•"/>
            </a:pPr>
            <a:r>
              <a:rPr lang="pt-PT" dirty="0" smtClean="0"/>
              <a:t>A </a:t>
            </a:r>
            <a:r>
              <a:rPr lang="pt-PT" dirty="0" err="1" smtClean="0"/>
              <a:t>configuration</a:t>
            </a:r>
            <a:r>
              <a:rPr lang="pt-PT" dirty="0" smtClean="0"/>
              <a:t> file </a:t>
            </a:r>
            <a:r>
              <a:rPr lang="pt-PT" dirty="0" err="1" smtClean="0"/>
              <a:t>with</a:t>
            </a:r>
            <a:r>
              <a:rPr lang="pt-PT" dirty="0" smtClean="0"/>
              <a:t> </a:t>
            </a:r>
            <a:r>
              <a:rPr lang="pt-PT" dirty="0" err="1" smtClean="0"/>
              <a:t>the</a:t>
            </a:r>
            <a:r>
              <a:rPr lang="pt-PT" dirty="0" smtClean="0"/>
              <a:t> </a:t>
            </a:r>
            <a:r>
              <a:rPr lang="pt-PT" dirty="0" err="1" smtClean="0"/>
              <a:t>analysis</a:t>
            </a:r>
            <a:r>
              <a:rPr lang="pt-PT" dirty="0" smtClean="0"/>
              <a:t> </a:t>
            </a:r>
            <a:r>
              <a:rPr lang="pt-PT" dirty="0" err="1" smtClean="0"/>
              <a:t>needs</a:t>
            </a:r>
            <a:r>
              <a:rPr lang="pt-PT" dirty="0" smtClean="0"/>
              <a:t> to </a:t>
            </a:r>
            <a:r>
              <a:rPr lang="pt-PT" dirty="0" err="1" smtClean="0"/>
              <a:t>be</a:t>
            </a:r>
            <a:r>
              <a:rPr lang="pt-PT" dirty="0" smtClean="0"/>
              <a:t> </a:t>
            </a:r>
            <a:r>
              <a:rPr lang="pt-PT" dirty="0" err="1" smtClean="0"/>
              <a:t>sent</a:t>
            </a:r>
            <a:r>
              <a:rPr lang="pt-PT" dirty="0" smtClean="0"/>
              <a:t> to </a:t>
            </a:r>
            <a:r>
              <a:rPr lang="pt-PT" dirty="0" err="1" smtClean="0"/>
              <a:t>the</a:t>
            </a:r>
            <a:r>
              <a:rPr lang="pt-PT" dirty="0" smtClean="0"/>
              <a:t> job manager</a:t>
            </a:r>
            <a:endParaRPr lang="pt-PT" dirty="0"/>
          </a:p>
        </p:txBody>
      </p:sp>
    </p:spTree>
    <p:extLst>
      <p:ext uri="{BB962C8B-B14F-4D97-AF65-F5344CB8AC3E}">
        <p14:creationId xmlns:p14="http://schemas.microsoft.com/office/powerpoint/2010/main" val="1329191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Setting</a:t>
            </a:r>
            <a:r>
              <a:rPr lang="pt-PT" sz="3200" dirty="0" smtClean="0">
                <a:solidFill>
                  <a:schemeClr val="bg1"/>
                </a:solidFill>
              </a:rPr>
              <a:t> </a:t>
            </a:r>
            <a:r>
              <a:rPr lang="pt-PT" sz="3200" dirty="0" err="1" smtClean="0">
                <a:solidFill>
                  <a:schemeClr val="bg1"/>
                </a:solidFill>
              </a:rPr>
              <a:t>up</a:t>
            </a:r>
            <a:r>
              <a:rPr lang="pt-PT" sz="3200" dirty="0" smtClean="0">
                <a:solidFill>
                  <a:schemeClr val="bg1"/>
                </a:solidFill>
              </a:rPr>
              <a:t> a server</a:t>
            </a:r>
            <a:endParaRPr lang="pt-PT" sz="3200" dirty="0">
              <a:solidFill>
                <a:schemeClr val="bg1"/>
              </a:solidFill>
            </a:endParaRPr>
          </a:p>
        </p:txBody>
      </p:sp>
      <p:sp>
        <p:nvSpPr>
          <p:cNvPr id="5" name="TextBox 4"/>
          <p:cNvSpPr txBox="1"/>
          <p:nvPr/>
        </p:nvSpPr>
        <p:spPr>
          <a:xfrm>
            <a:off x="467990" y="1268311"/>
            <a:ext cx="6768752" cy="3139321"/>
          </a:xfrm>
          <a:prstGeom prst="rect">
            <a:avLst/>
          </a:prstGeom>
          <a:noFill/>
        </p:spPr>
        <p:txBody>
          <a:bodyPr wrap="square" rtlCol="0">
            <a:spAutoFit/>
          </a:bodyPr>
          <a:lstStyle/>
          <a:p>
            <a:pPr marL="285750" indent="-285750">
              <a:buFont typeface="Arial" pitchFamily="34" charset="0"/>
              <a:buChar char="•"/>
            </a:pPr>
            <a:r>
              <a:rPr lang="pt-PT" dirty="0" err="1" smtClean="0"/>
              <a:t>Install</a:t>
            </a:r>
            <a:r>
              <a:rPr lang="pt-PT" dirty="0" smtClean="0"/>
              <a:t> </a:t>
            </a:r>
            <a:r>
              <a:rPr lang="pt-PT" dirty="0" err="1" smtClean="0"/>
              <a:t>and</a:t>
            </a:r>
            <a:r>
              <a:rPr lang="pt-PT" dirty="0" smtClean="0"/>
              <a:t> configure server software for </a:t>
            </a:r>
            <a:r>
              <a:rPr lang="pt-PT" dirty="0" err="1" smtClean="0"/>
              <a:t>the</a:t>
            </a:r>
            <a:r>
              <a:rPr lang="pt-PT" dirty="0" smtClean="0"/>
              <a:t> </a:t>
            </a:r>
            <a:r>
              <a:rPr lang="pt-PT" dirty="0" err="1" smtClean="0"/>
              <a:t>device</a:t>
            </a:r>
            <a:r>
              <a:rPr lang="pt-PT" dirty="0" smtClean="0"/>
              <a:t> </a:t>
            </a:r>
            <a:r>
              <a:rPr lang="pt-PT" dirty="0" err="1" smtClean="0"/>
              <a:t>you</a:t>
            </a:r>
            <a:r>
              <a:rPr lang="pt-PT" dirty="0" smtClean="0"/>
              <a:t> </a:t>
            </a:r>
            <a:r>
              <a:rPr lang="pt-PT" dirty="0" err="1" smtClean="0"/>
              <a:t>want</a:t>
            </a:r>
            <a:r>
              <a:rPr lang="pt-PT" dirty="0" smtClean="0"/>
              <a:t> to </a:t>
            </a:r>
            <a:r>
              <a:rPr lang="pt-PT" dirty="0" err="1" smtClean="0"/>
              <a:t>provide</a:t>
            </a:r>
            <a:r>
              <a:rPr lang="pt-PT" dirty="0" smtClean="0"/>
              <a:t> (</a:t>
            </a:r>
            <a:r>
              <a:rPr lang="pt-PT" dirty="0" err="1" smtClean="0"/>
              <a:t>ssh</a:t>
            </a:r>
            <a:r>
              <a:rPr lang="pt-PT" dirty="0" smtClean="0"/>
              <a:t>, web server…)</a:t>
            </a:r>
          </a:p>
          <a:p>
            <a:pPr marL="285750" indent="-285750">
              <a:buFont typeface="Arial" pitchFamily="34" charset="0"/>
              <a:buChar char="•"/>
            </a:pPr>
            <a:endParaRPr lang="pt-PT" dirty="0"/>
          </a:p>
          <a:p>
            <a:pPr marL="285750" indent="-285750">
              <a:buFont typeface="Arial" pitchFamily="34" charset="0"/>
              <a:buChar char="•"/>
            </a:pPr>
            <a:r>
              <a:rPr lang="pt-PT" dirty="0" smtClean="0"/>
              <a:t>Configure </a:t>
            </a:r>
            <a:r>
              <a:rPr lang="pt-PT" dirty="0" err="1" smtClean="0"/>
              <a:t>the</a:t>
            </a:r>
            <a:r>
              <a:rPr lang="pt-PT" dirty="0" smtClean="0"/>
              <a:t> firewall </a:t>
            </a:r>
            <a:r>
              <a:rPr lang="pt-PT" dirty="0" err="1" smtClean="0"/>
              <a:t>on</a:t>
            </a:r>
            <a:r>
              <a:rPr lang="pt-PT" dirty="0" smtClean="0"/>
              <a:t> </a:t>
            </a:r>
            <a:r>
              <a:rPr lang="pt-PT" dirty="0" err="1" smtClean="0"/>
              <a:t>the</a:t>
            </a:r>
            <a:r>
              <a:rPr lang="pt-PT" dirty="0" smtClean="0"/>
              <a:t> server to </a:t>
            </a:r>
            <a:r>
              <a:rPr lang="pt-PT" dirty="0" err="1" smtClean="0"/>
              <a:t>allow</a:t>
            </a:r>
            <a:r>
              <a:rPr lang="pt-PT" dirty="0" smtClean="0"/>
              <a:t> </a:t>
            </a:r>
            <a:r>
              <a:rPr lang="pt-PT" dirty="0" err="1" smtClean="0"/>
              <a:t>access</a:t>
            </a:r>
            <a:r>
              <a:rPr lang="pt-PT" dirty="0" smtClean="0"/>
              <a:t> to </a:t>
            </a:r>
            <a:r>
              <a:rPr lang="pt-PT" dirty="0" err="1" smtClean="0"/>
              <a:t>the</a:t>
            </a:r>
            <a:r>
              <a:rPr lang="pt-PT" dirty="0" smtClean="0"/>
              <a:t> </a:t>
            </a:r>
            <a:r>
              <a:rPr lang="pt-PT" dirty="0" err="1" smtClean="0"/>
              <a:t>service</a:t>
            </a:r>
            <a:r>
              <a:rPr lang="pt-PT" dirty="0" smtClean="0"/>
              <a:t> </a:t>
            </a:r>
            <a:r>
              <a:rPr lang="pt-PT" dirty="0" err="1" smtClean="0"/>
              <a:t>you</a:t>
            </a:r>
            <a:r>
              <a:rPr lang="pt-PT" dirty="0" smtClean="0"/>
              <a:t> </a:t>
            </a:r>
            <a:r>
              <a:rPr lang="pt-PT" dirty="0" err="1" smtClean="0"/>
              <a:t>will</a:t>
            </a:r>
            <a:r>
              <a:rPr lang="pt-PT" dirty="0" smtClean="0"/>
              <a:t> </a:t>
            </a:r>
            <a:r>
              <a:rPr lang="pt-PT" dirty="0" err="1" smtClean="0"/>
              <a:t>provide</a:t>
            </a:r>
            <a:endParaRPr lang="pt-PT" dirty="0" smtClean="0"/>
          </a:p>
          <a:p>
            <a:pPr marL="285750" indent="-285750">
              <a:buFont typeface="Arial" pitchFamily="34" charset="0"/>
              <a:buChar char="•"/>
            </a:pPr>
            <a:endParaRPr lang="pt-PT" dirty="0"/>
          </a:p>
          <a:p>
            <a:pPr marL="285750" indent="-285750">
              <a:buFont typeface="Arial" pitchFamily="34" charset="0"/>
              <a:buChar char="•"/>
            </a:pPr>
            <a:r>
              <a:rPr lang="pt-PT" dirty="0" err="1" smtClean="0"/>
              <a:t>Make</a:t>
            </a:r>
            <a:r>
              <a:rPr lang="pt-PT" dirty="0" smtClean="0"/>
              <a:t> </a:t>
            </a:r>
            <a:r>
              <a:rPr lang="pt-PT" dirty="0" err="1" smtClean="0"/>
              <a:t>sure</a:t>
            </a:r>
            <a:r>
              <a:rPr lang="pt-PT" dirty="0" smtClean="0"/>
              <a:t> </a:t>
            </a:r>
            <a:r>
              <a:rPr lang="pt-PT" dirty="0" err="1" smtClean="0"/>
              <a:t>your</a:t>
            </a:r>
            <a:r>
              <a:rPr lang="pt-PT" dirty="0" smtClean="0"/>
              <a:t> local network </a:t>
            </a:r>
            <a:r>
              <a:rPr lang="pt-PT" dirty="0" err="1" smtClean="0"/>
              <a:t>allows</a:t>
            </a:r>
            <a:r>
              <a:rPr lang="pt-PT" dirty="0" smtClean="0"/>
              <a:t> </a:t>
            </a:r>
            <a:r>
              <a:rPr lang="pt-PT" dirty="0" err="1" smtClean="0"/>
              <a:t>connections</a:t>
            </a:r>
            <a:r>
              <a:rPr lang="pt-PT" dirty="0" smtClean="0"/>
              <a:t> to </a:t>
            </a:r>
            <a:r>
              <a:rPr lang="pt-PT" dirty="0" err="1" smtClean="0"/>
              <a:t>computers</a:t>
            </a:r>
            <a:r>
              <a:rPr lang="pt-PT" dirty="0" smtClean="0"/>
              <a:t> </a:t>
            </a:r>
            <a:r>
              <a:rPr lang="pt-PT" dirty="0" err="1" smtClean="0"/>
              <a:t>from</a:t>
            </a:r>
            <a:r>
              <a:rPr lang="pt-PT" dirty="0" smtClean="0"/>
              <a:t> </a:t>
            </a:r>
            <a:r>
              <a:rPr lang="pt-PT" dirty="0" err="1" smtClean="0"/>
              <a:t>the</a:t>
            </a:r>
            <a:r>
              <a:rPr lang="pt-PT" dirty="0" smtClean="0"/>
              <a:t> </a:t>
            </a:r>
            <a:r>
              <a:rPr lang="pt-PT" dirty="0" err="1" smtClean="0"/>
              <a:t>outside</a:t>
            </a:r>
            <a:r>
              <a:rPr lang="pt-PT" dirty="0" smtClean="0"/>
              <a:t> </a:t>
            </a:r>
            <a:r>
              <a:rPr lang="pt-PT" dirty="0" err="1" smtClean="0"/>
              <a:t>world</a:t>
            </a:r>
            <a:endParaRPr lang="pt-PT" dirty="0" smtClean="0"/>
          </a:p>
          <a:p>
            <a:pPr marL="285750" indent="-285750">
              <a:buFont typeface="Arial" pitchFamily="34" charset="0"/>
              <a:buChar char="•"/>
            </a:pPr>
            <a:endParaRPr lang="pt-PT" dirty="0"/>
          </a:p>
          <a:p>
            <a:pPr marL="285750" indent="-285750">
              <a:buFont typeface="Arial" pitchFamily="34" charset="0"/>
              <a:buChar char="•"/>
            </a:pPr>
            <a:r>
              <a:rPr lang="pt-PT" dirty="0" err="1" smtClean="0"/>
              <a:t>Get</a:t>
            </a:r>
            <a:r>
              <a:rPr lang="pt-PT" dirty="0" smtClean="0"/>
              <a:t> na IP </a:t>
            </a:r>
            <a:r>
              <a:rPr lang="pt-PT" dirty="0" err="1" smtClean="0"/>
              <a:t>address</a:t>
            </a:r>
            <a:r>
              <a:rPr lang="pt-PT" dirty="0" smtClean="0"/>
              <a:t> </a:t>
            </a:r>
            <a:r>
              <a:rPr lang="pt-PT" dirty="0" err="1" smtClean="0"/>
              <a:t>or</a:t>
            </a:r>
            <a:r>
              <a:rPr lang="pt-PT" dirty="0" smtClean="0"/>
              <a:t> </a:t>
            </a:r>
            <a:r>
              <a:rPr lang="pt-PT" dirty="0" err="1" smtClean="0"/>
              <a:t>hostname</a:t>
            </a:r>
            <a:r>
              <a:rPr lang="pt-PT" dirty="0" smtClean="0"/>
              <a:t> </a:t>
            </a:r>
            <a:r>
              <a:rPr lang="pt-PT" dirty="0" err="1" smtClean="0"/>
              <a:t>of</a:t>
            </a:r>
            <a:r>
              <a:rPr lang="pt-PT" dirty="0" smtClean="0"/>
              <a:t> </a:t>
            </a:r>
            <a:r>
              <a:rPr lang="pt-PT" dirty="0" err="1" smtClean="0"/>
              <a:t>your</a:t>
            </a:r>
            <a:r>
              <a:rPr lang="pt-PT" dirty="0" smtClean="0"/>
              <a:t> server </a:t>
            </a:r>
            <a:r>
              <a:rPr lang="pt-PT" dirty="0" err="1" smtClean="0"/>
              <a:t>so</a:t>
            </a:r>
            <a:r>
              <a:rPr lang="pt-PT" dirty="0" smtClean="0"/>
              <a:t> </a:t>
            </a:r>
            <a:r>
              <a:rPr lang="pt-PT" dirty="0" err="1" smtClean="0"/>
              <a:t>that</a:t>
            </a:r>
            <a:r>
              <a:rPr lang="pt-PT" dirty="0" smtClean="0"/>
              <a:t> </a:t>
            </a:r>
            <a:r>
              <a:rPr lang="pt-PT" dirty="0" err="1" smtClean="0"/>
              <a:t>other</a:t>
            </a:r>
            <a:r>
              <a:rPr lang="pt-PT" dirty="0" smtClean="0"/>
              <a:t> </a:t>
            </a:r>
            <a:r>
              <a:rPr lang="pt-PT" dirty="0" err="1" smtClean="0"/>
              <a:t>computers</a:t>
            </a:r>
            <a:r>
              <a:rPr lang="pt-PT" dirty="0" smtClean="0"/>
              <a:t> can </a:t>
            </a:r>
            <a:r>
              <a:rPr lang="pt-PT" dirty="0" err="1" smtClean="0"/>
              <a:t>find</a:t>
            </a:r>
            <a:r>
              <a:rPr lang="pt-PT" dirty="0" smtClean="0"/>
              <a:t> </a:t>
            </a:r>
            <a:r>
              <a:rPr lang="pt-PT" dirty="0" err="1" smtClean="0"/>
              <a:t>it</a:t>
            </a:r>
            <a:endParaRPr lang="pt-PT" dirty="0"/>
          </a:p>
        </p:txBody>
      </p:sp>
      <p:pic>
        <p:nvPicPr>
          <p:cNvPr id="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407632"/>
            <a:ext cx="2881212" cy="232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88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Setting</a:t>
            </a:r>
            <a:r>
              <a:rPr lang="pt-PT" sz="3200" dirty="0" smtClean="0">
                <a:solidFill>
                  <a:schemeClr val="bg1"/>
                </a:solidFill>
              </a:rPr>
              <a:t> </a:t>
            </a:r>
            <a:r>
              <a:rPr lang="pt-PT" sz="3200" dirty="0" err="1" smtClean="0">
                <a:solidFill>
                  <a:schemeClr val="bg1"/>
                </a:solidFill>
              </a:rPr>
              <a:t>up</a:t>
            </a:r>
            <a:r>
              <a:rPr lang="pt-PT" sz="3200" dirty="0" smtClean="0">
                <a:solidFill>
                  <a:schemeClr val="bg1"/>
                </a:solidFill>
              </a:rPr>
              <a:t> a server</a:t>
            </a:r>
            <a:endParaRPr lang="pt-PT" sz="3200" dirty="0">
              <a:solidFill>
                <a:schemeClr val="bg1"/>
              </a:solidFill>
            </a:endParaRPr>
          </a:p>
        </p:txBody>
      </p:sp>
      <p:sp>
        <p:nvSpPr>
          <p:cNvPr id="4" name="TextBox 3"/>
          <p:cNvSpPr txBox="1"/>
          <p:nvPr/>
        </p:nvSpPr>
        <p:spPr>
          <a:xfrm>
            <a:off x="467544" y="1268760"/>
            <a:ext cx="7920880" cy="461665"/>
          </a:xfrm>
          <a:prstGeom prst="rect">
            <a:avLst/>
          </a:prstGeom>
          <a:noFill/>
        </p:spPr>
        <p:txBody>
          <a:bodyPr wrap="square" rtlCol="0">
            <a:spAutoFit/>
          </a:bodyPr>
          <a:lstStyle/>
          <a:p>
            <a:r>
              <a:rPr lang="pt-PT" sz="2400" i="1" dirty="0" err="1" smtClean="0"/>
              <a:t>Configuring</a:t>
            </a:r>
            <a:r>
              <a:rPr lang="pt-PT" sz="2400" i="1" dirty="0" smtClean="0"/>
              <a:t> </a:t>
            </a:r>
            <a:r>
              <a:rPr lang="pt-PT" sz="2400" i="1" dirty="0" err="1" smtClean="0"/>
              <a:t>the</a:t>
            </a:r>
            <a:r>
              <a:rPr lang="pt-PT" sz="2400" i="1" dirty="0" smtClean="0"/>
              <a:t> </a:t>
            </a:r>
            <a:r>
              <a:rPr lang="pt-PT" sz="2400" dirty="0" err="1" smtClean="0">
                <a:latin typeface="Courier New" pitchFamily="49" charset="0"/>
                <a:cs typeface="Courier New" pitchFamily="49" charset="0"/>
              </a:rPr>
              <a:t>ssh</a:t>
            </a:r>
            <a:r>
              <a:rPr lang="pt-PT" sz="2400" i="1" dirty="0" smtClean="0"/>
              <a:t> server</a:t>
            </a:r>
            <a:endParaRPr lang="pt-PT" sz="2400" i="1"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982509"/>
            <a:ext cx="1378843" cy="150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08004" y="2542186"/>
            <a:ext cx="2232248" cy="369332"/>
          </a:xfrm>
          <a:prstGeom prst="rect">
            <a:avLst/>
          </a:prstGeom>
          <a:noFill/>
        </p:spPr>
        <p:txBody>
          <a:bodyPr wrap="square" rtlCol="0">
            <a:spAutoFit/>
          </a:bodyPr>
          <a:lstStyle/>
          <a:p>
            <a:pPr algn="ctr"/>
            <a:r>
              <a:rPr lang="pt-PT" dirty="0" err="1" smtClean="0"/>
              <a:t>System</a:t>
            </a:r>
            <a:r>
              <a:rPr lang="pt-PT" dirty="0" smtClean="0"/>
              <a:t> </a:t>
            </a:r>
            <a:r>
              <a:rPr lang="pt-PT" dirty="0" err="1" smtClean="0"/>
              <a:t>preferences</a:t>
            </a:r>
            <a:endParaRPr lang="pt-PT" dirty="0"/>
          </a:p>
        </p:txBody>
      </p:sp>
      <p:sp>
        <p:nvSpPr>
          <p:cNvPr id="6" name="TextBox 5"/>
          <p:cNvSpPr txBox="1"/>
          <p:nvPr/>
        </p:nvSpPr>
        <p:spPr>
          <a:xfrm>
            <a:off x="4788024" y="3550298"/>
            <a:ext cx="1872208" cy="369332"/>
          </a:xfrm>
          <a:prstGeom prst="rect">
            <a:avLst/>
          </a:prstGeom>
          <a:noFill/>
        </p:spPr>
        <p:txBody>
          <a:bodyPr wrap="square" rtlCol="0">
            <a:spAutoFit/>
          </a:bodyPr>
          <a:lstStyle/>
          <a:p>
            <a:pPr algn="ctr"/>
            <a:r>
              <a:rPr lang="pt-PT" dirty="0" err="1" smtClean="0"/>
              <a:t>Sharing</a:t>
            </a:r>
            <a:r>
              <a:rPr lang="pt-PT" dirty="0" smtClean="0"/>
              <a:t> pane</a:t>
            </a:r>
            <a:endParaRPr lang="pt-PT" dirty="0"/>
          </a:p>
        </p:txBody>
      </p:sp>
      <p:sp>
        <p:nvSpPr>
          <p:cNvPr id="7" name="TextBox 6"/>
          <p:cNvSpPr txBox="1"/>
          <p:nvPr/>
        </p:nvSpPr>
        <p:spPr>
          <a:xfrm>
            <a:off x="4067944" y="4567702"/>
            <a:ext cx="3312368" cy="369332"/>
          </a:xfrm>
          <a:prstGeom prst="rect">
            <a:avLst/>
          </a:prstGeom>
          <a:noFill/>
        </p:spPr>
        <p:txBody>
          <a:bodyPr wrap="square" rtlCol="0">
            <a:spAutoFit/>
          </a:bodyPr>
          <a:lstStyle/>
          <a:p>
            <a:pPr algn="ctr"/>
            <a:r>
              <a:rPr lang="pt-PT" dirty="0" err="1" smtClean="0"/>
              <a:t>Remole</a:t>
            </a:r>
            <a:r>
              <a:rPr lang="pt-PT" dirty="0" smtClean="0"/>
              <a:t> login (</a:t>
            </a:r>
            <a:r>
              <a:rPr lang="pt-PT" dirty="0" err="1" smtClean="0"/>
              <a:t>check</a:t>
            </a:r>
            <a:r>
              <a:rPr lang="pt-PT" dirty="0" smtClean="0"/>
              <a:t>)</a:t>
            </a:r>
            <a:endParaRPr lang="pt-PT" dirty="0"/>
          </a:p>
        </p:txBody>
      </p:sp>
      <p:cxnSp>
        <p:nvCxnSpPr>
          <p:cNvPr id="9" name="Straight Arrow Connector 8"/>
          <p:cNvCxnSpPr>
            <a:endCxn id="6" idx="0"/>
          </p:cNvCxnSpPr>
          <p:nvPr/>
        </p:nvCxnSpPr>
        <p:spPr>
          <a:xfrm>
            <a:off x="5724128" y="2983526"/>
            <a:ext cx="0" cy="566772"/>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5724128" y="4000930"/>
            <a:ext cx="0" cy="566772"/>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0146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0" y="251937"/>
            <a:ext cx="9144000" cy="584775"/>
          </a:xfrm>
          <a:prstGeom prst="rect">
            <a:avLst/>
          </a:prstGeom>
          <a:noFill/>
        </p:spPr>
        <p:txBody>
          <a:bodyPr wrap="square" rtlCol="0">
            <a:spAutoFit/>
          </a:bodyPr>
          <a:lstStyle/>
          <a:p>
            <a:pPr algn="ctr"/>
            <a:r>
              <a:rPr lang="pt-PT" sz="3200" dirty="0" err="1" smtClean="0">
                <a:solidFill>
                  <a:schemeClr val="bg1"/>
                </a:solidFill>
              </a:rPr>
              <a:t>Setting</a:t>
            </a:r>
            <a:r>
              <a:rPr lang="pt-PT" sz="3200" dirty="0" smtClean="0">
                <a:solidFill>
                  <a:schemeClr val="bg1"/>
                </a:solidFill>
              </a:rPr>
              <a:t> </a:t>
            </a:r>
            <a:r>
              <a:rPr lang="pt-PT" sz="3200" dirty="0" err="1" smtClean="0">
                <a:solidFill>
                  <a:schemeClr val="bg1"/>
                </a:solidFill>
              </a:rPr>
              <a:t>up</a:t>
            </a:r>
            <a:r>
              <a:rPr lang="pt-PT" sz="3200" dirty="0" smtClean="0">
                <a:solidFill>
                  <a:schemeClr val="bg1"/>
                </a:solidFill>
              </a:rPr>
              <a:t> a server</a:t>
            </a:r>
            <a:endParaRPr lang="pt-PT" sz="3200" dirty="0">
              <a:solidFill>
                <a:schemeClr val="bg1"/>
              </a:solidFill>
            </a:endParaRPr>
          </a:p>
        </p:txBody>
      </p:sp>
      <p:sp>
        <p:nvSpPr>
          <p:cNvPr id="4" name="TextBox 3"/>
          <p:cNvSpPr txBox="1"/>
          <p:nvPr/>
        </p:nvSpPr>
        <p:spPr>
          <a:xfrm>
            <a:off x="467544" y="1268760"/>
            <a:ext cx="7920880" cy="461665"/>
          </a:xfrm>
          <a:prstGeom prst="rect">
            <a:avLst/>
          </a:prstGeom>
          <a:noFill/>
        </p:spPr>
        <p:txBody>
          <a:bodyPr wrap="square" rtlCol="0">
            <a:spAutoFit/>
          </a:bodyPr>
          <a:lstStyle/>
          <a:p>
            <a:r>
              <a:rPr lang="pt-PT" sz="2400" i="1" dirty="0" err="1" smtClean="0"/>
              <a:t>Finding</a:t>
            </a:r>
            <a:r>
              <a:rPr lang="pt-PT" sz="2400" i="1" dirty="0" smtClean="0"/>
              <a:t> </a:t>
            </a:r>
            <a:r>
              <a:rPr lang="pt-PT" sz="2400" i="1" dirty="0" err="1" smtClean="0"/>
              <a:t>your</a:t>
            </a:r>
            <a:r>
              <a:rPr lang="pt-PT" sz="2400" i="1" dirty="0" smtClean="0"/>
              <a:t> </a:t>
            </a:r>
            <a:r>
              <a:rPr lang="pt-PT" sz="2400" i="1" dirty="0" err="1" smtClean="0"/>
              <a:t>address</a:t>
            </a:r>
            <a:endParaRPr lang="pt-PT" sz="2400" i="1" dirty="0"/>
          </a:p>
        </p:txBody>
      </p:sp>
      <p:sp>
        <p:nvSpPr>
          <p:cNvPr id="5" name="TextBox 4"/>
          <p:cNvSpPr txBox="1"/>
          <p:nvPr/>
        </p:nvSpPr>
        <p:spPr>
          <a:xfrm>
            <a:off x="664118" y="2132856"/>
            <a:ext cx="772430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echo</a:t>
            </a:r>
            <a:r>
              <a:rPr lang="pt-PT" dirty="0" smtClean="0">
                <a:latin typeface="Courier New" pitchFamily="49" charset="0"/>
                <a:cs typeface="Courier New" pitchFamily="49" charset="0"/>
              </a:rPr>
              <a:t> $HOSTNAME</a:t>
            </a:r>
          </a:p>
        </p:txBody>
      </p:sp>
      <p:sp>
        <p:nvSpPr>
          <p:cNvPr id="6" name="TextBox 5"/>
          <p:cNvSpPr txBox="1"/>
          <p:nvPr/>
        </p:nvSpPr>
        <p:spPr>
          <a:xfrm>
            <a:off x="683568" y="2771636"/>
            <a:ext cx="772430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a:latin typeface="Courier New" pitchFamily="49" charset="0"/>
                <a:cs typeface="Courier New" pitchFamily="49" charset="0"/>
              </a:rPr>
              <a:t>host</a:t>
            </a:r>
            <a:r>
              <a:rPr lang="pt-PT" dirty="0">
                <a:latin typeface="Courier New" pitchFamily="49" charset="0"/>
                <a:cs typeface="Courier New" pitchFamily="49" charset="0"/>
              </a:rPr>
              <a:t>:~</a:t>
            </a:r>
            <a:r>
              <a:rPr lang="pt-PT" dirty="0" err="1">
                <a:latin typeface="Courier New" pitchFamily="49" charset="0"/>
                <a:cs typeface="Courier New" pitchFamily="49" charset="0"/>
              </a:rPr>
              <a:t>lucy</a:t>
            </a:r>
            <a:r>
              <a:rPr lang="pt-PT" dirty="0">
                <a:latin typeface="Courier New" pitchFamily="49" charset="0"/>
                <a:cs typeface="Courier New" pitchFamily="49" charset="0"/>
              </a:rPr>
              <a:t>$ </a:t>
            </a:r>
            <a:r>
              <a:rPr lang="pt-PT" dirty="0" err="1" smtClean="0">
                <a:latin typeface="Courier New" pitchFamily="49" charset="0"/>
                <a:cs typeface="Courier New" pitchFamily="49" charset="0"/>
              </a:rPr>
              <a:t>host</a:t>
            </a:r>
            <a:r>
              <a:rPr lang="pt-PT" dirty="0" smtClean="0">
                <a:latin typeface="Courier New" pitchFamily="49" charset="0"/>
                <a:cs typeface="Courier New" pitchFamily="49" charset="0"/>
              </a:rPr>
              <a:t> $HOSTNAME</a:t>
            </a:r>
          </a:p>
        </p:txBody>
      </p:sp>
      <p:sp>
        <p:nvSpPr>
          <p:cNvPr id="7" name="TextBox 6"/>
          <p:cNvSpPr txBox="1"/>
          <p:nvPr/>
        </p:nvSpPr>
        <p:spPr>
          <a:xfrm>
            <a:off x="1763688" y="3717032"/>
            <a:ext cx="5616624" cy="646331"/>
          </a:xfrm>
          <a:prstGeom prst="rect">
            <a:avLst/>
          </a:prstGeom>
          <a:noFill/>
        </p:spPr>
        <p:txBody>
          <a:bodyPr wrap="square" rtlCol="0">
            <a:spAutoFit/>
          </a:bodyPr>
          <a:lstStyle/>
          <a:p>
            <a:pPr algn="ctr"/>
            <a:r>
              <a:rPr lang="pt-PT" b="1" dirty="0" err="1" smtClean="0"/>
              <a:t>Most</a:t>
            </a:r>
            <a:r>
              <a:rPr lang="pt-PT" b="1" dirty="0" smtClean="0"/>
              <a:t> </a:t>
            </a:r>
            <a:r>
              <a:rPr lang="pt-PT" b="1" dirty="0" err="1" smtClean="0"/>
              <a:t>likelly</a:t>
            </a:r>
            <a:r>
              <a:rPr lang="pt-PT" b="1" dirty="0" smtClean="0"/>
              <a:t> </a:t>
            </a:r>
            <a:r>
              <a:rPr lang="pt-PT" b="1" dirty="0" err="1" smtClean="0"/>
              <a:t>your</a:t>
            </a:r>
            <a:r>
              <a:rPr lang="pt-PT" b="1" dirty="0" smtClean="0"/>
              <a:t> IP </a:t>
            </a:r>
            <a:r>
              <a:rPr lang="pt-PT" b="1" dirty="0" err="1" smtClean="0"/>
              <a:t>address</a:t>
            </a:r>
            <a:r>
              <a:rPr lang="pt-PT" b="1" dirty="0" smtClean="0"/>
              <a:t> </a:t>
            </a:r>
            <a:r>
              <a:rPr lang="pt-PT" b="1" dirty="0" err="1" smtClean="0"/>
              <a:t>will</a:t>
            </a:r>
            <a:r>
              <a:rPr lang="pt-PT" b="1" dirty="0" smtClean="0"/>
              <a:t> </a:t>
            </a:r>
            <a:r>
              <a:rPr lang="pt-PT" b="1" dirty="0" err="1" smtClean="0"/>
              <a:t>change</a:t>
            </a:r>
            <a:r>
              <a:rPr lang="pt-PT" b="1" dirty="0" smtClean="0"/>
              <a:t> (</a:t>
            </a:r>
            <a:r>
              <a:rPr lang="pt-PT" b="1" dirty="0" err="1" smtClean="0"/>
              <a:t>hours</a:t>
            </a:r>
            <a:r>
              <a:rPr lang="pt-PT" b="1" dirty="0" smtClean="0"/>
              <a:t>/</a:t>
            </a:r>
            <a:r>
              <a:rPr lang="pt-PT" b="1" dirty="0" err="1" smtClean="0"/>
              <a:t>days</a:t>
            </a:r>
            <a:r>
              <a:rPr lang="pt-PT" b="1" dirty="0" smtClean="0"/>
              <a:t>)</a:t>
            </a:r>
            <a:endParaRPr lang="pt-PT" b="1" dirty="0"/>
          </a:p>
        </p:txBody>
      </p:sp>
      <p:sp>
        <p:nvSpPr>
          <p:cNvPr id="8" name="TextBox 7"/>
          <p:cNvSpPr txBox="1"/>
          <p:nvPr/>
        </p:nvSpPr>
        <p:spPr>
          <a:xfrm>
            <a:off x="827584" y="5158933"/>
            <a:ext cx="3024336" cy="646331"/>
          </a:xfrm>
          <a:prstGeom prst="rect">
            <a:avLst/>
          </a:prstGeom>
          <a:noFill/>
        </p:spPr>
        <p:txBody>
          <a:bodyPr wrap="square" rtlCol="0">
            <a:spAutoFit/>
          </a:bodyPr>
          <a:lstStyle/>
          <a:p>
            <a:pPr algn="ctr"/>
            <a:r>
              <a:rPr lang="pt-PT" dirty="0" smtClean="0"/>
              <a:t>Use </a:t>
            </a:r>
            <a:r>
              <a:rPr lang="pt-PT" dirty="0" err="1" smtClean="0"/>
              <a:t>the</a:t>
            </a:r>
            <a:r>
              <a:rPr lang="pt-PT" dirty="0" smtClean="0"/>
              <a:t> </a:t>
            </a:r>
            <a:r>
              <a:rPr lang="pt-PT" dirty="0" err="1" smtClean="0"/>
              <a:t>system</a:t>
            </a:r>
            <a:r>
              <a:rPr lang="pt-PT" dirty="0" smtClean="0"/>
              <a:t> </a:t>
            </a:r>
            <a:r>
              <a:rPr lang="pt-PT" dirty="0" err="1" smtClean="0"/>
              <a:t>name</a:t>
            </a:r>
            <a:r>
              <a:rPr lang="pt-PT" dirty="0" smtClean="0"/>
              <a:t> </a:t>
            </a:r>
            <a:r>
              <a:rPr lang="pt-PT" dirty="0" err="1" smtClean="0"/>
              <a:t>returned</a:t>
            </a:r>
            <a:r>
              <a:rPr lang="pt-PT" dirty="0" smtClean="0"/>
              <a:t> </a:t>
            </a:r>
            <a:r>
              <a:rPr lang="pt-PT" dirty="0" err="1" smtClean="0"/>
              <a:t>by</a:t>
            </a:r>
            <a:r>
              <a:rPr lang="pt-PT" dirty="0" smtClean="0"/>
              <a:t> </a:t>
            </a:r>
            <a:r>
              <a:rPr lang="pt-PT" dirty="0" smtClean="0">
                <a:latin typeface="Courier New" pitchFamily="49" charset="0"/>
                <a:cs typeface="Courier New" pitchFamily="49" charset="0"/>
              </a:rPr>
              <a:t>$HOSTNAME</a:t>
            </a:r>
            <a:endParaRPr lang="pt-PT" dirty="0">
              <a:latin typeface="Courier New" pitchFamily="49" charset="0"/>
              <a:cs typeface="Courier New" pitchFamily="49" charset="0"/>
            </a:endParaRPr>
          </a:p>
        </p:txBody>
      </p:sp>
      <p:sp>
        <p:nvSpPr>
          <p:cNvPr id="9" name="TextBox 8"/>
          <p:cNvSpPr txBox="1"/>
          <p:nvPr/>
        </p:nvSpPr>
        <p:spPr>
          <a:xfrm>
            <a:off x="5220072" y="5158933"/>
            <a:ext cx="3024336" cy="646331"/>
          </a:xfrm>
          <a:prstGeom prst="rect">
            <a:avLst/>
          </a:prstGeom>
          <a:noFill/>
        </p:spPr>
        <p:txBody>
          <a:bodyPr wrap="square" rtlCol="0">
            <a:spAutoFit/>
          </a:bodyPr>
          <a:lstStyle/>
          <a:p>
            <a:pPr algn="ctr"/>
            <a:r>
              <a:rPr lang="pt-PT" dirty="0" err="1" smtClean="0"/>
              <a:t>Request</a:t>
            </a:r>
            <a:r>
              <a:rPr lang="pt-PT" dirty="0" smtClean="0"/>
              <a:t> a </a:t>
            </a:r>
            <a:r>
              <a:rPr lang="pt-PT" dirty="0" err="1" smtClean="0"/>
              <a:t>fixed</a:t>
            </a:r>
            <a:r>
              <a:rPr lang="pt-PT" dirty="0" smtClean="0"/>
              <a:t> IP to </a:t>
            </a:r>
            <a:r>
              <a:rPr lang="pt-PT" dirty="0" err="1" smtClean="0"/>
              <a:t>your</a:t>
            </a:r>
            <a:r>
              <a:rPr lang="pt-PT" dirty="0" smtClean="0"/>
              <a:t> network </a:t>
            </a:r>
            <a:r>
              <a:rPr lang="pt-PT" dirty="0" err="1" smtClean="0"/>
              <a:t>administrator</a:t>
            </a:r>
            <a:endParaRPr lang="pt-PT" dirty="0">
              <a:latin typeface="Courier New" pitchFamily="49" charset="0"/>
              <a:cs typeface="Courier New" pitchFamily="49" charset="0"/>
            </a:endParaRPr>
          </a:p>
        </p:txBody>
      </p:sp>
      <p:cxnSp>
        <p:nvCxnSpPr>
          <p:cNvPr id="11" name="Straight Arrow Connector 10"/>
          <p:cNvCxnSpPr>
            <a:stCxn id="7" idx="2"/>
          </p:cNvCxnSpPr>
          <p:nvPr/>
        </p:nvCxnSpPr>
        <p:spPr>
          <a:xfrm flipH="1">
            <a:off x="2699792" y="4363363"/>
            <a:ext cx="1872208" cy="72182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572000" y="4365104"/>
            <a:ext cx="1872208" cy="72182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3314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Connecting</a:t>
            </a:r>
            <a:r>
              <a:rPr lang="pt-PT" sz="3200" dirty="0" smtClean="0">
                <a:solidFill>
                  <a:schemeClr val="bg1"/>
                </a:solidFill>
              </a:rPr>
              <a:t> to a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computer</a:t>
            </a:r>
            <a:endParaRPr lang="pt-PT" sz="3200" dirty="0">
              <a:solidFill>
                <a:schemeClr val="bg1"/>
              </a:solidFill>
            </a:endParaRPr>
          </a:p>
        </p:txBody>
      </p:sp>
      <p:sp>
        <p:nvSpPr>
          <p:cNvPr id="5" name="Rectangle 4"/>
          <p:cNvSpPr/>
          <p:nvPr/>
        </p:nvSpPr>
        <p:spPr>
          <a:xfrm>
            <a:off x="582666" y="1323911"/>
            <a:ext cx="5288627" cy="461665"/>
          </a:xfrm>
          <a:prstGeom prst="rect">
            <a:avLst/>
          </a:prstGeom>
        </p:spPr>
        <p:txBody>
          <a:bodyPr wrap="none">
            <a:spAutoFit/>
          </a:bodyPr>
          <a:lstStyle/>
          <a:p>
            <a:r>
              <a:rPr lang="pt-PT" sz="2400" i="1" dirty="0" err="1" smtClean="0"/>
              <a:t>Running</a:t>
            </a:r>
            <a:r>
              <a:rPr lang="pt-PT" sz="2400" i="1" dirty="0" smtClean="0"/>
              <a:t> </a:t>
            </a:r>
            <a:r>
              <a:rPr lang="pt-PT" sz="2400" i="1" dirty="0" err="1" smtClean="0"/>
              <a:t>analysis</a:t>
            </a:r>
            <a:r>
              <a:rPr lang="pt-PT" sz="2400" i="1" dirty="0" smtClean="0"/>
              <a:t> </a:t>
            </a:r>
            <a:r>
              <a:rPr lang="pt-PT" sz="2400" i="1" dirty="0" err="1" smtClean="0"/>
              <a:t>on</a:t>
            </a:r>
            <a:r>
              <a:rPr lang="pt-PT" sz="2400" i="1" dirty="0" smtClean="0"/>
              <a:t> a </a:t>
            </a:r>
            <a:r>
              <a:rPr lang="pt-PT" sz="2400" i="1" dirty="0" err="1" smtClean="0"/>
              <a:t>large</a:t>
            </a:r>
            <a:r>
              <a:rPr lang="pt-PT" sz="2400" i="1" dirty="0" smtClean="0"/>
              <a:t> cluster…</a:t>
            </a:r>
            <a:endParaRPr lang="pt-PT" sz="2400" i="1" dirty="0"/>
          </a:p>
        </p:txBody>
      </p:sp>
      <p:pic>
        <p:nvPicPr>
          <p:cNvPr id="296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2388484"/>
            <a:ext cx="288032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5203" y="4671129"/>
            <a:ext cx="1008112" cy="75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1453195" y="4637658"/>
            <a:ext cx="0" cy="756084"/>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11560" y="5518973"/>
            <a:ext cx="2664296" cy="646331"/>
          </a:xfrm>
          <a:prstGeom prst="rect">
            <a:avLst/>
          </a:prstGeom>
          <a:noFill/>
        </p:spPr>
        <p:txBody>
          <a:bodyPr wrap="square" rtlCol="0">
            <a:spAutoFit/>
          </a:bodyPr>
          <a:lstStyle/>
          <a:p>
            <a:pPr algn="ctr"/>
            <a:r>
              <a:rPr lang="pt-PT" dirty="0" err="1" smtClean="0"/>
              <a:t>Low</a:t>
            </a:r>
            <a:r>
              <a:rPr lang="pt-PT" dirty="0" smtClean="0"/>
              <a:t> </a:t>
            </a:r>
            <a:r>
              <a:rPr lang="pt-PT" dirty="0" err="1" smtClean="0"/>
              <a:t>computational</a:t>
            </a:r>
            <a:r>
              <a:rPr lang="pt-PT" dirty="0" smtClean="0"/>
              <a:t> </a:t>
            </a:r>
            <a:r>
              <a:rPr lang="pt-PT" dirty="0" err="1" smtClean="0"/>
              <a:t>power</a:t>
            </a:r>
            <a:endParaRPr lang="pt-PT" dirty="0"/>
          </a:p>
        </p:txBody>
      </p:sp>
      <p:pic>
        <p:nvPicPr>
          <p:cNvPr id="296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1988840"/>
            <a:ext cx="1944216" cy="252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9779" y="4671128"/>
            <a:ext cx="1008112" cy="75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V="1">
            <a:off x="6516216" y="4671129"/>
            <a:ext cx="0" cy="722612"/>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796136" y="5518972"/>
            <a:ext cx="2664296" cy="646331"/>
          </a:xfrm>
          <a:prstGeom prst="rect">
            <a:avLst/>
          </a:prstGeom>
          <a:noFill/>
        </p:spPr>
        <p:txBody>
          <a:bodyPr wrap="square" rtlCol="0">
            <a:spAutoFit/>
          </a:bodyPr>
          <a:lstStyle/>
          <a:p>
            <a:pPr algn="ctr"/>
            <a:r>
              <a:rPr lang="pt-PT" dirty="0" err="1" smtClean="0"/>
              <a:t>High</a:t>
            </a:r>
            <a:r>
              <a:rPr lang="pt-PT" dirty="0" smtClean="0"/>
              <a:t> </a:t>
            </a:r>
            <a:r>
              <a:rPr lang="pt-PT" dirty="0" err="1" smtClean="0"/>
              <a:t>computational</a:t>
            </a:r>
            <a:r>
              <a:rPr lang="pt-PT" dirty="0" smtClean="0"/>
              <a:t> </a:t>
            </a:r>
            <a:r>
              <a:rPr lang="pt-PT" dirty="0" err="1" smtClean="0"/>
              <a:t>power</a:t>
            </a:r>
            <a:endParaRPr lang="pt-PT" dirty="0"/>
          </a:p>
        </p:txBody>
      </p:sp>
      <p:cxnSp>
        <p:nvCxnSpPr>
          <p:cNvPr id="20" name="Straight Arrow Connector 19"/>
          <p:cNvCxnSpPr/>
          <p:nvPr/>
        </p:nvCxnSpPr>
        <p:spPr>
          <a:xfrm>
            <a:off x="3635333" y="2924944"/>
            <a:ext cx="1872208"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3635333" y="3356992"/>
            <a:ext cx="1872208"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139952" y="2564904"/>
            <a:ext cx="864096" cy="369332"/>
          </a:xfrm>
          <a:prstGeom prst="rect">
            <a:avLst/>
          </a:prstGeom>
          <a:noFill/>
        </p:spPr>
        <p:txBody>
          <a:bodyPr wrap="square" rtlCol="0">
            <a:spAutoFit/>
          </a:bodyPr>
          <a:lstStyle/>
          <a:p>
            <a:pPr algn="ctr"/>
            <a:r>
              <a:rPr lang="pt-PT" dirty="0" smtClean="0"/>
              <a:t>Data</a:t>
            </a:r>
            <a:endParaRPr lang="pt-PT" dirty="0"/>
          </a:p>
        </p:txBody>
      </p:sp>
      <p:sp>
        <p:nvSpPr>
          <p:cNvPr id="28" name="TextBox 27"/>
          <p:cNvSpPr txBox="1"/>
          <p:nvPr/>
        </p:nvSpPr>
        <p:spPr>
          <a:xfrm>
            <a:off x="4067944" y="3419708"/>
            <a:ext cx="1008112" cy="369332"/>
          </a:xfrm>
          <a:prstGeom prst="rect">
            <a:avLst/>
          </a:prstGeom>
          <a:noFill/>
        </p:spPr>
        <p:txBody>
          <a:bodyPr wrap="square" rtlCol="0">
            <a:spAutoFit/>
          </a:bodyPr>
          <a:lstStyle/>
          <a:p>
            <a:pPr algn="ctr"/>
            <a:r>
              <a:rPr lang="pt-PT" dirty="0" err="1" smtClean="0"/>
              <a:t>Results</a:t>
            </a:r>
            <a:endParaRPr lang="pt-PT" dirty="0"/>
          </a:p>
        </p:txBody>
      </p:sp>
    </p:spTree>
    <p:extLst>
      <p:ext uri="{BB962C8B-B14F-4D97-AF65-F5344CB8AC3E}">
        <p14:creationId xmlns:p14="http://schemas.microsoft.com/office/powerpoint/2010/main" val="481035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Connecting</a:t>
            </a:r>
            <a:r>
              <a:rPr lang="pt-PT" sz="3200" dirty="0" smtClean="0">
                <a:solidFill>
                  <a:schemeClr val="bg1"/>
                </a:solidFill>
              </a:rPr>
              <a:t> to a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computer</a:t>
            </a:r>
            <a:endParaRPr lang="pt-PT" sz="3200" dirty="0">
              <a:solidFill>
                <a:schemeClr val="bg1"/>
              </a:solidFill>
            </a:endParaRPr>
          </a:p>
        </p:txBody>
      </p:sp>
      <p:sp>
        <p:nvSpPr>
          <p:cNvPr id="4" name="Rectangle 3"/>
          <p:cNvSpPr/>
          <p:nvPr/>
        </p:nvSpPr>
        <p:spPr>
          <a:xfrm>
            <a:off x="582666" y="1323911"/>
            <a:ext cx="6210354" cy="461665"/>
          </a:xfrm>
          <a:prstGeom prst="rect">
            <a:avLst/>
          </a:prstGeom>
        </p:spPr>
        <p:txBody>
          <a:bodyPr wrap="none">
            <a:spAutoFit/>
          </a:bodyPr>
          <a:lstStyle/>
          <a:p>
            <a:r>
              <a:rPr lang="pt-PT" sz="2400" i="1" dirty="0" err="1" smtClean="0"/>
              <a:t>Checking</a:t>
            </a:r>
            <a:r>
              <a:rPr lang="pt-PT" sz="2400" i="1" dirty="0" smtClean="0"/>
              <a:t> in </a:t>
            </a:r>
            <a:r>
              <a:rPr lang="pt-PT" sz="2400" i="1" dirty="0" err="1" smtClean="0"/>
              <a:t>on</a:t>
            </a:r>
            <a:r>
              <a:rPr lang="pt-PT" sz="2400" i="1" dirty="0" smtClean="0"/>
              <a:t> a </a:t>
            </a:r>
            <a:r>
              <a:rPr lang="pt-PT" sz="2400" i="1" dirty="0" err="1" smtClean="0"/>
              <a:t>lab</a:t>
            </a:r>
            <a:r>
              <a:rPr lang="pt-PT" sz="2400" i="1" dirty="0" smtClean="0"/>
              <a:t> </a:t>
            </a:r>
            <a:r>
              <a:rPr lang="pt-PT" sz="2400" i="1" dirty="0" err="1" smtClean="0"/>
              <a:t>computer</a:t>
            </a:r>
            <a:r>
              <a:rPr lang="pt-PT" sz="2400" i="1" dirty="0" smtClean="0"/>
              <a:t> </a:t>
            </a:r>
            <a:r>
              <a:rPr lang="pt-PT" sz="2400" i="1" dirty="0" err="1" smtClean="0"/>
              <a:t>from</a:t>
            </a:r>
            <a:r>
              <a:rPr lang="pt-PT" sz="2400" i="1" dirty="0" smtClean="0"/>
              <a:t> </a:t>
            </a:r>
            <a:r>
              <a:rPr lang="pt-PT" sz="2400" i="1" dirty="0" err="1" smtClean="0"/>
              <a:t>home</a:t>
            </a:r>
            <a:r>
              <a:rPr lang="pt-PT" sz="2400" i="1" dirty="0" smtClean="0"/>
              <a:t>…</a:t>
            </a:r>
            <a:endParaRPr lang="pt-PT" sz="2400" i="1" dirty="0"/>
          </a:p>
        </p:txBody>
      </p:sp>
      <p:pic>
        <p:nvPicPr>
          <p:cNvPr id="30724"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9" y="2132856"/>
            <a:ext cx="187265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814" y="3933056"/>
            <a:ext cx="2368244" cy="238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326" y="2282417"/>
            <a:ext cx="967348" cy="146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r="4270"/>
          <a:stretch/>
        </p:blipFill>
        <p:spPr bwMode="auto">
          <a:xfrm>
            <a:off x="3504729" y="4065035"/>
            <a:ext cx="2280121" cy="151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3779912" y="4563360"/>
            <a:ext cx="1584176" cy="523220"/>
          </a:xfrm>
          <a:prstGeom prst="rect">
            <a:avLst/>
          </a:prstGeom>
          <a:noFill/>
        </p:spPr>
        <p:txBody>
          <a:bodyPr wrap="square" rtlCol="0">
            <a:spAutoFit/>
          </a:bodyPr>
          <a:lstStyle/>
          <a:p>
            <a:pPr algn="ctr"/>
            <a:r>
              <a:rPr lang="pt-PT" sz="2800" b="1" dirty="0" smtClean="0"/>
              <a:t>Internet</a:t>
            </a:r>
            <a:endParaRPr lang="pt-PT" sz="2800" b="1" dirty="0"/>
          </a:p>
        </p:txBody>
      </p:sp>
      <p:sp>
        <p:nvSpPr>
          <p:cNvPr id="18" name="Freeform 17"/>
          <p:cNvSpPr/>
          <p:nvPr/>
        </p:nvSpPr>
        <p:spPr>
          <a:xfrm>
            <a:off x="471140" y="3040380"/>
            <a:ext cx="610900" cy="2400300"/>
          </a:xfrm>
          <a:custGeom>
            <a:avLst/>
            <a:gdLst>
              <a:gd name="connsiteX0" fmla="*/ 610900 w 610900"/>
              <a:gd name="connsiteY0" fmla="*/ 0 h 2400300"/>
              <a:gd name="connsiteX1" fmla="*/ 1300 w 610900"/>
              <a:gd name="connsiteY1" fmla="*/ 1173480 h 2400300"/>
              <a:gd name="connsiteX2" fmla="*/ 481360 w 610900"/>
              <a:gd name="connsiteY2" fmla="*/ 2400300 h 2400300"/>
            </a:gdLst>
            <a:ahLst/>
            <a:cxnLst>
              <a:cxn ang="0">
                <a:pos x="connsiteX0" y="connsiteY0"/>
              </a:cxn>
              <a:cxn ang="0">
                <a:pos x="connsiteX1" y="connsiteY1"/>
              </a:cxn>
              <a:cxn ang="0">
                <a:pos x="connsiteX2" y="connsiteY2"/>
              </a:cxn>
            </a:cxnLst>
            <a:rect l="l" t="t" r="r" b="b"/>
            <a:pathLst>
              <a:path w="610900" h="2400300">
                <a:moveTo>
                  <a:pt x="610900" y="0"/>
                </a:moveTo>
                <a:cubicBezTo>
                  <a:pt x="316895" y="386715"/>
                  <a:pt x="22890" y="773430"/>
                  <a:pt x="1300" y="1173480"/>
                </a:cubicBezTo>
                <a:cubicBezTo>
                  <a:pt x="-20290" y="1573530"/>
                  <a:pt x="230535" y="1986915"/>
                  <a:pt x="481360" y="2400300"/>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pt-PT"/>
          </a:p>
        </p:txBody>
      </p:sp>
      <p:sp>
        <p:nvSpPr>
          <p:cNvPr id="21" name="Freeform 20"/>
          <p:cNvSpPr/>
          <p:nvPr/>
        </p:nvSpPr>
        <p:spPr>
          <a:xfrm>
            <a:off x="4521200" y="3619500"/>
            <a:ext cx="725626" cy="657225"/>
          </a:xfrm>
          <a:custGeom>
            <a:avLst/>
            <a:gdLst>
              <a:gd name="connsiteX0" fmla="*/ 0 w 725626"/>
              <a:gd name="connsiteY0" fmla="*/ 0 h 657225"/>
              <a:gd name="connsiteX1" fmla="*/ 708025 w 725626"/>
              <a:gd name="connsiteY1" fmla="*/ 117475 h 657225"/>
              <a:gd name="connsiteX2" fmla="*/ 441325 w 725626"/>
              <a:gd name="connsiteY2" fmla="*/ 657225 h 657225"/>
            </a:gdLst>
            <a:ahLst/>
            <a:cxnLst>
              <a:cxn ang="0">
                <a:pos x="connsiteX0" y="connsiteY0"/>
              </a:cxn>
              <a:cxn ang="0">
                <a:pos x="connsiteX1" y="connsiteY1"/>
              </a:cxn>
              <a:cxn ang="0">
                <a:pos x="connsiteX2" y="connsiteY2"/>
              </a:cxn>
            </a:cxnLst>
            <a:rect l="l" t="t" r="r" b="b"/>
            <a:pathLst>
              <a:path w="725626" h="657225">
                <a:moveTo>
                  <a:pt x="0" y="0"/>
                </a:moveTo>
                <a:cubicBezTo>
                  <a:pt x="317235" y="3968"/>
                  <a:pt x="634471" y="7937"/>
                  <a:pt x="708025" y="117475"/>
                </a:cubicBezTo>
                <a:cubicBezTo>
                  <a:pt x="781579" y="227013"/>
                  <a:pt x="611452" y="442119"/>
                  <a:pt x="441325" y="657225"/>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pt-PT"/>
          </a:p>
        </p:txBody>
      </p:sp>
      <p:pic>
        <p:nvPicPr>
          <p:cNvPr id="30728"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112" y="4516301"/>
            <a:ext cx="3312368" cy="213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1421130"/>
            <a:ext cx="16097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Freeform 24"/>
          <p:cNvSpPr/>
          <p:nvPr/>
        </p:nvSpPr>
        <p:spPr>
          <a:xfrm>
            <a:off x="5486400" y="2369820"/>
            <a:ext cx="1767840" cy="2080260"/>
          </a:xfrm>
          <a:custGeom>
            <a:avLst/>
            <a:gdLst>
              <a:gd name="connsiteX0" fmla="*/ 0 w 1767840"/>
              <a:gd name="connsiteY0" fmla="*/ 2080260 h 2080260"/>
              <a:gd name="connsiteX1" fmla="*/ 586740 w 1767840"/>
              <a:gd name="connsiteY1" fmla="*/ 1173480 h 2080260"/>
              <a:gd name="connsiteX2" fmla="*/ 769620 w 1767840"/>
              <a:gd name="connsiteY2" fmla="*/ 251460 h 2080260"/>
              <a:gd name="connsiteX3" fmla="*/ 1767840 w 1767840"/>
              <a:gd name="connsiteY3" fmla="*/ 0 h 2080260"/>
            </a:gdLst>
            <a:ahLst/>
            <a:cxnLst>
              <a:cxn ang="0">
                <a:pos x="connsiteX0" y="connsiteY0"/>
              </a:cxn>
              <a:cxn ang="0">
                <a:pos x="connsiteX1" y="connsiteY1"/>
              </a:cxn>
              <a:cxn ang="0">
                <a:pos x="connsiteX2" y="connsiteY2"/>
              </a:cxn>
              <a:cxn ang="0">
                <a:pos x="connsiteX3" y="connsiteY3"/>
              </a:cxn>
            </a:cxnLst>
            <a:rect l="l" t="t" r="r" b="b"/>
            <a:pathLst>
              <a:path w="1767840" h="2080260">
                <a:moveTo>
                  <a:pt x="0" y="2080260"/>
                </a:moveTo>
                <a:cubicBezTo>
                  <a:pt x="229235" y="1779270"/>
                  <a:pt x="458470" y="1478280"/>
                  <a:pt x="586740" y="1173480"/>
                </a:cubicBezTo>
                <a:cubicBezTo>
                  <a:pt x="715010" y="868680"/>
                  <a:pt x="572770" y="447040"/>
                  <a:pt x="769620" y="251460"/>
                </a:cubicBezTo>
                <a:cubicBezTo>
                  <a:pt x="966470" y="55880"/>
                  <a:pt x="1602740" y="45720"/>
                  <a:pt x="1767840" y="0"/>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pt-PT"/>
          </a:p>
        </p:txBody>
      </p:sp>
      <p:sp>
        <p:nvSpPr>
          <p:cNvPr id="26" name="Freeform 25"/>
          <p:cNvSpPr/>
          <p:nvPr/>
        </p:nvSpPr>
        <p:spPr>
          <a:xfrm>
            <a:off x="1277257" y="3265714"/>
            <a:ext cx="2934703" cy="604135"/>
          </a:xfrm>
          <a:custGeom>
            <a:avLst/>
            <a:gdLst>
              <a:gd name="connsiteX0" fmla="*/ 0 w 2946400"/>
              <a:gd name="connsiteY0" fmla="*/ 0 h 604135"/>
              <a:gd name="connsiteX1" fmla="*/ 885372 w 2946400"/>
              <a:gd name="connsiteY1" fmla="*/ 595086 h 604135"/>
              <a:gd name="connsiteX2" fmla="*/ 2946400 w 2946400"/>
              <a:gd name="connsiteY2" fmla="*/ 362857 h 604135"/>
            </a:gdLst>
            <a:ahLst/>
            <a:cxnLst>
              <a:cxn ang="0">
                <a:pos x="connsiteX0" y="connsiteY0"/>
              </a:cxn>
              <a:cxn ang="0">
                <a:pos x="connsiteX1" y="connsiteY1"/>
              </a:cxn>
              <a:cxn ang="0">
                <a:pos x="connsiteX2" y="connsiteY2"/>
              </a:cxn>
            </a:cxnLst>
            <a:rect l="l" t="t" r="r" b="b"/>
            <a:pathLst>
              <a:path w="2946400" h="604135">
                <a:moveTo>
                  <a:pt x="0" y="0"/>
                </a:moveTo>
                <a:cubicBezTo>
                  <a:pt x="197152" y="267305"/>
                  <a:pt x="394305" y="534610"/>
                  <a:pt x="885372" y="595086"/>
                </a:cubicBezTo>
                <a:cubicBezTo>
                  <a:pt x="1376439" y="655562"/>
                  <a:pt x="2581124" y="394305"/>
                  <a:pt x="2946400" y="362857"/>
                </a:cubicBezTo>
              </a:path>
            </a:pathLst>
          </a:cu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pt-PT"/>
          </a:p>
        </p:txBody>
      </p:sp>
    </p:spTree>
    <p:extLst>
      <p:ext uri="{BB962C8B-B14F-4D97-AF65-F5344CB8AC3E}">
        <p14:creationId xmlns:p14="http://schemas.microsoft.com/office/powerpoint/2010/main" val="248514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Connecting</a:t>
            </a:r>
            <a:r>
              <a:rPr lang="pt-PT" sz="3200" dirty="0" smtClean="0">
                <a:solidFill>
                  <a:schemeClr val="bg1"/>
                </a:solidFill>
              </a:rPr>
              <a:t> to a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computer</a:t>
            </a:r>
            <a:endParaRPr lang="pt-PT" sz="3200" dirty="0">
              <a:solidFill>
                <a:schemeClr val="bg1"/>
              </a:solidFill>
            </a:endParaRPr>
          </a:p>
        </p:txBody>
      </p:sp>
      <p:pic>
        <p:nvPicPr>
          <p:cNvPr id="31747" name="Picture 3" descr="C:\Users\Pedro\Desktop\bioinfo club\500px-Ipv4_address.svg.png"/>
          <p:cNvPicPr>
            <a:picLocks noChangeAspect="1" noChangeArrowheads="1"/>
          </p:cNvPicPr>
          <p:nvPr/>
        </p:nvPicPr>
        <p:blipFill rotWithShape="1">
          <a:blip r:embed="rId3">
            <a:extLst>
              <a:ext uri="{28A0092B-C50C-407E-A947-70E740481C1C}">
                <a14:useLocalDpi xmlns:a14="http://schemas.microsoft.com/office/drawing/2010/main" val="0"/>
              </a:ext>
            </a:extLst>
          </a:blip>
          <a:srcRect t="16900" b="66199"/>
          <a:stretch/>
        </p:blipFill>
        <p:spPr bwMode="auto">
          <a:xfrm>
            <a:off x="3278745" y="1889413"/>
            <a:ext cx="4325466" cy="438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Pedro\Desktop\bioinfo club\500px-Ipv4_address.svg.png"/>
          <p:cNvPicPr>
            <a:picLocks noChangeAspect="1" noChangeArrowheads="1"/>
          </p:cNvPicPr>
          <p:nvPr/>
        </p:nvPicPr>
        <p:blipFill rotWithShape="1">
          <a:blip r:embed="rId3">
            <a:extLst>
              <a:ext uri="{28A0092B-C50C-407E-A947-70E740481C1C}">
                <a14:useLocalDpi xmlns:a14="http://schemas.microsoft.com/office/drawing/2010/main" val="0"/>
              </a:ext>
            </a:extLst>
          </a:blip>
          <a:srcRect t="34783"/>
          <a:stretch/>
        </p:blipFill>
        <p:spPr bwMode="auto">
          <a:xfrm>
            <a:off x="3278745" y="2393468"/>
            <a:ext cx="4325466" cy="16925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1188548"/>
            <a:ext cx="5333578" cy="461665"/>
          </a:xfrm>
          <a:prstGeom prst="rect">
            <a:avLst/>
          </a:prstGeom>
          <a:noFill/>
        </p:spPr>
        <p:txBody>
          <a:bodyPr wrap="square" rtlCol="0">
            <a:spAutoFit/>
          </a:bodyPr>
          <a:lstStyle/>
          <a:p>
            <a:r>
              <a:rPr lang="pt-PT" sz="2400" i="1" dirty="0" smtClean="0"/>
              <a:t>Internet </a:t>
            </a:r>
            <a:r>
              <a:rPr lang="pt-PT" sz="2400" i="1" dirty="0" err="1" smtClean="0"/>
              <a:t>Protocol</a:t>
            </a:r>
            <a:r>
              <a:rPr lang="pt-PT" sz="2400" i="1" dirty="0"/>
              <a:t> </a:t>
            </a:r>
            <a:r>
              <a:rPr lang="pt-PT" sz="2400" i="1" dirty="0" err="1" smtClean="0"/>
              <a:t>Address</a:t>
            </a:r>
            <a:r>
              <a:rPr lang="pt-PT" sz="2400" i="1" dirty="0" smtClean="0"/>
              <a:t> - IP</a:t>
            </a:r>
            <a:endParaRPr lang="pt-PT" sz="2400" i="1" dirty="0"/>
          </a:p>
        </p:txBody>
      </p:sp>
      <p:sp>
        <p:nvSpPr>
          <p:cNvPr id="5" name="TextBox 4"/>
          <p:cNvSpPr txBox="1"/>
          <p:nvPr/>
        </p:nvSpPr>
        <p:spPr>
          <a:xfrm>
            <a:off x="1181696" y="2348880"/>
            <a:ext cx="1008112" cy="584775"/>
          </a:xfrm>
          <a:prstGeom prst="rect">
            <a:avLst/>
          </a:prstGeom>
          <a:noFill/>
        </p:spPr>
        <p:txBody>
          <a:bodyPr wrap="square" rtlCol="0">
            <a:spAutoFit/>
          </a:bodyPr>
          <a:lstStyle/>
          <a:p>
            <a:pPr algn="ctr"/>
            <a:r>
              <a:rPr lang="pt-PT" sz="3200" dirty="0" smtClean="0"/>
              <a:t>IPv4</a:t>
            </a:r>
            <a:endParaRPr lang="pt-PT" sz="3200" dirty="0"/>
          </a:p>
        </p:txBody>
      </p:sp>
      <p:pic>
        <p:nvPicPr>
          <p:cNvPr id="31748" name="Picture 4" descr="C:\Users\Pedro\Desktop\bioinfo club\500px-Ipv6_address.svg.png"/>
          <p:cNvPicPr>
            <a:picLocks noChangeAspect="1" noChangeArrowheads="1"/>
          </p:cNvPicPr>
          <p:nvPr/>
        </p:nvPicPr>
        <p:blipFill rotWithShape="1">
          <a:blip r:embed="rId4">
            <a:extLst>
              <a:ext uri="{28A0092B-C50C-407E-A947-70E740481C1C}">
                <a14:useLocalDpi xmlns:a14="http://schemas.microsoft.com/office/drawing/2010/main" val="0"/>
              </a:ext>
            </a:extLst>
          </a:blip>
          <a:srcRect t="19539"/>
          <a:stretch/>
        </p:blipFill>
        <p:spPr bwMode="auto">
          <a:xfrm>
            <a:off x="3193876" y="4226190"/>
            <a:ext cx="4762500" cy="22991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75768" y="4463177"/>
            <a:ext cx="1008112" cy="584775"/>
          </a:xfrm>
          <a:prstGeom prst="rect">
            <a:avLst/>
          </a:prstGeom>
          <a:noFill/>
        </p:spPr>
        <p:txBody>
          <a:bodyPr wrap="square" rtlCol="0">
            <a:spAutoFit/>
          </a:bodyPr>
          <a:lstStyle/>
          <a:p>
            <a:pPr algn="ctr"/>
            <a:r>
              <a:rPr lang="pt-PT" sz="3200" dirty="0" smtClean="0"/>
              <a:t>IPv6</a:t>
            </a:r>
            <a:endParaRPr lang="pt-PT" sz="3200" dirty="0"/>
          </a:p>
        </p:txBody>
      </p:sp>
      <p:sp>
        <p:nvSpPr>
          <p:cNvPr id="7" name="Rectangle 6"/>
          <p:cNvSpPr/>
          <p:nvPr/>
        </p:nvSpPr>
        <p:spPr>
          <a:xfrm>
            <a:off x="987447" y="5085184"/>
            <a:ext cx="1327824" cy="1015663"/>
          </a:xfrm>
          <a:prstGeom prst="rect">
            <a:avLst/>
          </a:prstGeom>
        </p:spPr>
        <p:txBody>
          <a:bodyPr wrap="square">
            <a:spAutoFit/>
          </a:bodyPr>
          <a:lstStyle/>
          <a:p>
            <a:pPr algn="ctr"/>
            <a:r>
              <a:rPr lang="pt-PT" sz="2400" dirty="0" smtClean="0"/>
              <a:t>2</a:t>
            </a:r>
            <a:r>
              <a:rPr lang="pt-PT" sz="2400" baseline="30000" dirty="0" smtClean="0"/>
              <a:t>128 </a:t>
            </a:r>
            <a:r>
              <a:rPr lang="pt-PT" dirty="0" err="1" smtClean="0"/>
              <a:t>unique</a:t>
            </a:r>
            <a:r>
              <a:rPr lang="pt-PT" dirty="0" smtClean="0"/>
              <a:t> </a:t>
            </a:r>
            <a:r>
              <a:rPr lang="pt-PT" dirty="0" err="1" smtClean="0"/>
              <a:t>addresses</a:t>
            </a:r>
            <a:endParaRPr lang="pt-PT" dirty="0"/>
          </a:p>
        </p:txBody>
      </p:sp>
      <p:sp>
        <p:nvSpPr>
          <p:cNvPr id="12" name="Rectangle 11"/>
          <p:cNvSpPr/>
          <p:nvPr/>
        </p:nvSpPr>
        <p:spPr>
          <a:xfrm>
            <a:off x="1011928" y="2917393"/>
            <a:ext cx="1327824" cy="1015663"/>
          </a:xfrm>
          <a:prstGeom prst="rect">
            <a:avLst/>
          </a:prstGeom>
        </p:spPr>
        <p:txBody>
          <a:bodyPr wrap="square">
            <a:spAutoFit/>
          </a:bodyPr>
          <a:lstStyle/>
          <a:p>
            <a:pPr algn="ctr"/>
            <a:r>
              <a:rPr lang="pt-PT" sz="2400" dirty="0" smtClean="0"/>
              <a:t>2</a:t>
            </a:r>
            <a:r>
              <a:rPr lang="pt-PT" sz="2400" baseline="30000" dirty="0" smtClean="0"/>
              <a:t>32 </a:t>
            </a:r>
          </a:p>
          <a:p>
            <a:pPr algn="ctr"/>
            <a:r>
              <a:rPr lang="pt-PT" dirty="0" err="1" smtClean="0"/>
              <a:t>unique</a:t>
            </a:r>
            <a:r>
              <a:rPr lang="pt-PT" dirty="0" smtClean="0"/>
              <a:t> </a:t>
            </a:r>
            <a:r>
              <a:rPr lang="pt-PT" dirty="0" err="1" smtClean="0"/>
              <a:t>addresses</a:t>
            </a:r>
            <a:endParaRPr lang="pt-PT" dirty="0"/>
          </a:p>
        </p:txBody>
      </p:sp>
      <p:sp>
        <p:nvSpPr>
          <p:cNvPr id="8" name="Left Brace 7"/>
          <p:cNvSpPr/>
          <p:nvPr/>
        </p:nvSpPr>
        <p:spPr>
          <a:xfrm>
            <a:off x="2771800" y="1889413"/>
            <a:ext cx="506945" cy="204364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PT"/>
          </a:p>
        </p:txBody>
      </p:sp>
      <p:sp>
        <p:nvSpPr>
          <p:cNvPr id="14" name="Left Brace 13"/>
          <p:cNvSpPr/>
          <p:nvPr/>
        </p:nvSpPr>
        <p:spPr>
          <a:xfrm>
            <a:off x="2771800" y="4121661"/>
            <a:ext cx="506945" cy="225966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PT"/>
          </a:p>
        </p:txBody>
      </p:sp>
      <p:sp>
        <p:nvSpPr>
          <p:cNvPr id="9" name="TextBox 8"/>
          <p:cNvSpPr txBox="1"/>
          <p:nvPr/>
        </p:nvSpPr>
        <p:spPr>
          <a:xfrm>
            <a:off x="5481627" y="1399082"/>
            <a:ext cx="943979" cy="338554"/>
          </a:xfrm>
          <a:prstGeom prst="rect">
            <a:avLst/>
          </a:prstGeom>
          <a:noFill/>
        </p:spPr>
        <p:txBody>
          <a:bodyPr wrap="square" rtlCol="0">
            <a:spAutoFit/>
          </a:bodyPr>
          <a:lstStyle/>
          <a:p>
            <a:pPr algn="ctr"/>
            <a:r>
              <a:rPr lang="pt-PT" sz="1600" dirty="0" smtClean="0"/>
              <a:t>0 - 255</a:t>
            </a:r>
            <a:endParaRPr lang="pt-PT" sz="1600" dirty="0"/>
          </a:p>
        </p:txBody>
      </p:sp>
      <p:sp>
        <p:nvSpPr>
          <p:cNvPr id="11" name="Right Brace 10"/>
          <p:cNvSpPr/>
          <p:nvPr/>
        </p:nvSpPr>
        <p:spPr>
          <a:xfrm rot="16200000">
            <a:off x="5845605" y="1550147"/>
            <a:ext cx="216024" cy="69315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PT"/>
          </a:p>
        </p:txBody>
      </p:sp>
    </p:spTree>
    <p:extLst>
      <p:ext uri="{BB962C8B-B14F-4D97-AF65-F5344CB8AC3E}">
        <p14:creationId xmlns:p14="http://schemas.microsoft.com/office/powerpoint/2010/main" val="366762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7" grpId="0"/>
      <p:bldP spid="12" grpId="0"/>
      <p:bldP spid="8"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Connecting</a:t>
            </a:r>
            <a:r>
              <a:rPr lang="pt-PT" sz="3200" dirty="0" smtClean="0">
                <a:solidFill>
                  <a:schemeClr val="bg1"/>
                </a:solidFill>
              </a:rPr>
              <a:t> to a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computer</a:t>
            </a:r>
            <a:endParaRPr lang="pt-PT" sz="3200" dirty="0">
              <a:solidFill>
                <a:schemeClr val="bg1"/>
              </a:solidFill>
            </a:endParaRPr>
          </a:p>
        </p:txBody>
      </p:sp>
      <p:pic>
        <p:nvPicPr>
          <p:cNvPr id="327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74" t="4343" r="2922" b="4605"/>
          <a:stretch/>
        </p:blipFill>
        <p:spPr bwMode="auto">
          <a:xfrm>
            <a:off x="2711596" y="2924944"/>
            <a:ext cx="3720808" cy="320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11760" y="4293096"/>
            <a:ext cx="1584176" cy="338554"/>
          </a:xfrm>
          <a:prstGeom prst="rect">
            <a:avLst/>
          </a:prstGeom>
          <a:noFill/>
        </p:spPr>
        <p:txBody>
          <a:bodyPr wrap="square" rtlCol="0">
            <a:spAutoFit/>
          </a:bodyPr>
          <a:lstStyle/>
          <a:p>
            <a:pPr algn="ctr"/>
            <a:r>
              <a:rPr lang="pt-PT" sz="1600" dirty="0" smtClean="0"/>
              <a:t>Web server</a:t>
            </a:r>
            <a:endParaRPr lang="pt-PT" sz="1600" dirty="0"/>
          </a:p>
        </p:txBody>
      </p:sp>
      <p:sp>
        <p:nvSpPr>
          <p:cNvPr id="8" name="TextBox 7"/>
          <p:cNvSpPr txBox="1"/>
          <p:nvPr/>
        </p:nvSpPr>
        <p:spPr>
          <a:xfrm>
            <a:off x="5112060" y="4123819"/>
            <a:ext cx="1584176" cy="338554"/>
          </a:xfrm>
          <a:prstGeom prst="rect">
            <a:avLst/>
          </a:prstGeom>
          <a:noFill/>
        </p:spPr>
        <p:txBody>
          <a:bodyPr wrap="square" rtlCol="0">
            <a:spAutoFit/>
          </a:bodyPr>
          <a:lstStyle/>
          <a:p>
            <a:pPr algn="ctr"/>
            <a:r>
              <a:rPr lang="pt-PT" sz="1600" dirty="0" smtClean="0"/>
              <a:t>DNS server</a:t>
            </a:r>
            <a:endParaRPr lang="pt-PT" sz="1600" dirty="0"/>
          </a:p>
        </p:txBody>
      </p:sp>
      <p:sp>
        <p:nvSpPr>
          <p:cNvPr id="9" name="TextBox 8"/>
          <p:cNvSpPr txBox="1"/>
          <p:nvPr/>
        </p:nvSpPr>
        <p:spPr>
          <a:xfrm>
            <a:off x="3779912" y="5898758"/>
            <a:ext cx="1584176" cy="338554"/>
          </a:xfrm>
          <a:prstGeom prst="rect">
            <a:avLst/>
          </a:prstGeom>
          <a:noFill/>
        </p:spPr>
        <p:txBody>
          <a:bodyPr wrap="square" rtlCol="0">
            <a:spAutoFit/>
          </a:bodyPr>
          <a:lstStyle/>
          <a:p>
            <a:pPr algn="ctr"/>
            <a:r>
              <a:rPr lang="pt-PT" sz="1600" dirty="0" smtClean="0"/>
              <a:t>nature.com</a:t>
            </a:r>
            <a:endParaRPr lang="pt-PT" sz="1600" dirty="0"/>
          </a:p>
        </p:txBody>
      </p:sp>
      <p:sp>
        <p:nvSpPr>
          <p:cNvPr id="6" name="TextBox 5"/>
          <p:cNvSpPr txBox="1"/>
          <p:nvPr/>
        </p:nvSpPr>
        <p:spPr>
          <a:xfrm>
            <a:off x="5306983" y="5030303"/>
            <a:ext cx="2778506" cy="461665"/>
          </a:xfrm>
          <a:prstGeom prst="rect">
            <a:avLst/>
          </a:prstGeom>
          <a:noFill/>
        </p:spPr>
        <p:txBody>
          <a:bodyPr wrap="square" rtlCol="0">
            <a:spAutoFit/>
          </a:bodyPr>
          <a:lstStyle/>
          <a:p>
            <a:pPr algn="ctr"/>
            <a:r>
              <a:rPr lang="pt-PT" sz="2400" b="1" dirty="0" smtClean="0">
                <a:latin typeface="Courier New" pitchFamily="49" charset="0"/>
                <a:cs typeface="Courier New" pitchFamily="49" charset="0"/>
              </a:rPr>
              <a:t>77.67.27.49</a:t>
            </a:r>
            <a:endParaRPr lang="pt-PT" sz="2400" b="1" dirty="0">
              <a:latin typeface="Courier New" pitchFamily="49" charset="0"/>
              <a:cs typeface="Courier New" pitchFamily="49" charset="0"/>
            </a:endParaRPr>
          </a:p>
        </p:txBody>
      </p:sp>
      <p:cxnSp>
        <p:nvCxnSpPr>
          <p:cNvPr id="10" name="Straight Arrow Connector 9"/>
          <p:cNvCxnSpPr>
            <a:stCxn id="8" idx="2"/>
          </p:cNvCxnSpPr>
          <p:nvPr/>
        </p:nvCxnSpPr>
        <p:spPr>
          <a:xfrm>
            <a:off x="5904148" y="4462373"/>
            <a:ext cx="684076" cy="5679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3748" b="68281"/>
          <a:stretch/>
        </p:blipFill>
        <p:spPr bwMode="auto">
          <a:xfrm>
            <a:off x="1012725" y="1124744"/>
            <a:ext cx="7394093" cy="147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132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Connecting</a:t>
            </a:r>
            <a:r>
              <a:rPr lang="pt-PT" sz="3200" dirty="0" smtClean="0">
                <a:solidFill>
                  <a:schemeClr val="bg1"/>
                </a:solidFill>
              </a:rPr>
              <a:t> to a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computer</a:t>
            </a:r>
            <a:endParaRPr lang="pt-PT" sz="3200" dirty="0">
              <a:solidFill>
                <a:schemeClr val="bg1"/>
              </a:solidFill>
            </a:endParaRPr>
          </a:p>
        </p:txBody>
      </p:sp>
      <p:sp>
        <p:nvSpPr>
          <p:cNvPr id="4" name="TextBox 3"/>
          <p:cNvSpPr txBox="1"/>
          <p:nvPr/>
        </p:nvSpPr>
        <p:spPr>
          <a:xfrm>
            <a:off x="1043608" y="1988840"/>
            <a:ext cx="644471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a:latin typeface="Courier New" pitchFamily="49" charset="0"/>
                <a:cs typeface="Courier New" pitchFamily="49" charset="0"/>
              </a:rPr>
              <a:t>m</a:t>
            </a:r>
            <a:r>
              <a:rPr lang="pt-PT" dirty="0" err="1" smtClean="0">
                <a:latin typeface="Courier New" pitchFamily="49" charset="0"/>
                <a:cs typeface="Courier New" pitchFamily="49" charset="0"/>
              </a:rPr>
              <a:t>yhost</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host</a:t>
            </a:r>
            <a:r>
              <a:rPr lang="pt-PT" b="1" dirty="0" smtClean="0">
                <a:latin typeface="Courier New" pitchFamily="49" charset="0"/>
                <a:cs typeface="Courier New" pitchFamily="49" charset="0"/>
              </a:rPr>
              <a:t> www.nature.com</a:t>
            </a:r>
          </a:p>
          <a:p>
            <a:r>
              <a:rPr lang="pt-PT" dirty="0" smtClean="0">
                <a:latin typeface="Courier New" pitchFamily="49" charset="0"/>
                <a:cs typeface="Courier New" pitchFamily="49" charset="0"/>
              </a:rPr>
              <a:t>www.nature.com </a:t>
            </a:r>
            <a:r>
              <a:rPr lang="pt-PT" dirty="0" err="1" smtClean="0">
                <a:latin typeface="Courier New" pitchFamily="49" charset="0"/>
                <a:cs typeface="Courier New" pitchFamily="49" charset="0"/>
              </a:rPr>
              <a:t>has</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address</a:t>
            </a:r>
            <a:r>
              <a:rPr lang="pt-PT" dirty="0" smtClean="0">
                <a:latin typeface="Courier New" pitchFamily="49" charset="0"/>
                <a:cs typeface="Courier New" pitchFamily="49" charset="0"/>
              </a:rPr>
              <a:t> 77.67.27.49</a:t>
            </a:r>
            <a:endParaRPr lang="pt-PT" b="1" dirty="0">
              <a:latin typeface="Courier New" pitchFamily="49" charset="0"/>
              <a:cs typeface="Courier New" pitchFamily="49" charset="0"/>
            </a:endParaRPr>
          </a:p>
        </p:txBody>
      </p:sp>
      <p:sp>
        <p:nvSpPr>
          <p:cNvPr id="5" name="Rectangle 4"/>
          <p:cNvSpPr/>
          <p:nvPr/>
        </p:nvSpPr>
        <p:spPr>
          <a:xfrm>
            <a:off x="1043608" y="2810545"/>
            <a:ext cx="644471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pt-PT" dirty="0" err="1" smtClean="0">
                <a:latin typeface="Courier New" pitchFamily="49" charset="0"/>
                <a:cs typeface="Courier New" pitchFamily="49" charset="0"/>
              </a:rPr>
              <a:t>myhost</a:t>
            </a:r>
            <a:r>
              <a:rPr lang="pt-PT" dirty="0" smtClean="0">
                <a:latin typeface="Courier New" pitchFamily="49" charset="0"/>
                <a:cs typeface="Courier New" pitchFamily="49" charset="0"/>
              </a:rPr>
              <a:t>:~</a:t>
            </a:r>
            <a:r>
              <a:rPr lang="pt-PT" dirty="0" err="1" smtClean="0">
                <a:latin typeface="Courier New" pitchFamily="49" charset="0"/>
                <a:cs typeface="Courier New" pitchFamily="49" charset="0"/>
              </a:rPr>
              <a:t>lucy</a:t>
            </a:r>
            <a:r>
              <a:rPr lang="pt-PT" dirty="0" smtClean="0">
                <a:latin typeface="Courier New" pitchFamily="49" charset="0"/>
                <a:cs typeface="Courier New" pitchFamily="49" charset="0"/>
              </a:rPr>
              <a:t>$ </a:t>
            </a:r>
            <a:r>
              <a:rPr lang="pt-PT" b="1" dirty="0" err="1" smtClean="0">
                <a:latin typeface="Courier New" pitchFamily="49" charset="0"/>
                <a:cs typeface="Courier New" pitchFamily="49" charset="0"/>
              </a:rPr>
              <a:t>host</a:t>
            </a:r>
            <a:r>
              <a:rPr lang="pt-PT" b="1" dirty="0" smtClean="0">
                <a:latin typeface="Courier New" pitchFamily="49" charset="0"/>
                <a:cs typeface="Courier New" pitchFamily="49" charset="0"/>
              </a:rPr>
              <a:t> 134.89.10.74</a:t>
            </a:r>
          </a:p>
          <a:p>
            <a:r>
              <a:rPr lang="pt-PT" dirty="0" smtClean="0">
                <a:latin typeface="Courier New" pitchFamily="49" charset="0"/>
                <a:cs typeface="Courier New" pitchFamily="49" charset="0"/>
              </a:rPr>
              <a:t>74.10.89.134.in-addr.arpa </a:t>
            </a:r>
            <a:r>
              <a:rPr lang="pt-PT" dirty="0" err="1" smtClean="0">
                <a:latin typeface="Courier New" pitchFamily="49" charset="0"/>
                <a:cs typeface="Courier New" pitchFamily="49" charset="0"/>
              </a:rPr>
              <a:t>domain</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name</a:t>
            </a:r>
            <a:r>
              <a:rPr lang="pt-PT" dirty="0" smtClean="0">
                <a:latin typeface="Courier New" pitchFamily="49" charset="0"/>
                <a:cs typeface="Courier New" pitchFamily="49" charset="0"/>
              </a:rPr>
              <a:t> </a:t>
            </a:r>
            <a:r>
              <a:rPr lang="pt-PT" dirty="0" err="1" smtClean="0">
                <a:latin typeface="Courier New" pitchFamily="49" charset="0"/>
                <a:cs typeface="Courier New" pitchFamily="49" charset="0"/>
              </a:rPr>
              <a:t>pointer</a:t>
            </a:r>
            <a:r>
              <a:rPr lang="pt-PT" dirty="0" smtClean="0">
                <a:latin typeface="Courier New" pitchFamily="49" charset="0"/>
                <a:cs typeface="Courier New" pitchFamily="49" charset="0"/>
              </a:rPr>
              <a:t> pismo.shore.mbari.org.</a:t>
            </a:r>
          </a:p>
        </p:txBody>
      </p:sp>
      <p:sp>
        <p:nvSpPr>
          <p:cNvPr id="6" name="TextBox 5"/>
          <p:cNvSpPr txBox="1"/>
          <p:nvPr/>
        </p:nvSpPr>
        <p:spPr>
          <a:xfrm>
            <a:off x="683568" y="1347510"/>
            <a:ext cx="2232248"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host</a:t>
            </a:r>
            <a:r>
              <a:rPr lang="pt-PT" sz="2000" dirty="0" smtClean="0"/>
              <a:t>” </a:t>
            </a:r>
            <a:r>
              <a:rPr lang="pt-PT" sz="2000" dirty="0" err="1" smtClean="0"/>
              <a:t>command</a:t>
            </a:r>
            <a:endParaRPr lang="pt-PT" sz="2000" dirty="0"/>
          </a:p>
        </p:txBody>
      </p:sp>
      <p:sp>
        <p:nvSpPr>
          <p:cNvPr id="7" name="TextBox 6"/>
          <p:cNvSpPr txBox="1"/>
          <p:nvPr/>
        </p:nvSpPr>
        <p:spPr>
          <a:xfrm>
            <a:off x="683568" y="3964994"/>
            <a:ext cx="2520280" cy="400110"/>
          </a:xfrm>
          <a:prstGeom prst="rect">
            <a:avLst/>
          </a:prstGeom>
          <a:noFill/>
        </p:spPr>
        <p:txBody>
          <a:bodyPr wrap="square" rtlCol="0">
            <a:spAutoFit/>
          </a:bodyPr>
          <a:lstStyle/>
          <a:p>
            <a:r>
              <a:rPr lang="pt-PT" sz="2000" dirty="0" smtClean="0"/>
              <a:t>“</a:t>
            </a:r>
            <a:r>
              <a:rPr lang="pt-PT" sz="2000" b="1" dirty="0" err="1" smtClean="0">
                <a:latin typeface="Courier New" pitchFamily="49" charset="0"/>
                <a:cs typeface="Courier New" pitchFamily="49" charset="0"/>
              </a:rPr>
              <a:t>whois</a:t>
            </a:r>
            <a:r>
              <a:rPr lang="pt-PT" sz="2000" dirty="0" smtClean="0"/>
              <a:t>” </a:t>
            </a:r>
            <a:r>
              <a:rPr lang="pt-PT" sz="2000" dirty="0" err="1" smtClean="0"/>
              <a:t>command</a:t>
            </a:r>
            <a:endParaRPr lang="pt-PT" sz="2000" dirty="0"/>
          </a:p>
        </p:txBody>
      </p:sp>
      <p:sp>
        <p:nvSpPr>
          <p:cNvPr id="8" name="TextBox 7"/>
          <p:cNvSpPr txBox="1"/>
          <p:nvPr/>
        </p:nvSpPr>
        <p:spPr>
          <a:xfrm>
            <a:off x="1043608" y="4510861"/>
            <a:ext cx="644471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pt-PT" dirty="0" err="1" smtClean="0">
                <a:latin typeface="Courier New" pitchFamily="49" charset="0"/>
                <a:cs typeface="Courier New" pitchFamily="49" charset="0"/>
              </a:rPr>
              <a:t>whois</a:t>
            </a:r>
            <a:r>
              <a:rPr lang="pt-PT" dirty="0" smtClean="0">
                <a:latin typeface="Courier New" pitchFamily="49" charset="0"/>
                <a:cs typeface="Courier New" pitchFamily="49" charset="0"/>
              </a:rPr>
              <a:t> –h whois.arin.net 75.119.192.137</a:t>
            </a:r>
            <a:endParaRPr lang="pt-PT" b="1" dirty="0">
              <a:latin typeface="Courier New" pitchFamily="49" charset="0"/>
              <a:cs typeface="Courier New" pitchFamily="49" charset="0"/>
            </a:endParaRPr>
          </a:p>
        </p:txBody>
      </p:sp>
      <p:sp>
        <p:nvSpPr>
          <p:cNvPr id="9" name="TextBox 8"/>
          <p:cNvSpPr txBox="1"/>
          <p:nvPr/>
        </p:nvSpPr>
        <p:spPr>
          <a:xfrm>
            <a:off x="539552" y="5723964"/>
            <a:ext cx="8064896" cy="369332"/>
          </a:xfrm>
          <a:prstGeom prst="rect">
            <a:avLst/>
          </a:prstGeom>
          <a:noFill/>
        </p:spPr>
        <p:txBody>
          <a:bodyPr wrap="square" rtlCol="0">
            <a:spAutoFit/>
          </a:bodyPr>
          <a:lstStyle/>
          <a:p>
            <a:r>
              <a:rPr lang="pt-PT" dirty="0" err="1" smtClean="0">
                <a:latin typeface="Courier New" pitchFamily="49" charset="0"/>
                <a:cs typeface="Courier New" pitchFamily="49" charset="0"/>
              </a:rPr>
              <a:t>localhost</a:t>
            </a:r>
            <a:r>
              <a:rPr lang="pt-PT" dirty="0" smtClean="0">
                <a:latin typeface="Courier New" pitchFamily="49" charset="0"/>
                <a:cs typeface="Courier New" pitchFamily="49" charset="0"/>
              </a:rPr>
              <a:t> - </a:t>
            </a:r>
            <a:r>
              <a:rPr lang="pt-PT" dirty="0" err="1" smtClean="0">
                <a:latin typeface="Arial" pitchFamily="34" charset="0"/>
                <a:cs typeface="Arial" pitchFamily="34" charset="0"/>
              </a:rPr>
              <a:t>computer</a:t>
            </a:r>
            <a:r>
              <a:rPr lang="pt-PT" dirty="0" smtClean="0">
                <a:latin typeface="Arial" pitchFamily="34" charset="0"/>
                <a:cs typeface="Arial" pitchFamily="34" charset="0"/>
              </a:rPr>
              <a:t> </a:t>
            </a:r>
            <a:r>
              <a:rPr lang="pt-PT" dirty="0" err="1" smtClean="0">
                <a:latin typeface="Arial" pitchFamily="34" charset="0"/>
                <a:cs typeface="Arial" pitchFamily="34" charset="0"/>
              </a:rPr>
              <a:t>you</a:t>
            </a:r>
            <a:r>
              <a:rPr lang="pt-PT" dirty="0" smtClean="0">
                <a:latin typeface="Arial" pitchFamily="34" charset="0"/>
                <a:cs typeface="Arial" pitchFamily="34" charset="0"/>
              </a:rPr>
              <a:t> are </a:t>
            </a:r>
            <a:r>
              <a:rPr lang="pt-PT" dirty="0" err="1" smtClean="0">
                <a:latin typeface="Arial" pitchFamily="34" charset="0"/>
                <a:cs typeface="Arial" pitchFamily="34" charset="0"/>
              </a:rPr>
              <a:t>logged</a:t>
            </a:r>
            <a:r>
              <a:rPr lang="pt-PT" dirty="0" smtClean="0">
                <a:latin typeface="Arial" pitchFamily="34" charset="0"/>
                <a:cs typeface="Arial" pitchFamily="34" charset="0"/>
              </a:rPr>
              <a:t> </a:t>
            </a:r>
            <a:r>
              <a:rPr lang="pt-PT" dirty="0" err="1" smtClean="0">
                <a:latin typeface="Arial" pitchFamily="34" charset="0"/>
                <a:cs typeface="Arial" pitchFamily="34" charset="0"/>
              </a:rPr>
              <a:t>onto</a:t>
            </a:r>
            <a:r>
              <a:rPr lang="pt-PT" dirty="0" smtClean="0">
                <a:latin typeface="Arial" pitchFamily="34" charset="0"/>
                <a:cs typeface="Arial" pitchFamily="34" charset="0"/>
              </a:rPr>
              <a:t> </a:t>
            </a:r>
            <a:r>
              <a:rPr lang="pt-PT" dirty="0" err="1" smtClean="0">
                <a:latin typeface="Arial" pitchFamily="34" charset="0"/>
                <a:cs typeface="Arial" pitchFamily="34" charset="0"/>
              </a:rPr>
              <a:t>the</a:t>
            </a:r>
            <a:r>
              <a:rPr lang="pt-PT" dirty="0" smtClean="0">
                <a:latin typeface="Arial" pitchFamily="34" charset="0"/>
                <a:cs typeface="Arial" pitchFamily="34" charset="0"/>
              </a:rPr>
              <a:t> </a:t>
            </a:r>
            <a:r>
              <a:rPr lang="pt-PT" dirty="0" err="1" smtClean="0">
                <a:latin typeface="Arial" pitchFamily="34" charset="0"/>
                <a:cs typeface="Arial" pitchFamily="34" charset="0"/>
              </a:rPr>
              <a:t>moment</a:t>
            </a:r>
            <a:r>
              <a:rPr lang="pt-PT" dirty="0" smtClean="0">
                <a:latin typeface="Arial" pitchFamily="34" charset="0"/>
                <a:cs typeface="Arial" pitchFamily="34" charset="0"/>
              </a:rPr>
              <a:t> (</a:t>
            </a:r>
            <a:r>
              <a:rPr lang="pt-PT" dirty="0" err="1" smtClean="0">
                <a:latin typeface="Arial" pitchFamily="34" charset="0"/>
                <a:cs typeface="Arial" pitchFamily="34" charset="0"/>
              </a:rPr>
              <a:t>always</a:t>
            </a:r>
            <a:r>
              <a:rPr lang="pt-PT" dirty="0" smtClean="0">
                <a:latin typeface="Arial" pitchFamily="34" charset="0"/>
                <a:cs typeface="Arial" pitchFamily="34" charset="0"/>
              </a:rPr>
              <a:t> </a:t>
            </a:r>
            <a:r>
              <a:rPr lang="pt-PT" b="1" dirty="0" smtClean="0">
                <a:latin typeface="Arial" pitchFamily="34" charset="0"/>
                <a:cs typeface="Arial" pitchFamily="34" charset="0"/>
              </a:rPr>
              <a:t>127.0.0.1</a:t>
            </a:r>
            <a:r>
              <a:rPr lang="pt-PT" dirty="0" smtClean="0">
                <a:latin typeface="Arial" pitchFamily="34" charset="0"/>
                <a:cs typeface="Arial" pitchFamily="34" charset="0"/>
              </a:rPr>
              <a:t>)</a:t>
            </a:r>
            <a:endParaRPr lang="pt-PT" dirty="0">
              <a:latin typeface="Arial" pitchFamily="34" charset="0"/>
              <a:cs typeface="Arial" pitchFamily="34" charset="0"/>
            </a:endParaRPr>
          </a:p>
        </p:txBody>
      </p:sp>
    </p:spTree>
    <p:extLst>
      <p:ext uri="{BB962C8B-B14F-4D97-AF65-F5344CB8AC3E}">
        <p14:creationId xmlns:p14="http://schemas.microsoft.com/office/powerpoint/2010/main" val="967887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720080"/>
          </a:xfrm>
          <a:prstGeom prst="rect">
            <a:avLst/>
          </a:prstGeom>
          <a:solidFill>
            <a:srgbClr val="039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1043608" y="251937"/>
            <a:ext cx="7056784" cy="584775"/>
          </a:xfrm>
          <a:prstGeom prst="rect">
            <a:avLst/>
          </a:prstGeom>
          <a:noFill/>
        </p:spPr>
        <p:txBody>
          <a:bodyPr wrap="square" rtlCol="0">
            <a:spAutoFit/>
          </a:bodyPr>
          <a:lstStyle/>
          <a:p>
            <a:pPr algn="ctr"/>
            <a:r>
              <a:rPr lang="pt-PT" sz="3200" dirty="0" err="1" smtClean="0">
                <a:solidFill>
                  <a:schemeClr val="bg1"/>
                </a:solidFill>
              </a:rPr>
              <a:t>Connecting</a:t>
            </a:r>
            <a:r>
              <a:rPr lang="pt-PT" sz="3200" dirty="0" smtClean="0">
                <a:solidFill>
                  <a:schemeClr val="bg1"/>
                </a:solidFill>
              </a:rPr>
              <a:t> to a </a:t>
            </a:r>
            <a:r>
              <a:rPr lang="pt-PT" sz="3200" dirty="0" err="1" smtClean="0">
                <a:solidFill>
                  <a:schemeClr val="bg1"/>
                </a:solidFill>
              </a:rPr>
              <a:t>remote</a:t>
            </a:r>
            <a:r>
              <a:rPr lang="pt-PT" sz="3200" dirty="0" smtClean="0">
                <a:solidFill>
                  <a:schemeClr val="bg1"/>
                </a:solidFill>
              </a:rPr>
              <a:t> </a:t>
            </a:r>
            <a:r>
              <a:rPr lang="pt-PT" sz="3200" dirty="0" err="1" smtClean="0">
                <a:solidFill>
                  <a:schemeClr val="bg1"/>
                </a:solidFill>
              </a:rPr>
              <a:t>computer</a:t>
            </a:r>
            <a:endParaRPr lang="pt-PT" sz="3200" dirty="0">
              <a:solidFill>
                <a:schemeClr val="bg1"/>
              </a:solidFill>
            </a:endParaRPr>
          </a:p>
        </p:txBody>
      </p:sp>
      <p:sp>
        <p:nvSpPr>
          <p:cNvPr id="6" name="TextBox 5"/>
          <p:cNvSpPr txBox="1"/>
          <p:nvPr/>
        </p:nvSpPr>
        <p:spPr>
          <a:xfrm>
            <a:off x="467544" y="1311151"/>
            <a:ext cx="1512168" cy="461665"/>
          </a:xfrm>
          <a:prstGeom prst="rect">
            <a:avLst/>
          </a:prstGeom>
          <a:noFill/>
        </p:spPr>
        <p:txBody>
          <a:bodyPr wrap="square" rtlCol="0">
            <a:spAutoFit/>
          </a:bodyPr>
          <a:lstStyle/>
          <a:p>
            <a:r>
              <a:rPr lang="pt-PT" sz="2400" i="1" dirty="0" err="1" smtClean="0"/>
              <a:t>Security</a:t>
            </a:r>
            <a:endParaRPr lang="pt-PT" sz="2400" i="1" dirty="0"/>
          </a:p>
        </p:txBody>
      </p:sp>
      <p:sp>
        <p:nvSpPr>
          <p:cNvPr id="7" name="TextBox 6"/>
          <p:cNvSpPr txBox="1"/>
          <p:nvPr/>
        </p:nvSpPr>
        <p:spPr>
          <a:xfrm>
            <a:off x="827584" y="2276872"/>
            <a:ext cx="7748534" cy="2862322"/>
          </a:xfrm>
          <a:prstGeom prst="rect">
            <a:avLst/>
          </a:prstGeom>
          <a:noFill/>
        </p:spPr>
        <p:txBody>
          <a:bodyPr wrap="square" rtlCol="0">
            <a:spAutoFit/>
          </a:bodyPr>
          <a:lstStyle/>
          <a:p>
            <a:pPr marL="342900" indent="-342900">
              <a:buFont typeface="+mj-lt"/>
              <a:buAutoNum type="arabicPeriod"/>
            </a:pPr>
            <a:r>
              <a:rPr lang="pt-PT" dirty="0" err="1" smtClean="0"/>
              <a:t>Never</a:t>
            </a:r>
            <a:r>
              <a:rPr lang="pt-PT" dirty="0" smtClean="0"/>
              <a:t> </a:t>
            </a:r>
            <a:r>
              <a:rPr lang="pt-PT" dirty="0" err="1" smtClean="0"/>
              <a:t>give</a:t>
            </a:r>
            <a:r>
              <a:rPr lang="pt-PT" dirty="0" smtClean="0"/>
              <a:t> </a:t>
            </a:r>
            <a:r>
              <a:rPr lang="pt-PT" dirty="0" err="1" smtClean="0"/>
              <a:t>your</a:t>
            </a:r>
            <a:r>
              <a:rPr lang="pt-PT" dirty="0" smtClean="0"/>
              <a:t> password to </a:t>
            </a:r>
            <a:r>
              <a:rPr lang="pt-PT" dirty="0" err="1" smtClean="0"/>
              <a:t>anyone</a:t>
            </a:r>
            <a:r>
              <a:rPr lang="pt-PT" dirty="0" smtClean="0"/>
              <a:t> (</a:t>
            </a:r>
            <a:r>
              <a:rPr lang="pt-PT" dirty="0" err="1" smtClean="0"/>
              <a:t>not</a:t>
            </a:r>
            <a:r>
              <a:rPr lang="pt-PT" dirty="0" smtClean="0"/>
              <a:t> </a:t>
            </a:r>
            <a:r>
              <a:rPr lang="pt-PT" dirty="0" err="1" smtClean="0"/>
              <a:t>even</a:t>
            </a:r>
            <a:r>
              <a:rPr lang="pt-PT" dirty="0" smtClean="0"/>
              <a:t> </a:t>
            </a:r>
            <a:r>
              <a:rPr lang="pt-PT" dirty="0" err="1" smtClean="0"/>
              <a:t>system</a:t>
            </a:r>
            <a:r>
              <a:rPr lang="pt-PT" dirty="0" smtClean="0"/>
              <a:t> </a:t>
            </a:r>
            <a:r>
              <a:rPr lang="pt-PT" dirty="0" err="1" smtClean="0"/>
              <a:t>administrators</a:t>
            </a:r>
            <a:r>
              <a:rPr lang="pt-PT" dirty="0" smtClean="0"/>
              <a:t>)</a:t>
            </a:r>
          </a:p>
          <a:p>
            <a:pPr marL="342900" indent="-342900">
              <a:buFont typeface="+mj-lt"/>
              <a:buAutoNum type="arabicPeriod"/>
            </a:pPr>
            <a:endParaRPr lang="pt-PT" dirty="0" smtClean="0"/>
          </a:p>
          <a:p>
            <a:pPr marL="342900" indent="-342900">
              <a:buFont typeface="+mj-lt"/>
              <a:buAutoNum type="arabicPeriod"/>
            </a:pPr>
            <a:r>
              <a:rPr lang="pt-PT" dirty="0" err="1" smtClean="0"/>
              <a:t>Don’t</a:t>
            </a:r>
            <a:r>
              <a:rPr lang="pt-PT" dirty="0" smtClean="0"/>
              <a:t> </a:t>
            </a:r>
            <a:r>
              <a:rPr lang="pt-PT" dirty="0" err="1" smtClean="0"/>
              <a:t>enable</a:t>
            </a:r>
            <a:r>
              <a:rPr lang="pt-PT" dirty="0" smtClean="0"/>
              <a:t> </a:t>
            </a:r>
            <a:r>
              <a:rPr lang="pt-PT" dirty="0" err="1" smtClean="0"/>
              <a:t>any</a:t>
            </a:r>
            <a:r>
              <a:rPr lang="pt-PT" dirty="0" smtClean="0"/>
              <a:t> network </a:t>
            </a:r>
            <a:r>
              <a:rPr lang="pt-PT" dirty="0" err="1" smtClean="0"/>
              <a:t>protocols</a:t>
            </a:r>
            <a:r>
              <a:rPr lang="pt-PT" dirty="0" smtClean="0"/>
              <a:t> </a:t>
            </a:r>
            <a:r>
              <a:rPr lang="pt-PT" dirty="0" err="1" smtClean="0"/>
              <a:t>or</a:t>
            </a:r>
            <a:r>
              <a:rPr lang="pt-PT" dirty="0" smtClean="0"/>
              <a:t> </a:t>
            </a:r>
            <a:r>
              <a:rPr lang="pt-PT" dirty="0" err="1" smtClean="0"/>
              <a:t>services</a:t>
            </a:r>
            <a:r>
              <a:rPr lang="pt-PT" dirty="0" smtClean="0"/>
              <a:t> </a:t>
            </a:r>
            <a:r>
              <a:rPr lang="pt-PT" dirty="0" err="1" smtClean="0"/>
              <a:t>that</a:t>
            </a:r>
            <a:r>
              <a:rPr lang="pt-PT" dirty="0" smtClean="0"/>
              <a:t> </a:t>
            </a:r>
            <a:r>
              <a:rPr lang="pt-PT" dirty="0" err="1" smtClean="0"/>
              <a:t>aren’t</a:t>
            </a:r>
            <a:r>
              <a:rPr lang="pt-PT" dirty="0" smtClean="0"/>
              <a:t> essencial</a:t>
            </a:r>
          </a:p>
          <a:p>
            <a:pPr marL="342900" indent="-342900">
              <a:buFont typeface="+mj-lt"/>
              <a:buAutoNum type="arabicPeriod"/>
            </a:pPr>
            <a:endParaRPr lang="pt-PT" dirty="0" smtClean="0"/>
          </a:p>
          <a:p>
            <a:pPr marL="342900" indent="-342900">
              <a:buFont typeface="+mj-lt"/>
              <a:buAutoNum type="arabicPeriod"/>
            </a:pPr>
            <a:r>
              <a:rPr lang="pt-PT" dirty="0" err="1" smtClean="0"/>
              <a:t>Make</a:t>
            </a:r>
            <a:r>
              <a:rPr lang="pt-PT" dirty="0" smtClean="0"/>
              <a:t> </a:t>
            </a:r>
            <a:r>
              <a:rPr lang="pt-PT" dirty="0" err="1" smtClean="0"/>
              <a:t>sure</a:t>
            </a:r>
            <a:r>
              <a:rPr lang="pt-PT" dirty="0" smtClean="0"/>
              <a:t> </a:t>
            </a:r>
            <a:r>
              <a:rPr lang="pt-PT" dirty="0" err="1" smtClean="0"/>
              <a:t>that</a:t>
            </a:r>
            <a:r>
              <a:rPr lang="pt-PT" dirty="0" smtClean="0"/>
              <a:t> </a:t>
            </a:r>
            <a:r>
              <a:rPr lang="pt-PT" dirty="0" err="1" smtClean="0"/>
              <a:t>all</a:t>
            </a:r>
            <a:r>
              <a:rPr lang="pt-PT" dirty="0" smtClean="0"/>
              <a:t> software </a:t>
            </a:r>
            <a:r>
              <a:rPr lang="pt-PT" dirty="0" err="1" smtClean="0"/>
              <a:t>is</a:t>
            </a:r>
            <a:r>
              <a:rPr lang="pt-PT" dirty="0" smtClean="0"/>
              <a:t> </a:t>
            </a:r>
            <a:r>
              <a:rPr lang="pt-PT" dirty="0" err="1" smtClean="0"/>
              <a:t>up</a:t>
            </a:r>
            <a:r>
              <a:rPr lang="pt-PT" dirty="0" smtClean="0"/>
              <a:t> to date</a:t>
            </a:r>
          </a:p>
          <a:p>
            <a:pPr marL="342900" indent="-342900">
              <a:buFont typeface="+mj-lt"/>
              <a:buAutoNum type="arabicPeriod"/>
            </a:pPr>
            <a:endParaRPr lang="pt-PT" dirty="0" smtClean="0"/>
          </a:p>
          <a:p>
            <a:pPr marL="342900" indent="-342900">
              <a:buFont typeface="+mj-lt"/>
              <a:buAutoNum type="arabicPeriod"/>
            </a:pPr>
            <a:r>
              <a:rPr lang="pt-PT" dirty="0" smtClean="0"/>
              <a:t>Use </a:t>
            </a:r>
            <a:r>
              <a:rPr lang="pt-PT" dirty="0" err="1" smtClean="0"/>
              <a:t>encrypted</a:t>
            </a:r>
            <a:r>
              <a:rPr lang="pt-PT" dirty="0" smtClean="0"/>
              <a:t> </a:t>
            </a:r>
            <a:r>
              <a:rPr lang="pt-PT" dirty="0" err="1" smtClean="0"/>
              <a:t>connections</a:t>
            </a:r>
            <a:r>
              <a:rPr lang="pt-PT" dirty="0" smtClean="0"/>
              <a:t> (e.g. VPN)</a:t>
            </a:r>
          </a:p>
          <a:p>
            <a:pPr marL="342900" indent="-342900">
              <a:buFont typeface="+mj-lt"/>
              <a:buAutoNum type="arabicPeriod"/>
            </a:pPr>
            <a:endParaRPr lang="pt-PT" dirty="0" smtClean="0"/>
          </a:p>
          <a:p>
            <a:pPr marL="342900" indent="-342900">
              <a:buFont typeface="+mj-lt"/>
              <a:buAutoNum type="arabicPeriod"/>
            </a:pPr>
            <a:r>
              <a:rPr lang="pt-PT" dirty="0" err="1" smtClean="0"/>
              <a:t>Avoid</a:t>
            </a:r>
            <a:r>
              <a:rPr lang="pt-PT" dirty="0" smtClean="0"/>
              <a:t> </a:t>
            </a:r>
            <a:r>
              <a:rPr lang="pt-PT" dirty="0" err="1" smtClean="0"/>
              <a:t>connecting</a:t>
            </a:r>
            <a:r>
              <a:rPr lang="pt-PT" dirty="0" smtClean="0"/>
              <a:t> to servers </a:t>
            </a:r>
            <a:r>
              <a:rPr lang="pt-PT" dirty="0" err="1" smtClean="0"/>
              <a:t>over</a:t>
            </a:r>
            <a:r>
              <a:rPr lang="pt-PT" dirty="0" smtClean="0"/>
              <a:t> open network </a:t>
            </a:r>
            <a:r>
              <a:rPr lang="pt-PT" dirty="0" err="1" smtClean="0"/>
              <a:t>connections</a:t>
            </a:r>
            <a:r>
              <a:rPr lang="pt-PT" dirty="0" smtClean="0"/>
              <a:t> </a:t>
            </a:r>
            <a:r>
              <a:rPr lang="pt-PT" dirty="0" err="1" smtClean="0"/>
              <a:t>without</a:t>
            </a:r>
            <a:r>
              <a:rPr lang="pt-PT" dirty="0" smtClean="0"/>
              <a:t> </a:t>
            </a:r>
            <a:r>
              <a:rPr lang="pt-PT" dirty="0" err="1" smtClean="0"/>
              <a:t>encryption</a:t>
            </a:r>
            <a:r>
              <a:rPr lang="pt-PT" dirty="0" smtClean="0"/>
              <a:t> (e.g. </a:t>
            </a:r>
            <a:r>
              <a:rPr lang="pt-PT" dirty="0" err="1" smtClean="0"/>
              <a:t>public</a:t>
            </a:r>
            <a:r>
              <a:rPr lang="pt-PT" dirty="0" smtClean="0"/>
              <a:t> </a:t>
            </a:r>
            <a:r>
              <a:rPr lang="pt-PT" dirty="0" err="1" smtClean="0"/>
              <a:t>WiFi</a:t>
            </a:r>
            <a:r>
              <a:rPr lang="pt-PT" dirty="0" smtClean="0"/>
              <a:t>)</a:t>
            </a:r>
            <a:endParaRPr lang="pt-PT" dirty="0"/>
          </a:p>
        </p:txBody>
      </p:sp>
    </p:spTree>
    <p:extLst>
      <p:ext uri="{BB962C8B-B14F-4D97-AF65-F5344CB8AC3E}">
        <p14:creationId xmlns:p14="http://schemas.microsoft.com/office/powerpoint/2010/main" val="3160383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3969</Words>
  <Application>Microsoft Office PowerPoint</Application>
  <PresentationFormat>On-screen Show (4:3)</PresentationFormat>
  <Paragraphs>411</Paragraphs>
  <Slides>37</Slides>
  <Notes>34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Computers Network</dc:title>
  <dc:creator>www.powerpointstyles.com</dc:creator>
  <cp:lastModifiedBy>Pedro</cp:lastModifiedBy>
  <cp:revision>218</cp:revision>
  <dcterms:created xsi:type="dcterms:W3CDTF">2009-03-23T15:23:24Z</dcterms:created>
  <dcterms:modified xsi:type="dcterms:W3CDTF">2012-06-01T09:21:43Z</dcterms:modified>
</cp:coreProperties>
</file>