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docProps/core.xml" ContentType="application/vnd.openxmlformats-package.core-propertie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76" r:id="rId4"/>
    <p:sldId id="277" r:id="rId5"/>
    <p:sldId id="278" r:id="rId6"/>
    <p:sldId id="279" r:id="rId7"/>
    <p:sldId id="280" r:id="rId8"/>
    <p:sldId id="281" r:id="rId9"/>
    <p:sldId id="282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B833"/>
    <a:srgbClr val="B2FFAD"/>
    <a:srgbClr val="FFF8E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1096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viewProps" Target="viewProps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tableStyles" Target="tableStyles.xml"/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2" Type="http://schemas.openxmlformats.org/officeDocument/2006/relationships/printerSettings" Target="printerSettings/printerSettings1.bin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1EDF0-9969-FA42-82DB-94DBFAD91FFB}" type="datetimeFigureOut">
              <a:rPr lang="en-US" smtClean="0"/>
              <a:t>3/1/12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50A5C5-2571-554D-ABCF-0CB7887ABF1E}" type="slidenum">
              <a:rPr lang="fr-FR" smtClean="0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50A5C5-2571-554D-ABCF-0CB7887ABF1E}" type="slidenum">
              <a:rPr lang="fr-FR" smtClean="0"/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50A5C5-2571-554D-ABCF-0CB7887ABF1E}" type="slidenum">
              <a:rPr lang="fr-FR" smtClean="0"/>
              <a:t>9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2741D-1123-914A-99C5-CB85B28C0C79}" type="datetimeFigureOut">
              <a:rPr lang="en-US" smtClean="0"/>
              <a:pPr/>
              <a:t>3/1/12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2C4E-ED4A-5945-9D56-8791D89A9677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2741D-1123-914A-99C5-CB85B28C0C79}" type="datetimeFigureOut">
              <a:rPr lang="en-US" smtClean="0"/>
              <a:pPr/>
              <a:t>3/1/12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2C4E-ED4A-5945-9D56-8791D89A9677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2741D-1123-914A-99C5-CB85B28C0C79}" type="datetimeFigureOut">
              <a:rPr lang="en-US" smtClean="0"/>
              <a:pPr/>
              <a:t>3/1/12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2C4E-ED4A-5945-9D56-8791D89A9677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2741D-1123-914A-99C5-CB85B28C0C79}" type="datetimeFigureOut">
              <a:rPr lang="en-US" smtClean="0"/>
              <a:pPr/>
              <a:t>3/1/12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2C4E-ED4A-5945-9D56-8791D89A9677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2741D-1123-914A-99C5-CB85B28C0C79}" type="datetimeFigureOut">
              <a:rPr lang="en-US" smtClean="0"/>
              <a:pPr/>
              <a:t>3/1/12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2C4E-ED4A-5945-9D56-8791D89A9677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2741D-1123-914A-99C5-CB85B28C0C79}" type="datetimeFigureOut">
              <a:rPr lang="en-US" smtClean="0"/>
              <a:pPr/>
              <a:t>3/1/12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2C4E-ED4A-5945-9D56-8791D89A9677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2741D-1123-914A-99C5-CB85B28C0C79}" type="datetimeFigureOut">
              <a:rPr lang="en-US" smtClean="0"/>
              <a:pPr/>
              <a:t>3/1/12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2C4E-ED4A-5945-9D56-8791D89A9677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2741D-1123-914A-99C5-CB85B28C0C79}" type="datetimeFigureOut">
              <a:rPr lang="en-US" smtClean="0"/>
              <a:pPr/>
              <a:t>3/1/12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2C4E-ED4A-5945-9D56-8791D89A9677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2741D-1123-914A-99C5-CB85B28C0C79}" type="datetimeFigureOut">
              <a:rPr lang="en-US" smtClean="0"/>
              <a:pPr/>
              <a:t>3/1/12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2C4E-ED4A-5945-9D56-8791D89A9677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2741D-1123-914A-99C5-CB85B28C0C79}" type="datetimeFigureOut">
              <a:rPr lang="en-US" smtClean="0"/>
              <a:pPr/>
              <a:t>3/1/12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2C4E-ED4A-5945-9D56-8791D89A9677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2741D-1123-914A-99C5-CB85B28C0C79}" type="datetimeFigureOut">
              <a:rPr lang="en-US" smtClean="0"/>
              <a:pPr/>
              <a:t>3/1/12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2C4E-ED4A-5945-9D56-8791D89A9677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2741D-1123-914A-99C5-CB85B28C0C79}" type="datetimeFigureOut">
              <a:rPr lang="en-US" smtClean="0"/>
              <a:pPr/>
              <a:t>3/1/12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572C4E-ED4A-5945-9D56-8791D89A9677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9950" y="320821"/>
            <a:ext cx="7404100" cy="621635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35225"/>
            <a:ext cx="7772400" cy="1470025"/>
          </a:xfrm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>
            <a:normAutofit fontScale="90000"/>
          </a:bodyPr>
          <a:lstStyle/>
          <a:p>
            <a:r>
              <a:rPr lang="fr-FR" sz="5200" b="1" dirty="0" err="1" smtClean="0">
                <a:solidFill>
                  <a:srgbClr val="00B833"/>
                </a:solidFill>
              </a:rPr>
              <a:t>Selecting</a:t>
            </a:r>
            <a:r>
              <a:rPr lang="fr-FR" sz="5200" b="1" dirty="0" smtClean="0">
                <a:solidFill>
                  <a:srgbClr val="00B833"/>
                </a:solidFill>
              </a:rPr>
              <a:t> and </a:t>
            </a:r>
            <a:r>
              <a:rPr lang="fr-FR" sz="5200" b="1" dirty="0" err="1" smtClean="0">
                <a:solidFill>
                  <a:srgbClr val="00B833"/>
                </a:solidFill>
              </a:rPr>
              <a:t>Combining</a:t>
            </a:r>
            <a:r>
              <a:rPr lang="fr-FR" sz="5200" b="1" dirty="0" smtClean="0">
                <a:solidFill>
                  <a:srgbClr val="00B833"/>
                </a:solidFill>
              </a:rPr>
              <a:t> Tools</a:t>
            </a:r>
            <a:endParaRPr lang="fr-FR" sz="5200" b="1" dirty="0">
              <a:solidFill>
                <a:srgbClr val="00B833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099520"/>
            <a:ext cx="6400800" cy="1752600"/>
          </a:xfrm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r>
              <a:rPr lang="fr-FR" dirty="0" smtClean="0">
                <a:solidFill>
                  <a:srgbClr val="00B833"/>
                </a:solidFill>
              </a:rPr>
              <a:t>F. Duveau</a:t>
            </a:r>
            <a:endParaRPr lang="fr-FR" dirty="0" smtClean="0">
              <a:solidFill>
                <a:srgbClr val="00B833"/>
              </a:solidFill>
            </a:endParaRPr>
          </a:p>
          <a:p>
            <a:r>
              <a:rPr lang="fr-FR" dirty="0" smtClean="0">
                <a:solidFill>
                  <a:srgbClr val="00B833"/>
                </a:solidFill>
              </a:rPr>
              <a:t>02/03/12</a:t>
            </a:r>
            <a:endParaRPr lang="fr-FR" dirty="0">
              <a:solidFill>
                <a:srgbClr val="00B833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77365" y="83281"/>
            <a:ext cx="1789272" cy="523220"/>
          </a:xfrm>
          <a:prstGeom prst="rect">
            <a:avLst/>
          </a:prstGeom>
          <a:noFill/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fr-FR" sz="2800" dirty="0" err="1" smtClean="0">
                <a:solidFill>
                  <a:srgbClr val="00B833"/>
                </a:solidFill>
              </a:rPr>
              <a:t>Chapter</a:t>
            </a:r>
            <a:r>
              <a:rPr lang="fr-FR" sz="2800" dirty="0" smtClean="0">
                <a:solidFill>
                  <a:srgbClr val="00B833"/>
                </a:solidFill>
              </a:rPr>
              <a:t> 14</a:t>
            </a:r>
            <a:endParaRPr lang="fr-FR" sz="2800" dirty="0">
              <a:solidFill>
                <a:srgbClr val="00B8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544655" y="1411489"/>
            <a:ext cx="24323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 smtClean="0"/>
              <a:t>- </a:t>
            </a:r>
            <a:r>
              <a:rPr lang="fr-FR" sz="2000" b="1" dirty="0" err="1" smtClean="0"/>
              <a:t>Regular</a:t>
            </a:r>
            <a:r>
              <a:rPr lang="fr-FR" sz="2000" b="1" dirty="0" smtClean="0"/>
              <a:t> expressions</a:t>
            </a:r>
            <a:endParaRPr lang="fr-FR" sz="20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3483305" y="265691"/>
            <a:ext cx="2177399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b="1" dirty="0" err="1" smtClean="0"/>
              <a:t>Your</a:t>
            </a:r>
            <a:r>
              <a:rPr lang="fr-FR" sz="3200" b="1" dirty="0" smtClean="0"/>
              <a:t> </a:t>
            </a:r>
            <a:r>
              <a:rPr lang="fr-FR" sz="3200" b="1" dirty="0" err="1" smtClean="0"/>
              <a:t>toolkit</a:t>
            </a:r>
            <a:endParaRPr lang="fr-FR" sz="32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544655" y="2219459"/>
            <a:ext cx="20585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 smtClean="0"/>
              <a:t>- Shell </a:t>
            </a:r>
            <a:r>
              <a:rPr lang="fr-FR" sz="2000" b="1" dirty="0" err="1" smtClean="0"/>
              <a:t>commands</a:t>
            </a:r>
            <a:endParaRPr lang="fr-FR" sz="2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544655" y="3027429"/>
            <a:ext cx="15847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 smtClean="0"/>
              <a:t>- Shell scripts</a:t>
            </a:r>
            <a:endParaRPr lang="fr-FR" sz="20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44655" y="3835400"/>
            <a:ext cx="21505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 smtClean="0"/>
              <a:t>- Python programs</a:t>
            </a:r>
            <a:endParaRPr lang="fr-FR" sz="20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3345332" y="1411489"/>
            <a:ext cx="24342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 smtClean="0"/>
              <a:t>To </a:t>
            </a:r>
            <a:r>
              <a:rPr lang="fr-FR" sz="2000" dirty="0" err="1" smtClean="0"/>
              <a:t>search</a:t>
            </a:r>
            <a:r>
              <a:rPr lang="fr-FR" sz="2000" dirty="0" smtClean="0"/>
              <a:t> and replace</a:t>
            </a:r>
            <a:endParaRPr lang="fr-FR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3345332" y="2219459"/>
            <a:ext cx="56193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 smtClean="0"/>
              <a:t>To </a:t>
            </a:r>
            <a:r>
              <a:rPr lang="fr-FR" sz="2000" dirty="0" err="1" smtClean="0"/>
              <a:t>interact</a:t>
            </a:r>
            <a:r>
              <a:rPr lang="fr-FR" sz="2000" dirty="0" smtClean="0"/>
              <a:t> </a:t>
            </a:r>
            <a:r>
              <a:rPr lang="fr-FR" sz="2000" dirty="0" err="1" smtClean="0"/>
              <a:t>with</a:t>
            </a:r>
            <a:r>
              <a:rPr lang="fr-FR" sz="2000" dirty="0" smtClean="0"/>
              <a:t> </a:t>
            </a:r>
            <a:r>
              <a:rPr lang="fr-FR" sz="2000" dirty="0" err="1" smtClean="0"/>
              <a:t>your</a:t>
            </a:r>
            <a:r>
              <a:rPr lang="fr-FR" sz="2000" dirty="0" smtClean="0"/>
              <a:t> computer </a:t>
            </a:r>
            <a:r>
              <a:rPr lang="fr-FR" sz="2000" dirty="0" err="1" smtClean="0"/>
              <a:t>at</a:t>
            </a:r>
            <a:r>
              <a:rPr lang="fr-FR" sz="2000" dirty="0" smtClean="0"/>
              <a:t> the command line</a:t>
            </a:r>
            <a:endParaRPr lang="fr-FR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3345332" y="3027429"/>
            <a:ext cx="53460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 smtClean="0"/>
              <a:t>To combine / automate </a:t>
            </a:r>
            <a:r>
              <a:rPr lang="fr-FR" sz="2000" dirty="0" err="1" smtClean="0"/>
              <a:t>command-line</a:t>
            </a:r>
            <a:r>
              <a:rPr lang="fr-FR" sz="2000" dirty="0" smtClean="0"/>
              <a:t> </a:t>
            </a:r>
            <a:r>
              <a:rPr lang="fr-FR" sz="2000" dirty="0" err="1" smtClean="0"/>
              <a:t>operations</a:t>
            </a:r>
            <a:endParaRPr lang="fr-FR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3345332" y="3835400"/>
            <a:ext cx="33558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 smtClean="0"/>
              <a:t>For more </a:t>
            </a:r>
            <a:r>
              <a:rPr lang="fr-FR" sz="2000" dirty="0" err="1" smtClean="0"/>
              <a:t>advanced</a:t>
            </a:r>
            <a:r>
              <a:rPr lang="fr-FR" sz="2000" dirty="0" smtClean="0"/>
              <a:t> </a:t>
            </a:r>
            <a:r>
              <a:rPr lang="fr-FR" sz="2000" dirty="0" err="1" smtClean="0"/>
              <a:t>processing</a:t>
            </a:r>
            <a:endParaRPr lang="fr-FR" sz="2000" dirty="0"/>
          </a:p>
        </p:txBody>
      </p:sp>
      <p:sp>
        <p:nvSpPr>
          <p:cNvPr id="24" name="TextBox 23"/>
          <p:cNvSpPr txBox="1"/>
          <p:nvPr/>
        </p:nvSpPr>
        <p:spPr>
          <a:xfrm>
            <a:off x="997119" y="4874567"/>
            <a:ext cx="71497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dirty="0" smtClean="0"/>
              <a:t>How to chose the </a:t>
            </a:r>
            <a:r>
              <a:rPr lang="fr-FR" sz="2400" dirty="0" err="1" smtClean="0"/>
              <a:t>convenient</a:t>
            </a:r>
            <a:r>
              <a:rPr lang="fr-FR" sz="2400" dirty="0" smtClean="0"/>
              <a:t> </a:t>
            </a:r>
            <a:r>
              <a:rPr lang="fr-FR" sz="2400" dirty="0" err="1" smtClean="0"/>
              <a:t>tools</a:t>
            </a:r>
            <a:r>
              <a:rPr lang="fr-FR" sz="2400" dirty="0" smtClean="0"/>
              <a:t> for a </a:t>
            </a:r>
            <a:r>
              <a:rPr lang="fr-FR" sz="2400" dirty="0" err="1" smtClean="0"/>
              <a:t>particular</a:t>
            </a:r>
            <a:r>
              <a:rPr lang="fr-FR" sz="2400" dirty="0" smtClean="0"/>
              <a:t> </a:t>
            </a:r>
            <a:r>
              <a:rPr lang="fr-FR" sz="2400" dirty="0" err="1" smtClean="0"/>
              <a:t>task</a:t>
            </a:r>
            <a:r>
              <a:rPr lang="fr-FR" sz="2400" dirty="0" smtClean="0"/>
              <a:t>?</a:t>
            </a:r>
            <a:endParaRPr lang="fr-FR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1224950" y="5770265"/>
            <a:ext cx="66941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/>
              <a:t>It </a:t>
            </a:r>
            <a:r>
              <a:rPr lang="fr-FR" sz="2000" dirty="0" err="1" smtClean="0"/>
              <a:t>depends</a:t>
            </a:r>
            <a:r>
              <a:rPr lang="fr-FR" sz="2000" dirty="0" smtClean="0"/>
              <a:t> on the </a:t>
            </a:r>
            <a:r>
              <a:rPr lang="fr-FR" sz="2000" dirty="0" err="1" smtClean="0"/>
              <a:t>kind</a:t>
            </a:r>
            <a:r>
              <a:rPr lang="fr-FR" sz="2000" dirty="0" smtClean="0"/>
              <a:t> and </a:t>
            </a:r>
            <a:r>
              <a:rPr lang="fr-FR" sz="2000" dirty="0" err="1" smtClean="0"/>
              <a:t>number</a:t>
            </a:r>
            <a:r>
              <a:rPr lang="fr-FR" sz="2000" dirty="0" smtClean="0"/>
              <a:t> of input data and the </a:t>
            </a:r>
            <a:r>
              <a:rPr lang="fr-FR" sz="2000" dirty="0" err="1" smtClean="0"/>
              <a:t>amount</a:t>
            </a:r>
            <a:r>
              <a:rPr lang="fr-FR" sz="2000" dirty="0" smtClean="0"/>
              <a:t> and </a:t>
            </a:r>
            <a:r>
              <a:rPr lang="fr-FR" sz="2000" dirty="0" err="1" smtClean="0"/>
              <a:t>frequency</a:t>
            </a:r>
            <a:r>
              <a:rPr lang="fr-FR" sz="2000" dirty="0" smtClean="0"/>
              <a:t> of </a:t>
            </a:r>
            <a:r>
              <a:rPr lang="fr-FR" sz="2000" dirty="0" err="1" smtClean="0"/>
              <a:t>work</a:t>
            </a:r>
            <a:r>
              <a:rPr lang="fr-FR" sz="2000" dirty="0" smtClean="0"/>
              <a:t> to </a:t>
            </a:r>
            <a:r>
              <a:rPr lang="fr-FR" sz="2000" dirty="0" err="1" smtClean="0"/>
              <a:t>perform</a:t>
            </a:r>
            <a:r>
              <a:rPr lang="fr-FR" sz="2000" dirty="0" smtClean="0"/>
              <a:t> </a:t>
            </a:r>
            <a:endParaRPr lang="fr-FR" sz="2000" dirty="0"/>
          </a:p>
        </p:txBody>
      </p:sp>
      <p:sp>
        <p:nvSpPr>
          <p:cNvPr id="28" name="Down Arrow 27"/>
          <p:cNvSpPr/>
          <p:nvPr/>
        </p:nvSpPr>
        <p:spPr>
          <a:xfrm>
            <a:off x="4368800" y="5500216"/>
            <a:ext cx="406400" cy="226368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544655" y="1474989"/>
            <a:ext cx="25348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 smtClean="0"/>
              <a:t>- Data </a:t>
            </a:r>
            <a:r>
              <a:rPr lang="fr-FR" sz="2000" b="1" dirty="0" err="1" smtClean="0"/>
              <a:t>from</a:t>
            </a:r>
            <a:r>
              <a:rPr lang="fr-FR" sz="2000" b="1" dirty="0" smtClean="0"/>
              <a:t> user input</a:t>
            </a:r>
            <a:endParaRPr lang="fr-FR" sz="20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2927778" y="265691"/>
            <a:ext cx="328848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b="1" dirty="0" smtClean="0"/>
              <a:t>Type of input data</a:t>
            </a:r>
            <a:endParaRPr lang="fr-FR" sz="32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544655" y="2206759"/>
            <a:ext cx="27290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 smtClean="0"/>
              <a:t>- Data </a:t>
            </a:r>
            <a:r>
              <a:rPr lang="fr-FR" sz="2000" b="1" dirty="0" err="1" smtClean="0"/>
              <a:t>from</a:t>
            </a:r>
            <a:r>
              <a:rPr lang="fr-FR" sz="2000" b="1" dirty="0" smtClean="0"/>
              <a:t> the Internet</a:t>
            </a:r>
            <a:endParaRPr lang="fr-FR" sz="2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544655" y="3027429"/>
            <a:ext cx="31085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 smtClean="0"/>
              <a:t>- Data </a:t>
            </a:r>
            <a:r>
              <a:rPr lang="fr-FR" sz="2000" b="1" dirty="0" err="1" smtClean="0"/>
              <a:t>from</a:t>
            </a:r>
            <a:r>
              <a:rPr lang="fr-FR" sz="2000" b="1" dirty="0" smtClean="0"/>
              <a:t> </a:t>
            </a:r>
            <a:r>
              <a:rPr lang="fr-FR" sz="2000" b="1" dirty="0" err="1" smtClean="0"/>
              <a:t>other</a:t>
            </a:r>
            <a:r>
              <a:rPr lang="fr-FR" sz="2000" b="1" dirty="0" smtClean="0"/>
              <a:t> programs</a:t>
            </a:r>
            <a:endParaRPr lang="fr-FR" sz="20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44655" y="4385992"/>
            <a:ext cx="24740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 smtClean="0"/>
              <a:t>- Data </a:t>
            </a:r>
            <a:r>
              <a:rPr lang="fr-FR" sz="2000" b="1" dirty="0" err="1" smtClean="0"/>
              <a:t>from</a:t>
            </a:r>
            <a:r>
              <a:rPr lang="fr-FR" sz="2000" b="1" dirty="0" smtClean="0"/>
              <a:t> hardware</a:t>
            </a:r>
            <a:endParaRPr lang="fr-FR" sz="20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3980332" y="1474989"/>
            <a:ext cx="13509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 err="1" smtClean="0"/>
              <a:t>raw-input</a:t>
            </a:r>
            <a:r>
              <a:rPr lang="fr-FR" sz="2000" dirty="0" smtClean="0"/>
              <a:t>()</a:t>
            </a:r>
            <a:endParaRPr lang="fr-FR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544655" y="5378510"/>
            <a:ext cx="28648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 smtClean="0"/>
              <a:t>- Data </a:t>
            </a:r>
            <a:r>
              <a:rPr lang="fr-FR" sz="2000" b="1" dirty="0" err="1" smtClean="0"/>
              <a:t>from</a:t>
            </a:r>
            <a:r>
              <a:rPr lang="fr-FR" sz="2000" b="1" dirty="0" smtClean="0"/>
              <a:t> </a:t>
            </a:r>
            <a:r>
              <a:rPr lang="fr-FR" sz="2000" b="1" dirty="0" err="1" smtClean="0"/>
              <a:t>spreadsheets</a:t>
            </a:r>
            <a:endParaRPr lang="fr-FR" sz="20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5656732" y="1474989"/>
            <a:ext cx="11807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 err="1" smtClean="0"/>
              <a:t>sys.argv</a:t>
            </a:r>
            <a:r>
              <a:rPr lang="fr-FR" sz="2000" dirty="0" smtClean="0"/>
              <a:t>[]</a:t>
            </a:r>
            <a:endParaRPr lang="fr-FR" sz="2000" dirty="0"/>
          </a:p>
        </p:txBody>
      </p:sp>
      <p:sp>
        <p:nvSpPr>
          <p:cNvPr id="26" name="TextBox 25"/>
          <p:cNvSpPr txBox="1"/>
          <p:nvPr/>
        </p:nvSpPr>
        <p:spPr>
          <a:xfrm>
            <a:off x="3980332" y="2206759"/>
            <a:ext cx="45832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 err="1" smtClean="0"/>
              <a:t>curl</a:t>
            </a:r>
            <a:r>
              <a:rPr lang="fr-FR" sz="2000" dirty="0" smtClean="0"/>
              <a:t>() or </a:t>
            </a:r>
            <a:r>
              <a:rPr lang="fr-FR" sz="2000" dirty="0" err="1" smtClean="0"/>
              <a:t>wget</a:t>
            </a:r>
            <a:r>
              <a:rPr lang="fr-FR" sz="2000" dirty="0" smtClean="0"/>
              <a:t>() </a:t>
            </a:r>
            <a:r>
              <a:rPr lang="fr-FR" sz="2000" dirty="0" err="1" smtClean="0"/>
              <a:t>commands</a:t>
            </a:r>
            <a:r>
              <a:rPr lang="fr-FR" sz="2000" dirty="0" smtClean="0"/>
              <a:t>, urllib2 module</a:t>
            </a:r>
            <a:endParaRPr lang="fr-FR" sz="2000" dirty="0"/>
          </a:p>
        </p:txBody>
      </p:sp>
      <p:sp>
        <p:nvSpPr>
          <p:cNvPr id="27" name="TextBox 26"/>
          <p:cNvSpPr txBox="1"/>
          <p:nvPr/>
        </p:nvSpPr>
        <p:spPr>
          <a:xfrm>
            <a:off x="3980332" y="3027429"/>
            <a:ext cx="48334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Output of </a:t>
            </a:r>
            <a:r>
              <a:rPr lang="fr-FR" sz="2000" dirty="0" err="1" smtClean="0"/>
              <a:t>other</a:t>
            </a:r>
            <a:r>
              <a:rPr lang="fr-FR" sz="2000" dirty="0" smtClean="0"/>
              <a:t> programs </a:t>
            </a:r>
            <a:r>
              <a:rPr lang="fr-FR" sz="2000" dirty="0" err="1" smtClean="0"/>
              <a:t>can</a:t>
            </a:r>
            <a:r>
              <a:rPr lang="fr-FR" sz="2000" dirty="0" smtClean="0"/>
              <a:t> </a:t>
            </a:r>
            <a:r>
              <a:rPr lang="fr-FR" sz="2000" dirty="0" err="1" smtClean="0"/>
              <a:t>be</a:t>
            </a:r>
            <a:r>
              <a:rPr lang="fr-FR" sz="2000" dirty="0" smtClean="0"/>
              <a:t> </a:t>
            </a:r>
            <a:r>
              <a:rPr lang="fr-FR" sz="2000" dirty="0" err="1" smtClean="0"/>
              <a:t>captured</a:t>
            </a:r>
            <a:r>
              <a:rPr lang="fr-FR" sz="2000" dirty="0" smtClean="0"/>
              <a:t> </a:t>
            </a:r>
            <a:r>
              <a:rPr lang="fr-FR" sz="2000" dirty="0" err="1" smtClean="0"/>
              <a:t>using</a:t>
            </a:r>
            <a:r>
              <a:rPr lang="fr-FR" sz="2000" dirty="0" smtClean="0"/>
              <a:t> redirection (&gt; or &gt;&gt;) or the pipe </a:t>
            </a:r>
            <a:r>
              <a:rPr lang="fr-FR" sz="2000" dirty="0" err="1" smtClean="0"/>
              <a:t>operator</a:t>
            </a:r>
            <a:r>
              <a:rPr lang="fr-FR" sz="2000" dirty="0" smtClean="0"/>
              <a:t> (</a:t>
            </a:r>
            <a:r>
              <a:rPr lang="fr-FR" sz="2000" dirty="0" smtClean="0"/>
              <a:t>|)</a:t>
            </a:r>
            <a:endParaRPr lang="fr-FR" sz="2000" dirty="0"/>
          </a:p>
        </p:txBody>
      </p:sp>
      <p:sp>
        <p:nvSpPr>
          <p:cNvPr id="29" name="TextBox 28"/>
          <p:cNvSpPr txBox="1"/>
          <p:nvPr/>
        </p:nvSpPr>
        <p:spPr>
          <a:xfrm>
            <a:off x="3980332" y="4385992"/>
            <a:ext cx="48334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err="1" smtClean="0"/>
              <a:t>Chapter</a:t>
            </a:r>
            <a:r>
              <a:rPr lang="fr-FR" sz="2000" dirty="0" smtClean="0"/>
              <a:t> 22 </a:t>
            </a:r>
            <a:r>
              <a:rPr lang="fr-FR" sz="2000" dirty="0" err="1" smtClean="0"/>
              <a:t>gives</a:t>
            </a:r>
            <a:r>
              <a:rPr lang="fr-FR" sz="2000" dirty="0" smtClean="0"/>
              <a:t> background on ho to </a:t>
            </a:r>
            <a:r>
              <a:rPr lang="fr-FR" sz="2000" dirty="0" err="1" smtClean="0"/>
              <a:t>interact</a:t>
            </a:r>
            <a:r>
              <a:rPr lang="fr-FR" sz="2000" dirty="0" smtClean="0"/>
              <a:t> </a:t>
            </a:r>
            <a:r>
              <a:rPr lang="fr-FR" sz="2000" dirty="0" err="1" smtClean="0"/>
              <a:t>directly</a:t>
            </a:r>
            <a:r>
              <a:rPr lang="fr-FR" sz="2000" dirty="0" smtClean="0"/>
              <a:t> </a:t>
            </a:r>
            <a:r>
              <a:rPr lang="fr-FR" sz="2000" dirty="0" err="1" smtClean="0"/>
              <a:t>with</a:t>
            </a:r>
            <a:r>
              <a:rPr lang="fr-FR" sz="2000" dirty="0" smtClean="0"/>
              <a:t> the </a:t>
            </a:r>
            <a:r>
              <a:rPr lang="fr-FR" sz="2000" dirty="0" err="1" smtClean="0"/>
              <a:t>physical</a:t>
            </a:r>
            <a:r>
              <a:rPr lang="fr-FR" sz="2000" dirty="0" smtClean="0"/>
              <a:t> world </a:t>
            </a:r>
            <a:endParaRPr lang="fr-FR" sz="2000" dirty="0"/>
          </a:p>
        </p:txBody>
      </p:sp>
      <p:sp>
        <p:nvSpPr>
          <p:cNvPr id="30" name="TextBox 29"/>
          <p:cNvSpPr txBox="1"/>
          <p:nvPr/>
        </p:nvSpPr>
        <p:spPr>
          <a:xfrm>
            <a:off x="3980332" y="5378510"/>
            <a:ext cx="48334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Not </a:t>
            </a:r>
            <a:r>
              <a:rPr lang="fr-FR" sz="2000" dirty="0" err="1" smtClean="0"/>
              <a:t>suitable</a:t>
            </a:r>
            <a:r>
              <a:rPr lang="fr-FR" sz="2000" dirty="0" smtClean="0"/>
              <a:t> to manage large and </a:t>
            </a:r>
            <a:r>
              <a:rPr lang="fr-FR" sz="2000" dirty="0" err="1" smtClean="0"/>
              <a:t>complex</a:t>
            </a:r>
            <a:r>
              <a:rPr lang="fr-FR" sz="2000" dirty="0" smtClean="0"/>
              <a:t> </a:t>
            </a:r>
            <a:r>
              <a:rPr lang="fr-FR" sz="2000" dirty="0" err="1" smtClean="0"/>
              <a:t>datasets</a:t>
            </a:r>
            <a:endParaRPr 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34"/>
          <p:cNvSpPr txBox="1"/>
          <p:nvPr/>
        </p:nvSpPr>
        <p:spPr>
          <a:xfrm>
            <a:off x="1680850" y="240291"/>
            <a:ext cx="578235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b="1" dirty="0" err="1" smtClean="0"/>
              <a:t>Gathering</a:t>
            </a:r>
            <a:r>
              <a:rPr lang="fr-FR" sz="3200" b="1" dirty="0" smtClean="0"/>
              <a:t> data </a:t>
            </a:r>
            <a:r>
              <a:rPr lang="fr-FR" sz="3200" b="1" dirty="0" err="1" smtClean="0"/>
              <a:t>from</a:t>
            </a:r>
            <a:r>
              <a:rPr lang="fr-FR" sz="3200" b="1" dirty="0" smtClean="0"/>
              <a:t> the Internet</a:t>
            </a:r>
            <a:endParaRPr lang="fr-FR" sz="3200" b="1" dirty="0"/>
          </a:p>
        </p:txBody>
      </p:sp>
      <p:grpSp>
        <p:nvGrpSpPr>
          <p:cNvPr id="29" name="Group 28"/>
          <p:cNvGrpSpPr/>
          <p:nvPr/>
        </p:nvGrpSpPr>
        <p:grpSpPr>
          <a:xfrm>
            <a:off x="1523974" y="961793"/>
            <a:ext cx="6136447" cy="5870807"/>
            <a:chOff x="1473174" y="987193"/>
            <a:chExt cx="6136447" cy="5870807"/>
          </a:xfrm>
        </p:grpSpPr>
        <p:pic>
          <p:nvPicPr>
            <p:cNvPr id="26" name="Picture 25" descr="Scan3.jpg"/>
            <p:cNvPicPr>
              <a:picLocks noChangeAspect="1"/>
            </p:cNvPicPr>
            <p:nvPr/>
          </p:nvPicPr>
          <p:blipFill>
            <a:blip r:embed="rId2"/>
            <a:srcRect l="5778" t="3656" r="5333" b="2953"/>
            <a:stretch>
              <a:fillRect/>
            </a:stretch>
          </p:blipFill>
          <p:spPr>
            <a:xfrm rot="5239888">
              <a:off x="1747784" y="842414"/>
              <a:ext cx="5717057" cy="6006616"/>
            </a:xfrm>
            <a:prstGeom prst="rect">
              <a:avLst/>
            </a:prstGeom>
          </p:spPr>
        </p:pic>
        <p:sp>
          <p:nvSpPr>
            <p:cNvPr id="27" name="Rectangle 26"/>
            <p:cNvSpPr/>
            <p:nvPr/>
          </p:nvSpPr>
          <p:spPr>
            <a:xfrm>
              <a:off x="1473174" y="4343400"/>
              <a:ext cx="1117626" cy="2514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34"/>
          <p:cNvSpPr txBox="1"/>
          <p:nvPr/>
        </p:nvSpPr>
        <p:spPr>
          <a:xfrm>
            <a:off x="2447761" y="265691"/>
            <a:ext cx="4248479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b="1" dirty="0" smtClean="0"/>
              <a:t>Data </a:t>
            </a:r>
            <a:r>
              <a:rPr lang="fr-FR" sz="3200" b="1" dirty="0" err="1" smtClean="0"/>
              <a:t>from</a:t>
            </a:r>
            <a:r>
              <a:rPr lang="fr-FR" sz="3200" b="1" dirty="0" smtClean="0"/>
              <a:t> </a:t>
            </a:r>
            <a:r>
              <a:rPr lang="fr-FR" sz="3200" b="1" dirty="0" err="1" smtClean="0"/>
              <a:t>spreadsheets</a:t>
            </a:r>
            <a:endParaRPr lang="fr-FR" sz="3200" b="1" dirty="0"/>
          </a:p>
        </p:txBody>
      </p:sp>
      <p:grpSp>
        <p:nvGrpSpPr>
          <p:cNvPr id="25" name="Group 24"/>
          <p:cNvGrpSpPr/>
          <p:nvPr/>
        </p:nvGrpSpPr>
        <p:grpSpPr>
          <a:xfrm>
            <a:off x="174711" y="2915245"/>
            <a:ext cx="8994689" cy="4209262"/>
            <a:chOff x="149311" y="2026245"/>
            <a:chExt cx="8994689" cy="4209262"/>
          </a:xfrm>
        </p:grpSpPr>
        <p:pic>
          <p:nvPicPr>
            <p:cNvPr id="18" name="Picture 17" descr="Scan1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16048157">
              <a:off x="2621550" y="-177227"/>
              <a:ext cx="3832551" cy="8616206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>
            <a:xfrm>
              <a:off x="149311" y="2026245"/>
              <a:ext cx="8893089" cy="6026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27111" y="5569352"/>
              <a:ext cx="8600989" cy="6661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8661400" y="2565400"/>
              <a:ext cx="482600" cy="316210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606511" y="1161990"/>
            <a:ext cx="68659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 smtClean="0"/>
              <a:t>More </a:t>
            </a:r>
            <a:r>
              <a:rPr lang="fr-FR" sz="2000" dirty="0" err="1" smtClean="0"/>
              <a:t>suited</a:t>
            </a:r>
            <a:r>
              <a:rPr lang="fr-FR" sz="2000" dirty="0" smtClean="0"/>
              <a:t> to </a:t>
            </a:r>
            <a:r>
              <a:rPr lang="fr-FR" sz="2000" dirty="0" err="1" smtClean="0"/>
              <a:t>small</a:t>
            </a:r>
            <a:r>
              <a:rPr lang="fr-FR" sz="2000" dirty="0" smtClean="0"/>
              <a:t> </a:t>
            </a:r>
            <a:r>
              <a:rPr lang="fr-FR" sz="2000" dirty="0" err="1" smtClean="0"/>
              <a:t>one-off</a:t>
            </a:r>
            <a:r>
              <a:rPr lang="fr-FR" sz="2000" dirty="0" smtClean="0"/>
              <a:t> </a:t>
            </a:r>
            <a:r>
              <a:rPr lang="fr-FR" sz="2000" dirty="0" err="1" smtClean="0"/>
              <a:t>projects</a:t>
            </a:r>
            <a:r>
              <a:rPr lang="fr-FR" sz="2000" dirty="0" smtClean="0"/>
              <a:t> and simple </a:t>
            </a:r>
            <a:r>
              <a:rPr lang="fr-FR" sz="2000" dirty="0" err="1" smtClean="0"/>
              <a:t>record-keeping</a:t>
            </a:r>
            <a:endParaRPr lang="fr-FR" sz="2000" dirty="0"/>
          </a:p>
        </p:txBody>
      </p:sp>
      <p:sp>
        <p:nvSpPr>
          <p:cNvPr id="31" name="TextBox 30"/>
          <p:cNvSpPr txBox="1"/>
          <p:nvPr/>
        </p:nvSpPr>
        <p:spPr>
          <a:xfrm>
            <a:off x="606511" y="1706172"/>
            <a:ext cx="76392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 smtClean="0"/>
              <a:t>The first </a:t>
            </a:r>
            <a:r>
              <a:rPr lang="fr-FR" sz="2000" dirty="0" err="1" smtClean="0"/>
              <a:t>step</a:t>
            </a:r>
            <a:r>
              <a:rPr lang="fr-FR" sz="2000" dirty="0" smtClean="0"/>
              <a:t> </a:t>
            </a:r>
            <a:r>
              <a:rPr lang="fr-FR" sz="2000" dirty="0" err="1" smtClean="0"/>
              <a:t>is</a:t>
            </a:r>
            <a:r>
              <a:rPr lang="fr-FR" sz="2000" dirty="0" smtClean="0"/>
              <a:t> </a:t>
            </a:r>
            <a:r>
              <a:rPr lang="fr-FR" sz="2000" dirty="0" err="1" smtClean="0"/>
              <a:t>usually</a:t>
            </a:r>
            <a:r>
              <a:rPr lang="fr-FR" sz="2000" dirty="0" smtClean="0"/>
              <a:t> to </a:t>
            </a:r>
            <a:r>
              <a:rPr lang="fr-FR" sz="2000" dirty="0" err="1" smtClean="0"/>
              <a:t>resave</a:t>
            </a:r>
            <a:r>
              <a:rPr lang="fr-FR" sz="2000" dirty="0" smtClean="0"/>
              <a:t> the data in a basic </a:t>
            </a:r>
            <a:r>
              <a:rPr lang="fr-FR" sz="2000" dirty="0" err="1" smtClean="0"/>
              <a:t>text</a:t>
            </a:r>
            <a:r>
              <a:rPr lang="fr-FR" sz="2000" dirty="0" smtClean="0"/>
              <a:t> format (</a:t>
            </a:r>
            <a:r>
              <a:rPr lang="fr-FR" sz="2000" i="1" dirty="0" err="1" smtClean="0"/>
              <a:t>eg</a:t>
            </a:r>
            <a:r>
              <a:rPr lang="fr-FR" sz="2000" dirty="0" smtClean="0"/>
              <a:t> CSV)</a:t>
            </a:r>
            <a:endParaRPr lang="fr-FR" sz="2000" dirty="0"/>
          </a:p>
        </p:txBody>
      </p:sp>
      <p:sp>
        <p:nvSpPr>
          <p:cNvPr id="32" name="TextBox 31"/>
          <p:cNvSpPr txBox="1"/>
          <p:nvPr/>
        </p:nvSpPr>
        <p:spPr>
          <a:xfrm>
            <a:off x="606511" y="2250354"/>
            <a:ext cx="61889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 err="1" smtClean="0">
                <a:latin typeface="Courier"/>
                <a:cs typeface="Courier"/>
              </a:rPr>
              <a:t>xlrd</a:t>
            </a:r>
            <a:r>
              <a:rPr lang="fr-FR" sz="2000" dirty="0" smtClean="0"/>
              <a:t> Python package to </a:t>
            </a:r>
            <a:r>
              <a:rPr lang="fr-FR" sz="2000" dirty="0" err="1" smtClean="0"/>
              <a:t>access</a:t>
            </a:r>
            <a:r>
              <a:rPr lang="fr-FR" sz="2000" dirty="0" smtClean="0"/>
              <a:t> </a:t>
            </a:r>
            <a:r>
              <a:rPr lang="fr-FR" sz="2000" dirty="0" err="1" smtClean="0"/>
              <a:t>spreadsheet</a:t>
            </a:r>
            <a:r>
              <a:rPr lang="fr-FR" sz="2000" dirty="0" smtClean="0"/>
              <a:t> file contents</a:t>
            </a:r>
            <a:endParaRPr lang="fr-FR" sz="2000" dirty="0"/>
          </a:p>
        </p:txBody>
      </p:sp>
      <p:sp>
        <p:nvSpPr>
          <p:cNvPr id="33" name="TextBox 32"/>
          <p:cNvSpPr txBox="1"/>
          <p:nvPr/>
        </p:nvSpPr>
        <p:spPr>
          <a:xfrm>
            <a:off x="606511" y="2794535"/>
            <a:ext cx="62951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 smtClean="0">
                <a:latin typeface="Courier"/>
                <a:cs typeface="Courier"/>
              </a:rPr>
              <a:t>.</a:t>
            </a:r>
            <a:r>
              <a:rPr lang="fr-FR" sz="2000" dirty="0" err="1" smtClean="0">
                <a:latin typeface="Courier"/>
                <a:cs typeface="Courier"/>
              </a:rPr>
              <a:t>xlsx</a:t>
            </a:r>
            <a:r>
              <a:rPr lang="fr-FR" sz="2000" dirty="0" smtClean="0">
                <a:latin typeface="Calibri"/>
                <a:cs typeface="Calibri"/>
              </a:rPr>
              <a:t> </a:t>
            </a:r>
            <a:r>
              <a:rPr lang="fr-FR" sz="2000" dirty="0" smtClean="0"/>
              <a:t>files are </a:t>
            </a:r>
            <a:r>
              <a:rPr lang="fr-FR" sz="2000" dirty="0" err="1" smtClean="0"/>
              <a:t>compressed</a:t>
            </a:r>
            <a:r>
              <a:rPr lang="fr-FR" sz="2000" dirty="0" smtClean="0"/>
              <a:t> archives </a:t>
            </a:r>
            <a:r>
              <a:rPr lang="fr-FR" sz="2000" dirty="0" err="1" smtClean="0"/>
              <a:t>containing</a:t>
            </a:r>
            <a:r>
              <a:rPr lang="fr-FR" sz="2000" dirty="0" smtClean="0"/>
              <a:t> XML files</a:t>
            </a:r>
            <a:endParaRPr 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34"/>
          <p:cNvSpPr txBox="1"/>
          <p:nvPr/>
        </p:nvSpPr>
        <p:spPr>
          <a:xfrm>
            <a:off x="2194019" y="100591"/>
            <a:ext cx="4756029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b="1" dirty="0" err="1" smtClean="0"/>
              <a:t>Parsing</a:t>
            </a:r>
            <a:r>
              <a:rPr lang="fr-FR" sz="3200" b="1" dirty="0" smtClean="0"/>
              <a:t> one set of </a:t>
            </a:r>
            <a:r>
              <a:rPr lang="fr-FR" sz="3200" b="1" dirty="0" err="1" smtClean="0"/>
              <a:t>text</a:t>
            </a:r>
            <a:r>
              <a:rPr lang="fr-FR" sz="3200" b="1" dirty="0" smtClean="0"/>
              <a:t> files</a:t>
            </a:r>
            <a:endParaRPr lang="fr-FR" sz="3200" b="1" dirty="0"/>
          </a:p>
        </p:txBody>
      </p:sp>
      <p:pic>
        <p:nvPicPr>
          <p:cNvPr id="7" name="Picture 6" descr="Scan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851723" y="242033"/>
            <a:ext cx="5702300" cy="6995369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205188" y="888567"/>
            <a:ext cx="1347512" cy="54653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7999688" y="767700"/>
            <a:ext cx="340570" cy="582316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34"/>
          <p:cNvSpPr txBox="1"/>
          <p:nvPr/>
        </p:nvSpPr>
        <p:spPr>
          <a:xfrm>
            <a:off x="2568788" y="100591"/>
            <a:ext cx="400642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b="1" dirty="0" err="1" smtClean="0"/>
              <a:t>Parsing</a:t>
            </a:r>
            <a:r>
              <a:rPr lang="fr-FR" sz="3200" b="1" dirty="0" smtClean="0"/>
              <a:t> </a:t>
            </a:r>
            <a:r>
              <a:rPr lang="fr-FR" sz="3200" b="1" dirty="0" err="1" smtClean="0"/>
              <a:t>many</a:t>
            </a:r>
            <a:r>
              <a:rPr lang="fr-FR" sz="3200" b="1" dirty="0" smtClean="0"/>
              <a:t> </a:t>
            </a:r>
            <a:r>
              <a:rPr lang="fr-FR" sz="3200" b="1" dirty="0" err="1" smtClean="0"/>
              <a:t>text</a:t>
            </a:r>
            <a:r>
              <a:rPr lang="fr-FR" sz="3200" b="1" dirty="0" smtClean="0"/>
              <a:t> files</a:t>
            </a:r>
            <a:endParaRPr lang="fr-FR" sz="3200" b="1" dirty="0"/>
          </a:p>
        </p:txBody>
      </p:sp>
      <p:pic>
        <p:nvPicPr>
          <p:cNvPr id="6" name="Picture 5" descr="Scan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1728393" y="811177"/>
            <a:ext cx="6007904" cy="5756287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854201" y="685367"/>
            <a:ext cx="203199" cy="60079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6865845" y="621867"/>
            <a:ext cx="1362287" cy="9848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544655" y="1386089"/>
            <a:ext cx="14949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 smtClean="0"/>
              <a:t>- Input data:</a:t>
            </a:r>
            <a:endParaRPr lang="fr-FR" sz="20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2304416" y="265691"/>
            <a:ext cx="453521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b="1" dirty="0" smtClean="0"/>
              <a:t>Correction of the </a:t>
            </a:r>
            <a:r>
              <a:rPr lang="fr-FR" sz="3200" b="1" dirty="0" err="1" smtClean="0"/>
              <a:t>exercise</a:t>
            </a:r>
            <a:endParaRPr lang="fr-FR" sz="32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544655" y="1825759"/>
            <a:ext cx="11561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 smtClean="0"/>
              <a:t>- Output:</a:t>
            </a:r>
            <a:endParaRPr lang="fr-FR" sz="20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2628899" y="1386089"/>
            <a:ext cx="58352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i="1" dirty="0" smtClean="0"/>
              <a:t>html</a:t>
            </a:r>
            <a:r>
              <a:rPr lang="fr-FR" sz="2000" dirty="0" smtClean="0"/>
              <a:t> files </a:t>
            </a:r>
            <a:r>
              <a:rPr lang="fr-FR" sz="2000" dirty="0" err="1" smtClean="0"/>
              <a:t>obtained</a:t>
            </a:r>
            <a:r>
              <a:rPr lang="fr-FR" sz="2000" dirty="0" smtClean="0"/>
              <a:t> </a:t>
            </a:r>
            <a:r>
              <a:rPr lang="fr-FR" sz="2000" dirty="0" err="1" smtClean="0"/>
              <a:t>from</a:t>
            </a:r>
            <a:r>
              <a:rPr lang="fr-FR" sz="2000" dirty="0" smtClean="0"/>
              <a:t> the MWG </a:t>
            </a:r>
            <a:r>
              <a:rPr lang="fr-FR" sz="2000" dirty="0" err="1" smtClean="0"/>
              <a:t>website</a:t>
            </a:r>
            <a:endParaRPr lang="fr-FR" sz="2000" dirty="0"/>
          </a:p>
        </p:txBody>
      </p:sp>
      <p:sp>
        <p:nvSpPr>
          <p:cNvPr id="26" name="TextBox 25"/>
          <p:cNvSpPr txBox="1"/>
          <p:nvPr/>
        </p:nvSpPr>
        <p:spPr>
          <a:xfrm>
            <a:off x="2628900" y="1825759"/>
            <a:ext cx="607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i="1" dirty="0" smtClean="0"/>
              <a:t>csv</a:t>
            </a:r>
            <a:r>
              <a:rPr lang="fr-FR" sz="2000" dirty="0" smtClean="0"/>
              <a:t> file </a:t>
            </a:r>
            <a:r>
              <a:rPr lang="fr-FR" sz="2000" dirty="0" err="1" smtClean="0"/>
              <a:t>containing</a:t>
            </a:r>
            <a:r>
              <a:rPr lang="fr-FR" sz="2000" dirty="0" smtClean="0"/>
              <a:t> </a:t>
            </a:r>
            <a:r>
              <a:rPr lang="fr-FR" sz="2000" dirty="0" err="1" smtClean="0"/>
              <a:t>names</a:t>
            </a:r>
            <a:r>
              <a:rPr lang="fr-FR" sz="2000" dirty="0" smtClean="0"/>
              <a:t>, </a:t>
            </a:r>
            <a:r>
              <a:rPr lang="fr-FR" sz="2000" dirty="0" err="1" smtClean="0"/>
              <a:t>sequences</a:t>
            </a:r>
            <a:r>
              <a:rPr lang="fr-FR" sz="2000" dirty="0" smtClean="0"/>
              <a:t> and </a:t>
            </a:r>
            <a:r>
              <a:rPr lang="fr-FR" sz="2000" dirty="0" err="1" smtClean="0"/>
              <a:t>order</a:t>
            </a:r>
            <a:r>
              <a:rPr lang="fr-FR" sz="2000" dirty="0" smtClean="0"/>
              <a:t> </a:t>
            </a:r>
            <a:r>
              <a:rPr lang="fr-FR" sz="2000" dirty="0" err="1" smtClean="0"/>
              <a:t>numbers</a:t>
            </a:r>
            <a:r>
              <a:rPr lang="fr-FR" sz="2000" dirty="0" smtClean="0"/>
              <a:t> </a:t>
            </a:r>
            <a:endParaRPr lang="fr-FR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760026" y="2780268"/>
            <a:ext cx="874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STEP 1: </a:t>
            </a:r>
            <a:endParaRPr lang="fr-FR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1930399" y="2780268"/>
            <a:ext cx="5349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/>
              <a:t>Create</a:t>
            </a:r>
            <a:r>
              <a:rPr lang="fr-FR" dirty="0" smtClean="0"/>
              <a:t> a </a:t>
            </a:r>
            <a:r>
              <a:rPr lang="fr-FR" dirty="0" err="1" smtClean="0"/>
              <a:t>list</a:t>
            </a:r>
            <a:r>
              <a:rPr lang="fr-FR" dirty="0" smtClean="0"/>
              <a:t> of primer </a:t>
            </a:r>
            <a:r>
              <a:rPr lang="fr-FR" dirty="0" err="1" smtClean="0"/>
              <a:t>sequences</a:t>
            </a:r>
            <a:r>
              <a:rPr lang="fr-FR" dirty="0" smtClean="0"/>
              <a:t> and </a:t>
            </a:r>
            <a:r>
              <a:rPr lang="fr-FR" dirty="0" err="1" smtClean="0"/>
              <a:t>names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1 file</a:t>
            </a:r>
            <a:endParaRPr lang="fr-FR" dirty="0"/>
          </a:p>
        </p:txBody>
      </p:sp>
      <p:sp>
        <p:nvSpPr>
          <p:cNvPr id="23" name="TextBox 22"/>
          <p:cNvSpPr txBox="1"/>
          <p:nvPr/>
        </p:nvSpPr>
        <p:spPr>
          <a:xfrm>
            <a:off x="760026" y="3403600"/>
            <a:ext cx="874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STEP 2: </a:t>
            </a:r>
            <a:endParaRPr lang="fr-FR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1930399" y="3403600"/>
            <a:ext cx="51743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/>
              <a:t>Extend</a:t>
            </a:r>
            <a:r>
              <a:rPr lang="fr-FR" dirty="0" smtClean="0"/>
              <a:t> </a:t>
            </a:r>
            <a:r>
              <a:rPr lang="fr-FR" dirty="0" err="1" smtClean="0"/>
              <a:t>this</a:t>
            </a:r>
            <a:r>
              <a:rPr lang="fr-FR" dirty="0" smtClean="0"/>
              <a:t> </a:t>
            </a:r>
            <a:r>
              <a:rPr lang="fr-FR" dirty="0" err="1" smtClean="0"/>
              <a:t>list</a:t>
            </a:r>
            <a:r>
              <a:rPr lang="fr-FR" dirty="0" smtClean="0"/>
              <a:t> to multiple files (</a:t>
            </a:r>
            <a:r>
              <a:rPr lang="fr-FR" dirty="0" err="1" smtClean="0"/>
              <a:t>fixed</a:t>
            </a:r>
            <a:r>
              <a:rPr lang="fr-FR" dirty="0" smtClean="0"/>
              <a:t> </a:t>
            </a:r>
            <a:r>
              <a:rPr lang="fr-FR" dirty="0" err="1" smtClean="0"/>
              <a:t>number</a:t>
            </a:r>
            <a:r>
              <a:rPr lang="fr-FR" dirty="0" smtClean="0"/>
              <a:t> of files)</a:t>
            </a:r>
            <a:endParaRPr lang="fr-FR" dirty="0"/>
          </a:p>
        </p:txBody>
      </p:sp>
      <p:sp>
        <p:nvSpPr>
          <p:cNvPr id="25" name="TextBox 24"/>
          <p:cNvSpPr txBox="1"/>
          <p:nvPr/>
        </p:nvSpPr>
        <p:spPr>
          <a:xfrm>
            <a:off x="760026" y="4064000"/>
            <a:ext cx="874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STEP 3: </a:t>
            </a:r>
            <a:endParaRPr lang="fr-FR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1930400" y="4064000"/>
            <a:ext cx="67981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/>
              <a:t>Retrieve</a:t>
            </a:r>
            <a:r>
              <a:rPr lang="fr-FR" dirty="0" smtClean="0"/>
              <a:t> the </a:t>
            </a:r>
            <a:r>
              <a:rPr lang="fr-FR" dirty="0" err="1" smtClean="0"/>
              <a:t>filenames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the </a:t>
            </a:r>
            <a:r>
              <a:rPr lang="fr-FR" dirty="0" err="1" smtClean="0"/>
              <a:t>order</a:t>
            </a:r>
            <a:r>
              <a:rPr lang="fr-FR" dirty="0" smtClean="0"/>
              <a:t> </a:t>
            </a:r>
            <a:r>
              <a:rPr lang="fr-FR" dirty="0" err="1" smtClean="0"/>
              <a:t>numbers</a:t>
            </a:r>
            <a:r>
              <a:rPr lang="fr-FR" dirty="0" smtClean="0"/>
              <a:t> in </a:t>
            </a:r>
            <a:r>
              <a:rPr lang="fr-FR" i="1" dirty="0" err="1" smtClean="0"/>
              <a:t>manage-order.hmtl</a:t>
            </a:r>
            <a:r>
              <a:rPr lang="fr-FR" i="1" dirty="0" smtClean="0"/>
              <a:t> </a:t>
            </a:r>
            <a:endParaRPr lang="fr-FR" i="1" dirty="0"/>
          </a:p>
        </p:txBody>
      </p:sp>
      <p:sp>
        <p:nvSpPr>
          <p:cNvPr id="32" name="TextBox 31"/>
          <p:cNvSpPr txBox="1"/>
          <p:nvPr/>
        </p:nvSpPr>
        <p:spPr>
          <a:xfrm>
            <a:off x="1930400" y="4489966"/>
            <a:ext cx="3383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/>
              <a:t>Automatically</a:t>
            </a:r>
            <a:r>
              <a:rPr lang="fr-FR" dirty="0" smtClean="0"/>
              <a:t> </a:t>
            </a:r>
            <a:r>
              <a:rPr lang="fr-FR" dirty="0" err="1" smtClean="0"/>
              <a:t>loop</a:t>
            </a:r>
            <a:r>
              <a:rPr lang="fr-FR" dirty="0" smtClean="0"/>
              <a:t> over all </a:t>
            </a:r>
            <a:r>
              <a:rPr lang="fr-FR" dirty="0" err="1" smtClean="0"/>
              <a:t>orders</a:t>
            </a:r>
            <a:endParaRPr lang="fr-FR" i="1" dirty="0"/>
          </a:p>
        </p:txBody>
      </p:sp>
      <p:sp>
        <p:nvSpPr>
          <p:cNvPr id="33" name="TextBox 32"/>
          <p:cNvSpPr txBox="1"/>
          <p:nvPr/>
        </p:nvSpPr>
        <p:spPr>
          <a:xfrm>
            <a:off x="750446" y="5130800"/>
            <a:ext cx="874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STEP 4: </a:t>
            </a:r>
            <a:endParaRPr lang="fr-FR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1930400" y="5130800"/>
            <a:ext cx="32248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/>
              <a:t>Create</a:t>
            </a:r>
            <a:r>
              <a:rPr lang="fr-FR" dirty="0" smtClean="0"/>
              <a:t> the </a:t>
            </a:r>
            <a:r>
              <a:rPr lang="fr-FR" dirty="0" err="1" smtClean="0"/>
              <a:t>list</a:t>
            </a:r>
            <a:r>
              <a:rPr lang="fr-FR" dirty="0" smtClean="0"/>
              <a:t> of </a:t>
            </a:r>
            <a:r>
              <a:rPr lang="fr-FR" dirty="0" err="1" smtClean="0"/>
              <a:t>order</a:t>
            </a:r>
            <a:r>
              <a:rPr lang="fr-FR" dirty="0" smtClean="0"/>
              <a:t> </a:t>
            </a:r>
            <a:r>
              <a:rPr lang="fr-FR" dirty="0" err="1" smtClean="0"/>
              <a:t>numbers</a:t>
            </a:r>
            <a:endParaRPr lang="fr-FR" i="1" dirty="0"/>
          </a:p>
        </p:txBody>
      </p:sp>
      <p:sp>
        <p:nvSpPr>
          <p:cNvPr id="36" name="TextBox 35"/>
          <p:cNvSpPr txBox="1"/>
          <p:nvPr/>
        </p:nvSpPr>
        <p:spPr>
          <a:xfrm>
            <a:off x="760026" y="5754132"/>
            <a:ext cx="874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STEP 5: </a:t>
            </a:r>
            <a:endParaRPr lang="fr-FR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1930399" y="5754132"/>
            <a:ext cx="2150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/>
              <a:t>Write</a:t>
            </a:r>
            <a:r>
              <a:rPr lang="fr-FR" dirty="0" smtClean="0"/>
              <a:t> the output file</a:t>
            </a:r>
            <a:endParaRPr lang="fr-F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1689846" y="195901"/>
            <a:ext cx="576431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b="1" dirty="0" err="1" smtClean="0"/>
              <a:t>Collecting</a:t>
            </a:r>
            <a:r>
              <a:rPr lang="fr-FR" sz="3200" b="1" dirty="0" smtClean="0"/>
              <a:t> data </a:t>
            </a:r>
            <a:r>
              <a:rPr lang="fr-FR" sz="3200" b="1" dirty="0" err="1" smtClean="0"/>
              <a:t>from</a:t>
            </a:r>
            <a:r>
              <a:rPr lang="fr-FR" sz="3200" b="1" dirty="0" smtClean="0"/>
              <a:t> the Internet</a:t>
            </a:r>
            <a:endParaRPr lang="fr-FR" sz="32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498015" y="1016000"/>
            <a:ext cx="81887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The </a:t>
            </a:r>
            <a:r>
              <a:rPr lang="fr-FR" dirty="0" err="1" smtClean="0"/>
              <a:t>idea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to </a:t>
            </a:r>
            <a:r>
              <a:rPr lang="fr-FR" dirty="0" err="1" smtClean="0"/>
              <a:t>adapt</a:t>
            </a:r>
            <a:r>
              <a:rPr lang="fr-FR" dirty="0" smtClean="0"/>
              <a:t> the script to </a:t>
            </a:r>
            <a:r>
              <a:rPr lang="fr-FR" dirty="0" err="1" smtClean="0"/>
              <a:t>find</a:t>
            </a:r>
            <a:r>
              <a:rPr lang="fr-FR" dirty="0" smtClean="0"/>
              <a:t> the information </a:t>
            </a:r>
            <a:r>
              <a:rPr lang="fr-FR" dirty="0" err="1" smtClean="0"/>
              <a:t>directly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dirty="0" err="1" smtClean="0"/>
              <a:t>webpages</a:t>
            </a:r>
            <a:r>
              <a:rPr lang="fr-FR" dirty="0" smtClean="0"/>
              <a:t> </a:t>
            </a:r>
            <a:r>
              <a:rPr lang="fr-FR" dirty="0" err="1" smtClean="0"/>
              <a:t>instead</a:t>
            </a:r>
            <a:r>
              <a:rPr lang="fr-FR" dirty="0" smtClean="0"/>
              <a:t> of </a:t>
            </a:r>
            <a:r>
              <a:rPr lang="fr-FR" dirty="0" err="1" smtClean="0"/>
              <a:t>manually</a:t>
            </a:r>
            <a:r>
              <a:rPr lang="fr-FR" dirty="0" smtClean="0"/>
              <a:t> </a:t>
            </a:r>
            <a:r>
              <a:rPr lang="fr-FR" dirty="0" err="1" smtClean="0"/>
              <a:t>downloading</a:t>
            </a:r>
            <a:r>
              <a:rPr lang="fr-FR" dirty="0" smtClean="0"/>
              <a:t> html files</a:t>
            </a:r>
            <a:endParaRPr lang="fr-FR" dirty="0"/>
          </a:p>
        </p:txBody>
      </p:sp>
      <p:sp>
        <p:nvSpPr>
          <p:cNvPr id="30" name="TextBox 29"/>
          <p:cNvSpPr txBox="1"/>
          <p:nvPr/>
        </p:nvSpPr>
        <p:spPr>
          <a:xfrm>
            <a:off x="498015" y="1993900"/>
            <a:ext cx="81887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/>
              <a:t>Problem</a:t>
            </a:r>
            <a:r>
              <a:rPr lang="fr-FR" b="1" dirty="0" smtClean="0"/>
              <a:t>: </a:t>
            </a:r>
            <a:r>
              <a:rPr lang="fr-FR" dirty="0" smtClean="0"/>
              <a:t>The </a:t>
            </a:r>
            <a:r>
              <a:rPr lang="fr-FR" dirty="0" err="1" smtClean="0"/>
              <a:t>website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secured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HTTPS </a:t>
            </a:r>
            <a:r>
              <a:rPr lang="fr-FR" dirty="0" err="1" smtClean="0"/>
              <a:t>protocol</a:t>
            </a:r>
            <a:r>
              <a:rPr lang="fr-FR" dirty="0" smtClean="0"/>
              <a:t>.</a:t>
            </a:r>
          </a:p>
          <a:p>
            <a:endParaRPr lang="fr-FR" dirty="0" smtClean="0"/>
          </a:p>
          <a:p>
            <a:r>
              <a:rPr lang="fr-FR" dirty="0" smtClean="0"/>
              <a:t> </a:t>
            </a:r>
            <a:r>
              <a:rPr lang="en-US" dirty="0" err="1" smtClean="0"/>
              <a:t>https</a:t>
            </a:r>
            <a:r>
              <a:rPr lang="en-US" dirty="0" err="1" smtClean="0"/>
              <a:t>://ecom.mwgdna.com/services/track/manage-orders.tcl</a:t>
            </a:r>
            <a:endParaRPr lang="fr-FR" dirty="0"/>
          </a:p>
        </p:txBody>
      </p:sp>
      <p:sp>
        <p:nvSpPr>
          <p:cNvPr id="38" name="TextBox 37"/>
          <p:cNvSpPr txBox="1"/>
          <p:nvPr/>
        </p:nvSpPr>
        <p:spPr>
          <a:xfrm>
            <a:off x="498015" y="3340100"/>
            <a:ext cx="86459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/>
              <a:t>Strategy</a:t>
            </a:r>
            <a:r>
              <a:rPr lang="fr-FR" b="1" dirty="0" smtClean="0"/>
              <a:t> to </a:t>
            </a:r>
            <a:r>
              <a:rPr lang="fr-FR" b="1" dirty="0" err="1" smtClean="0"/>
              <a:t>solve</a:t>
            </a:r>
            <a:r>
              <a:rPr lang="fr-FR" b="1" dirty="0" smtClean="0"/>
              <a:t> </a:t>
            </a:r>
            <a:r>
              <a:rPr lang="fr-FR" b="1" dirty="0" err="1" smtClean="0"/>
              <a:t>this</a:t>
            </a:r>
            <a:r>
              <a:rPr lang="fr-FR" b="1" dirty="0" smtClean="0"/>
              <a:t> </a:t>
            </a:r>
            <a:r>
              <a:rPr lang="fr-FR" b="1" dirty="0" err="1" smtClean="0"/>
              <a:t>problem</a:t>
            </a:r>
            <a:r>
              <a:rPr lang="fr-FR" b="1" dirty="0" smtClean="0"/>
              <a:t> </a:t>
            </a:r>
            <a:r>
              <a:rPr lang="fr-FR" dirty="0" smtClean="0"/>
              <a:t>(to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implemented</a:t>
            </a:r>
            <a:r>
              <a:rPr lang="fr-FR" dirty="0" smtClean="0"/>
              <a:t> in </a:t>
            </a:r>
            <a:r>
              <a:rPr lang="fr-FR" dirty="0" err="1" smtClean="0"/>
              <a:t>your</a:t>
            </a:r>
            <a:r>
              <a:rPr lang="fr-FR" dirty="0" smtClean="0"/>
              <a:t> Python script)</a:t>
            </a:r>
            <a:r>
              <a:rPr lang="fr-FR" b="1" dirty="0" smtClean="0"/>
              <a:t>:</a:t>
            </a:r>
            <a:endParaRPr lang="fr-FR" dirty="0"/>
          </a:p>
        </p:txBody>
      </p:sp>
      <p:sp>
        <p:nvSpPr>
          <p:cNvPr id="39" name="TextBox 38"/>
          <p:cNvSpPr txBox="1"/>
          <p:nvPr/>
        </p:nvSpPr>
        <p:spPr>
          <a:xfrm>
            <a:off x="650415" y="3975100"/>
            <a:ext cx="81887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1) Change the default User Agent of Python to </a:t>
            </a:r>
            <a:r>
              <a:rPr lang="fr-FR" dirty="0" err="1" smtClean="0"/>
              <a:t>simulate</a:t>
            </a:r>
            <a:r>
              <a:rPr lang="fr-FR" dirty="0" smtClean="0"/>
              <a:t> a </a:t>
            </a:r>
            <a:r>
              <a:rPr lang="fr-FR" dirty="0" err="1" smtClean="0"/>
              <a:t>classical</a:t>
            </a:r>
            <a:r>
              <a:rPr lang="fr-FR" dirty="0" smtClean="0"/>
              <a:t> web browser </a:t>
            </a:r>
            <a:endParaRPr lang="fr-FR" dirty="0"/>
          </a:p>
        </p:txBody>
      </p:sp>
      <p:sp>
        <p:nvSpPr>
          <p:cNvPr id="40" name="TextBox 39"/>
          <p:cNvSpPr txBox="1"/>
          <p:nvPr/>
        </p:nvSpPr>
        <p:spPr>
          <a:xfrm>
            <a:off x="650415" y="4496832"/>
            <a:ext cx="81887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2) Use a Python module (</a:t>
            </a:r>
            <a:r>
              <a:rPr lang="fr-FR" i="1" dirty="0" err="1" smtClean="0"/>
              <a:t>eg</a:t>
            </a:r>
            <a:r>
              <a:rPr lang="fr-FR" i="1" dirty="0" smtClean="0"/>
              <a:t>. </a:t>
            </a:r>
            <a:r>
              <a:rPr lang="fr-FR" dirty="0" err="1" smtClean="0"/>
              <a:t>httplib</a:t>
            </a:r>
            <a:r>
              <a:rPr lang="fr-FR" dirty="0" smtClean="0"/>
              <a:t>)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can</a:t>
            </a:r>
            <a:r>
              <a:rPr lang="fr-FR" dirty="0" smtClean="0"/>
              <a:t> </a:t>
            </a:r>
            <a:r>
              <a:rPr lang="fr-FR" dirty="0" err="1" smtClean="0"/>
              <a:t>send</a:t>
            </a:r>
            <a:r>
              <a:rPr lang="fr-FR" dirty="0" smtClean="0"/>
              <a:t> HTTP </a:t>
            </a:r>
            <a:r>
              <a:rPr lang="fr-FR" dirty="0" err="1" smtClean="0"/>
              <a:t>orders</a:t>
            </a:r>
            <a:r>
              <a:rPr lang="fr-FR" dirty="0" smtClean="0"/>
              <a:t> to the server </a:t>
            </a:r>
            <a:endParaRPr lang="fr-FR" dirty="0"/>
          </a:p>
        </p:txBody>
      </p:sp>
      <p:sp>
        <p:nvSpPr>
          <p:cNvPr id="41" name="TextBox 40"/>
          <p:cNvSpPr txBox="1"/>
          <p:nvPr/>
        </p:nvSpPr>
        <p:spPr>
          <a:xfrm>
            <a:off x="650415" y="5018564"/>
            <a:ext cx="81887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3) </a:t>
            </a:r>
            <a:r>
              <a:rPr lang="fr-FR" dirty="0" err="1" smtClean="0"/>
              <a:t>Send</a:t>
            </a:r>
            <a:r>
              <a:rPr lang="fr-FR" dirty="0" smtClean="0"/>
              <a:t> the </a:t>
            </a:r>
            <a:r>
              <a:rPr lang="fr-FR" dirty="0" err="1" smtClean="0"/>
              <a:t>username</a:t>
            </a:r>
            <a:r>
              <a:rPr lang="fr-FR" dirty="0" smtClean="0"/>
              <a:t> and </a:t>
            </a:r>
            <a:r>
              <a:rPr lang="fr-FR" dirty="0" err="1" smtClean="0"/>
              <a:t>password</a:t>
            </a:r>
            <a:r>
              <a:rPr lang="fr-FR" dirty="0" smtClean="0"/>
              <a:t> to the </a:t>
            </a:r>
            <a:r>
              <a:rPr lang="fr-FR" dirty="0" err="1" smtClean="0"/>
              <a:t>authentication</a:t>
            </a:r>
            <a:r>
              <a:rPr lang="fr-FR" dirty="0" smtClean="0"/>
              <a:t> HTTPS </a:t>
            </a:r>
            <a:r>
              <a:rPr lang="fr-FR" dirty="0" err="1" smtClean="0"/>
              <a:t>address</a:t>
            </a:r>
            <a:endParaRPr lang="fr-FR" dirty="0"/>
          </a:p>
        </p:txBody>
      </p:sp>
      <p:sp>
        <p:nvSpPr>
          <p:cNvPr id="42" name="TextBox 41"/>
          <p:cNvSpPr txBox="1"/>
          <p:nvPr/>
        </p:nvSpPr>
        <p:spPr>
          <a:xfrm>
            <a:off x="650415" y="5540296"/>
            <a:ext cx="81887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4) The server </a:t>
            </a:r>
            <a:r>
              <a:rPr lang="fr-FR" dirty="0" err="1" smtClean="0"/>
              <a:t>should</a:t>
            </a:r>
            <a:r>
              <a:rPr lang="fr-FR" dirty="0" smtClean="0"/>
              <a:t> </a:t>
            </a:r>
            <a:r>
              <a:rPr lang="fr-FR" dirty="0" err="1" smtClean="0"/>
              <a:t>send</a:t>
            </a:r>
            <a:r>
              <a:rPr lang="fr-FR" dirty="0" smtClean="0"/>
              <a:t> a </a:t>
            </a:r>
            <a:r>
              <a:rPr lang="fr-FR" dirty="0" err="1" smtClean="0"/>
              <a:t>response</a:t>
            </a:r>
            <a:r>
              <a:rPr lang="fr-FR" dirty="0" smtClean="0"/>
              <a:t> </a:t>
            </a:r>
            <a:r>
              <a:rPr lang="fr-FR" dirty="0" err="1" smtClean="0"/>
              <a:t>allowing</a:t>
            </a:r>
            <a:r>
              <a:rPr lang="fr-FR" dirty="0" smtClean="0"/>
              <a:t> </a:t>
            </a:r>
            <a:r>
              <a:rPr lang="fr-FR" dirty="0" err="1" smtClean="0"/>
              <a:t>your</a:t>
            </a:r>
            <a:r>
              <a:rPr lang="fr-FR" dirty="0" smtClean="0"/>
              <a:t> program to </a:t>
            </a:r>
            <a:r>
              <a:rPr lang="fr-FR" dirty="0" err="1" smtClean="0"/>
              <a:t>access</a:t>
            </a:r>
            <a:r>
              <a:rPr lang="fr-FR" dirty="0" smtClean="0"/>
              <a:t> </a:t>
            </a:r>
            <a:r>
              <a:rPr lang="fr-FR" dirty="0" err="1" smtClean="0"/>
              <a:t>your</a:t>
            </a:r>
            <a:r>
              <a:rPr lang="fr-FR" dirty="0" smtClean="0"/>
              <a:t> primer data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2027</TotalTime>
  <Words>467</Words>
  <Application>Microsoft Macintosh PowerPoint</Application>
  <PresentationFormat>On-screen Show (4:3)</PresentationFormat>
  <Paragraphs>63</Paragraphs>
  <Slides>9</Slides>
  <Notes>2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Selecting and Combining Tools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Institut Jacques Monod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Handling Lists</dc:title>
  <dc:creator>Fabien Duveau</dc:creator>
  <cp:lastModifiedBy>Fabien Duveau</cp:lastModifiedBy>
  <cp:revision>75</cp:revision>
  <dcterms:created xsi:type="dcterms:W3CDTF">2012-03-01T14:08:41Z</dcterms:created>
  <dcterms:modified xsi:type="dcterms:W3CDTF">2012-03-02T07:55:32Z</dcterms:modified>
</cp:coreProperties>
</file>