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69" r:id="rId3"/>
    <p:sldId id="268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CAA"/>
    <a:srgbClr val="FF9797"/>
    <a:srgbClr val="F791D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82" autoAdjust="0"/>
    <p:restoredTop sz="94660"/>
  </p:normalViewPr>
  <p:slideViewPr>
    <p:cSldViewPr>
      <p:cViewPr>
        <p:scale>
          <a:sx n="66" d="100"/>
          <a:sy n="66" d="100"/>
        </p:scale>
        <p:origin x="-140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BD2A7-7FEC-496C-AF8C-A07726D5A027}" type="datetimeFigureOut">
              <a:rPr lang="fr-FR" smtClean="0"/>
              <a:t>08/06/2019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CA1BB-C17E-4C9F-8FE8-9C1125BB36A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CA1BB-C17E-4C9F-8FE8-9C1125BB36AB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0CD54-DF5C-44B7-A3C3-9DCB6A1F52AD}" type="datetime1">
              <a:rPr lang="fr-FR" smtClean="0"/>
              <a:t>08/06/2019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7AEA-6904-40DE-A697-63A58B38B851}" type="datetime1">
              <a:rPr lang="fr-FR" smtClean="0"/>
              <a:t>08/06/2019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5E030-594E-4C0A-876C-EE03C11021DD}" type="datetime1">
              <a:rPr lang="fr-FR" smtClean="0"/>
              <a:t>08/06/2019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2265-84DE-4F83-8B44-ECEFB2C1A9E1}" type="datetime1">
              <a:rPr lang="fr-FR" smtClean="0"/>
              <a:t>08/06/2019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A5047-21F3-4073-BF3E-8C9A8745D140}" type="datetime1">
              <a:rPr lang="fr-FR" smtClean="0"/>
              <a:t>08/06/2019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CF41F-F08C-4C4A-BD74-E485C7E06B41}" type="datetime1">
              <a:rPr lang="fr-FR" smtClean="0"/>
              <a:t>08/06/2019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77777-511C-400C-A0BB-6CC3D766773E}" type="datetime1">
              <a:rPr lang="fr-FR" smtClean="0"/>
              <a:t>08/06/2019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4967F-80CB-4D8B-A942-518BA8B66FED}" type="datetime1">
              <a:rPr lang="fr-FR" smtClean="0"/>
              <a:t>08/06/2019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933C0-A069-4D2D-8D5A-2F5DA2D419AB}" type="datetime1">
              <a:rPr lang="fr-FR" smtClean="0"/>
              <a:t>08/06/2019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9D25E-F6CD-4447-B41F-BAC94F236865}" type="datetime1">
              <a:rPr lang="fr-FR" smtClean="0"/>
              <a:t>08/06/2019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DF101-585D-479C-8478-43B0A850055E}" type="datetime1">
              <a:rPr lang="fr-FR" smtClean="0"/>
              <a:t>08/06/2019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687FB-407D-473C-96BC-3EF0C2E7CD5D}" type="datetime1">
              <a:rPr lang="fr-FR" smtClean="0"/>
              <a:t>08/06/2019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5348F-0D38-4490-8BBE-D194105263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Enthalpies d’hydratation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Enthalpie d’hydratation : 7.19 p233 Chimie inorganique - </a:t>
            </a:r>
            <a:r>
              <a:rPr lang="fr-FR" dirty="0" err="1" smtClean="0"/>
              <a:t>Shriver</a:t>
            </a:r>
            <a:endParaRPr lang="fr-FR" dirty="0" smtClean="0"/>
          </a:p>
          <a:p>
            <a:r>
              <a:rPr lang="fr-FR" dirty="0" smtClean="0"/>
              <a:t>ESCL : </a:t>
            </a:r>
            <a:r>
              <a:rPr lang="fr-FR" dirty="0" err="1" smtClean="0"/>
              <a:t>Fig</a:t>
            </a:r>
            <a:r>
              <a:rPr lang="fr-FR" dirty="0" smtClean="0"/>
              <a:t> 21.32 p679 Chimie inorganique - </a:t>
            </a:r>
            <a:r>
              <a:rPr lang="fr-FR" dirty="0" err="1" smtClean="0"/>
              <a:t>Housecroft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Acido</a:t>
            </a:r>
            <a:r>
              <a:rPr lang="fr-FR" dirty="0" smtClean="0"/>
              <a:t>-basicité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63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44" name="Picture 1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2143116"/>
            <a:ext cx="4162857" cy="538164"/>
          </a:xfrm>
          <a:prstGeom prst="rect">
            <a:avLst/>
          </a:prstGeom>
          <a:noFill/>
        </p:spPr>
      </p:pic>
      <p:pic>
        <p:nvPicPr>
          <p:cNvPr id="22543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2786058"/>
            <a:ext cx="4162857" cy="538164"/>
          </a:xfrm>
          <a:prstGeom prst="rect">
            <a:avLst/>
          </a:prstGeom>
          <a:noFill/>
        </p:spPr>
      </p:pic>
      <p:pic>
        <p:nvPicPr>
          <p:cNvPr id="22542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3429000"/>
            <a:ext cx="5429125" cy="538164"/>
          </a:xfrm>
          <a:prstGeom prst="rect">
            <a:avLst/>
          </a:prstGeom>
          <a:noFill/>
        </p:spPr>
      </p:pic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071942"/>
            <a:ext cx="4162857" cy="538164"/>
          </a:xfrm>
          <a:prstGeom prst="rect">
            <a:avLst/>
          </a:prstGeom>
          <a:noFill/>
        </p:spPr>
      </p:pic>
      <p:pic>
        <p:nvPicPr>
          <p:cNvPr id="22540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714884"/>
            <a:ext cx="4178685" cy="538164"/>
          </a:xfrm>
          <a:prstGeom prst="rect">
            <a:avLst/>
          </a:prstGeom>
          <a:noFill/>
        </p:spPr>
      </p:pic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0" y="1104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0" y="1428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0" y="1752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0" y="2076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Termes </a:t>
            </a:r>
            <a:r>
              <a:rPr lang="fr-FR" dirty="0" smtClean="0"/>
              <a:t>spectroscopiques de l’ion complexé</a:t>
            </a:r>
            <a:endParaRPr lang="fr-FR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428736"/>
            <a:ext cx="6572296" cy="2508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3214678" y="3643314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Kettle</a:t>
            </a:r>
            <a:r>
              <a:rPr lang="fr-FR" dirty="0" smtClean="0"/>
              <a:t>, Physico-chimie </a:t>
            </a:r>
            <a:r>
              <a:rPr lang="fr-FR" dirty="0" smtClean="0"/>
              <a:t>inorganique p 460</a:t>
            </a:r>
            <a:endParaRPr lang="fr-FR" dirty="0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9829" tIns="899829" rIns="899829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1828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76" name="Picture 2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572008"/>
            <a:ext cx="4385906" cy="330445"/>
          </a:xfrm>
          <a:prstGeom prst="rect">
            <a:avLst/>
          </a:prstGeom>
          <a:noFill/>
        </p:spPr>
      </p:pic>
      <p:pic>
        <p:nvPicPr>
          <p:cNvPr id="19474" name="Picture 1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5429264"/>
            <a:ext cx="4430967" cy="330445"/>
          </a:xfrm>
          <a:prstGeom prst="rect">
            <a:avLst/>
          </a:prstGeom>
          <a:noFill/>
        </p:spPr>
      </p:pic>
      <p:pic>
        <p:nvPicPr>
          <p:cNvPr id="19473" name="Picture 1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5786454"/>
            <a:ext cx="3890240" cy="390526"/>
          </a:xfrm>
          <a:prstGeom prst="rect">
            <a:avLst/>
          </a:prstGeom>
          <a:noFill/>
        </p:spPr>
      </p:pic>
      <p:pic>
        <p:nvPicPr>
          <p:cNvPr id="19472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6215082"/>
            <a:ext cx="3694976" cy="330445"/>
          </a:xfrm>
          <a:prstGeom prst="rect">
            <a:avLst/>
          </a:prstGeom>
          <a:noFill/>
        </p:spPr>
      </p:pic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899829" tIns="899829" rIns="899829" bIns="899829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0" y="1162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0" y="1828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Espace réservé du numéro de diapositive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9485" name="Picture 2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4071942"/>
            <a:ext cx="4786346" cy="410710"/>
          </a:xfrm>
          <a:prstGeom prst="rect">
            <a:avLst/>
          </a:prstGeom>
          <a:noFill/>
        </p:spPr>
      </p:pic>
      <p:sp>
        <p:nvSpPr>
          <p:cNvPr id="19487" name="Rectangle 31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88" name="Picture 3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929198"/>
            <a:ext cx="4236823" cy="428628"/>
          </a:xfrm>
          <a:prstGeom prst="rect">
            <a:avLst/>
          </a:prstGeom>
          <a:noFill/>
        </p:spPr>
      </p:pic>
      <p:sp>
        <p:nvSpPr>
          <p:cNvPr id="19490" name="Rectangle 34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Termes </a:t>
            </a:r>
            <a:r>
              <a:rPr lang="fr-FR" dirty="0" smtClean="0"/>
              <a:t>spectroscopiques de l’ion complexé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928801"/>
            <a:ext cx="5026219" cy="36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1285852" y="5929330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Shriver</a:t>
            </a:r>
            <a:r>
              <a:rPr lang="fr-FR" dirty="0" smtClean="0"/>
              <a:t>, Atkins, Chimie inorganique </a:t>
            </a:r>
            <a:r>
              <a:rPr lang="fr-FR" dirty="0" smtClean="0"/>
              <a:t>p 445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Paramètres </a:t>
            </a:r>
            <a:r>
              <a:rPr lang="fr-FR" dirty="0" smtClean="0"/>
              <a:t>de </a:t>
            </a:r>
            <a:r>
              <a:rPr lang="fr-FR" dirty="0" err="1" smtClean="0"/>
              <a:t>Racah</a:t>
            </a: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928802"/>
            <a:ext cx="265747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214686"/>
            <a:ext cx="26384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714620"/>
            <a:ext cx="28670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1571612"/>
            <a:ext cx="1714512" cy="497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ZoneTexte 9"/>
          <p:cNvSpPr txBox="1"/>
          <p:nvPr/>
        </p:nvSpPr>
        <p:spPr>
          <a:xfrm>
            <a:off x="500034" y="5857892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Shriver</a:t>
            </a:r>
            <a:r>
              <a:rPr lang="fr-FR" dirty="0" smtClean="0"/>
              <a:t>, Atkins, Chimie inorganique </a:t>
            </a:r>
            <a:r>
              <a:rPr lang="fr-FR" dirty="0" smtClean="0"/>
              <a:t>p 443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Diagramme </a:t>
            </a:r>
            <a:r>
              <a:rPr lang="fr-FR" dirty="0" smtClean="0"/>
              <a:t>de </a:t>
            </a:r>
            <a:r>
              <a:rPr lang="fr-FR" dirty="0" err="1" smtClean="0"/>
              <a:t>Tanabe</a:t>
            </a:r>
            <a:r>
              <a:rPr lang="fr-FR" dirty="0" smtClean="0"/>
              <a:t> et </a:t>
            </a:r>
            <a:r>
              <a:rPr lang="fr-FR" dirty="0" err="1" smtClean="0"/>
              <a:t>Sugano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500562" y="5500702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Shriver</a:t>
            </a:r>
            <a:r>
              <a:rPr lang="fr-FR" dirty="0" smtClean="0"/>
              <a:t>, Atkins, Chimie inorganique </a:t>
            </a:r>
            <a:endParaRPr lang="fr-FR" dirty="0"/>
          </a:p>
        </p:txBody>
      </p:sp>
      <p:pic>
        <p:nvPicPr>
          <p:cNvPr id="307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5174" y="1381125"/>
            <a:ext cx="3521714" cy="522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Spectre </a:t>
            </a:r>
            <a:r>
              <a:rPr lang="fr-FR" dirty="0" smtClean="0"/>
              <a:t>du complexe [V(H</a:t>
            </a:r>
            <a:r>
              <a:rPr lang="fr-FR" baseline="-25000" dirty="0" smtClean="0"/>
              <a:t>2</a:t>
            </a:r>
            <a:r>
              <a:rPr lang="fr-FR" dirty="0" smtClean="0"/>
              <a:t>O)</a:t>
            </a:r>
            <a:r>
              <a:rPr lang="fr-FR" baseline="-25000" dirty="0" smtClean="0"/>
              <a:t>6</a:t>
            </a:r>
            <a:r>
              <a:rPr lang="fr-FR" dirty="0" smtClean="0"/>
              <a:t>]</a:t>
            </a:r>
            <a:r>
              <a:rPr lang="fr-FR" baseline="30000" dirty="0" smtClean="0"/>
              <a:t>3+</a:t>
            </a:r>
            <a:endParaRPr lang="fr-FR" baseline="30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3116"/>
            <a:ext cx="3857652" cy="3249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571472" y="5643578"/>
            <a:ext cx="321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Kettle</a:t>
            </a:r>
            <a:r>
              <a:rPr lang="fr-FR" dirty="0" smtClean="0"/>
              <a:t>, Physico-chimie inorganique</a:t>
            </a:r>
            <a:endParaRPr lang="fr-FR" dirty="0"/>
          </a:p>
        </p:txBody>
      </p:sp>
      <p:pic>
        <p:nvPicPr>
          <p:cNvPr id="3074" name="Picture 2" descr="https://upload.wikimedia.org/wikipedia/commons/thumb/3/32/Vanadiumoxidationstates.jpg/800px-Vanadiumoxidationstates.jpg"/>
          <p:cNvPicPr>
            <a:picLocks noChangeAspect="1" noChangeArrowheads="1"/>
          </p:cNvPicPr>
          <p:nvPr/>
        </p:nvPicPr>
        <p:blipFill>
          <a:blip r:embed="rId3"/>
          <a:srcRect t="44595" r="675"/>
          <a:stretch>
            <a:fillRect/>
          </a:stretch>
        </p:blipFill>
        <p:spPr bwMode="auto">
          <a:xfrm>
            <a:off x="5000628" y="1928802"/>
            <a:ext cx="3500462" cy="2928934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4714876" y="6000768"/>
            <a:ext cx="4276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Wikipedia</a:t>
            </a:r>
            <a:r>
              <a:rPr lang="fr-FR" dirty="0" smtClean="0"/>
              <a:t>, Vanadium (en)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4572000" y="50006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dirty="0" smtClean="0"/>
              <a:t>[V(H</a:t>
            </a:r>
            <a:r>
              <a:rPr lang="pt-BR" baseline="-25000" dirty="0" smtClean="0"/>
              <a:t>2</a:t>
            </a:r>
            <a:r>
              <a:rPr lang="pt-BR" dirty="0" smtClean="0"/>
              <a:t>O)</a:t>
            </a:r>
            <a:r>
              <a:rPr lang="pt-BR" baseline="-25000" dirty="0" smtClean="0"/>
              <a:t>6</a:t>
            </a:r>
            <a:r>
              <a:rPr lang="pt-BR" dirty="0" smtClean="0"/>
              <a:t>]</a:t>
            </a:r>
            <a:r>
              <a:rPr lang="pt-BR" baseline="30000" dirty="0" smtClean="0"/>
              <a:t>2+</a:t>
            </a:r>
            <a:r>
              <a:rPr lang="pt-BR" dirty="0" smtClean="0"/>
              <a:t> </a:t>
            </a:r>
            <a:r>
              <a:rPr lang="pt-BR" dirty="0" smtClean="0"/>
              <a:t>(violet), </a:t>
            </a:r>
            <a:r>
              <a:rPr lang="pt-BR" dirty="0" smtClean="0"/>
              <a:t>[V(H</a:t>
            </a:r>
            <a:r>
              <a:rPr lang="pt-BR" baseline="-25000" dirty="0" smtClean="0"/>
              <a:t>2</a:t>
            </a:r>
            <a:r>
              <a:rPr lang="pt-BR" dirty="0" smtClean="0"/>
              <a:t>O)</a:t>
            </a:r>
            <a:r>
              <a:rPr lang="pt-BR" baseline="-25000" dirty="0" smtClean="0"/>
              <a:t>6</a:t>
            </a:r>
            <a:r>
              <a:rPr lang="pt-BR" dirty="0" smtClean="0"/>
              <a:t>]</a:t>
            </a:r>
            <a:r>
              <a:rPr lang="pt-BR" baseline="30000" dirty="0" smtClean="0"/>
              <a:t>3+</a:t>
            </a:r>
            <a:r>
              <a:rPr lang="pt-BR" dirty="0" smtClean="0"/>
              <a:t> </a:t>
            </a:r>
            <a:r>
              <a:rPr lang="pt-BR" dirty="0" smtClean="0"/>
              <a:t>(vert), [VO(H</a:t>
            </a:r>
            <a:r>
              <a:rPr lang="pt-BR" baseline="-25000" dirty="0" smtClean="0"/>
              <a:t>2</a:t>
            </a:r>
            <a:r>
              <a:rPr lang="pt-BR" dirty="0" smtClean="0"/>
              <a:t>O)</a:t>
            </a:r>
            <a:r>
              <a:rPr lang="pt-BR" baseline="-25000" dirty="0" smtClean="0"/>
              <a:t>5</a:t>
            </a:r>
            <a:r>
              <a:rPr lang="pt-BR" dirty="0" smtClean="0"/>
              <a:t>]</a:t>
            </a:r>
            <a:r>
              <a:rPr lang="pt-BR" baseline="30000" dirty="0" smtClean="0"/>
              <a:t>2</a:t>
            </a:r>
            <a:r>
              <a:rPr lang="pt-BR" baseline="30000" dirty="0" smtClean="0"/>
              <a:t>+</a:t>
            </a:r>
            <a:r>
              <a:rPr lang="pt-BR" dirty="0" smtClean="0"/>
              <a:t> </a:t>
            </a:r>
            <a:r>
              <a:rPr lang="pt-BR" dirty="0" smtClean="0"/>
              <a:t>(bleu) et [VO(H</a:t>
            </a:r>
            <a:r>
              <a:rPr lang="pt-BR" baseline="-25000" dirty="0" smtClean="0"/>
              <a:t>2</a:t>
            </a:r>
            <a:r>
              <a:rPr lang="pt-BR" dirty="0" smtClean="0"/>
              <a:t>O)</a:t>
            </a:r>
            <a:r>
              <a:rPr lang="pt-BR" baseline="-25000" dirty="0" smtClean="0"/>
              <a:t>5</a:t>
            </a:r>
            <a:r>
              <a:rPr lang="pt-BR" dirty="0" smtClean="0"/>
              <a:t>]</a:t>
            </a:r>
            <a:r>
              <a:rPr lang="pt-BR" baseline="30000" dirty="0" smtClean="0"/>
              <a:t>3</a:t>
            </a:r>
            <a:r>
              <a:rPr lang="pt-BR" baseline="30000" dirty="0" smtClean="0"/>
              <a:t>+</a:t>
            </a:r>
            <a:r>
              <a:rPr lang="pt-BR" dirty="0" smtClean="0"/>
              <a:t> </a:t>
            </a:r>
            <a:r>
              <a:rPr lang="pt-BR" dirty="0" smtClean="0"/>
              <a:t>(jaune).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9520"/>
          <a:stretch>
            <a:fillRect/>
          </a:stretch>
        </p:blipFill>
        <p:spPr bwMode="auto">
          <a:xfrm>
            <a:off x="2000233" y="43812"/>
            <a:ext cx="5072098" cy="6804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Connecteur droit avec flèche 6"/>
          <p:cNvCxnSpPr/>
          <p:nvPr/>
        </p:nvCxnSpPr>
        <p:spPr>
          <a:xfrm rot="5400000" flipH="1" flipV="1">
            <a:off x="3714347" y="4572405"/>
            <a:ext cx="300198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5400000" flipH="1" flipV="1">
            <a:off x="4143372" y="5143512"/>
            <a:ext cx="21447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3000364" y="3071810"/>
            <a:ext cx="38576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3000364" y="4071942"/>
            <a:ext cx="38576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Balance </a:t>
            </a:r>
            <a:r>
              <a:rPr lang="fr-FR" dirty="0" smtClean="0"/>
              <a:t>de </a:t>
            </a:r>
            <a:r>
              <a:rPr lang="fr-FR" dirty="0" err="1" smtClean="0"/>
              <a:t>Gouy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785926"/>
            <a:ext cx="614517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1142976" y="5715016"/>
            <a:ext cx="6572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Source : </a:t>
            </a:r>
            <a:r>
              <a:rPr lang="fr-FR" dirty="0" err="1" smtClean="0"/>
              <a:t>Housecroft</a:t>
            </a:r>
            <a:r>
              <a:rPr lang="fr-FR" dirty="0" smtClean="0"/>
              <a:t>, Chimie </a:t>
            </a:r>
            <a:r>
              <a:rPr lang="fr-FR" dirty="0" smtClean="0"/>
              <a:t>inorganique p 670)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5348F-0D38-4490-8BBE-D19410526325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120</Words>
  <Application>Microsoft Office PowerPoint</Application>
  <PresentationFormat>Affichage à l'écran (4:3)</PresentationFormat>
  <Paragraphs>28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Enthalpies d’hydratation</vt:lpstr>
      <vt:lpstr>Acido-basicité</vt:lpstr>
      <vt:lpstr>Termes spectroscopiques de l’ion complexé</vt:lpstr>
      <vt:lpstr>Termes spectroscopiques de l’ion complexé</vt:lpstr>
      <vt:lpstr>Paramètres de Racah </vt:lpstr>
      <vt:lpstr>Diagramme de Tanabe et Sugano</vt:lpstr>
      <vt:lpstr>Spectre du complexe [V(H2O)6]3+</vt:lpstr>
      <vt:lpstr>Diapositive 8</vt:lpstr>
      <vt:lpstr>Balance de Gouy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L=0 et S=0 terme 1S</dc:title>
  <dc:creator>Laura Verin</dc:creator>
  <cp:lastModifiedBy>Laura Verin</cp:lastModifiedBy>
  <cp:revision>15</cp:revision>
  <dcterms:created xsi:type="dcterms:W3CDTF">2019-05-15T18:19:57Z</dcterms:created>
  <dcterms:modified xsi:type="dcterms:W3CDTF">2019-06-08T21:17:29Z</dcterms:modified>
</cp:coreProperties>
</file>