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56365A-7260-4786-B86D-F8D8B99F3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B65402-06E0-451C-88E5-2DE58AB20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795CA4-15D8-4039-B831-A6DC6091B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29DC21-C18E-4978-B5E0-0A90AA5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09F677-2E4D-42AE-90F7-A58C17F57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4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680501-8951-4B5D-8BBF-DA69A92BC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009977-33DF-411D-9F34-39664169A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22B827-B6B9-4150-8AE5-25C28AF6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CFF2A8-E167-414C-A6CD-B8CDB38F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F88AEE-C3DC-4044-AA28-506537820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55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2BFEEA-1C48-4E2F-B6B7-264D0FBC0E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60677A1-0929-458D-BEB0-427A54D65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8E4B71-5804-4076-A6D3-94A861081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02AC87-2B72-47F0-9641-28958034B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DCDF5C-8D36-4E39-B0A3-DE3479BA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72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7F13B6-8794-4264-A600-B64E6AA9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8C5D02-955C-4B0F-B1EA-812F97CCA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5BA96-E038-4008-89F8-2846C2E27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89EE6F-3407-417B-B041-6E1FBDD0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05AA05-A019-4A5D-AEC2-691BC7EF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A445E3-C740-47E3-89BC-3F9C82F3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CC380D-FBC2-4AAA-99B1-D0BEE0FD6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FC4571-2E38-4352-91A0-662526F7C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0789A5-A443-4F10-8189-3DA9F3652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5D38C5-5E96-4D80-A178-F539D0AD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2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BD3C5-82F9-41C2-94B9-6456C9D8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6D1427-E25A-4D5B-AB0B-5A6242EA8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BC74CA-67D2-4D77-87D1-ED8A42B1D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F6628D-16C7-4F66-8401-84B425CDF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494D24-7A34-41E4-AAA4-D385C4752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9B24BE-D58F-4B48-A7DF-CC294D02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8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66DF19-F133-40B5-8C80-AEDC3D7E3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FC4E95-3E0B-4DAF-A074-4804E8B4F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9017CD-4FF7-4B17-A5BA-2401883C4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CB3577-BB86-4770-9B8C-3312DC1D3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9FEC6F-87CD-4FA7-AADA-3D3F44BBF7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8F9DE1-044C-4B87-9E97-25E28E71D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D63D75-4A80-4B21-8865-2F2C4137D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F9599A9-01BA-41DF-8CC0-C40BC7BD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62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000FFA-607C-40CF-B713-F82EBC9A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3501FA3-7054-4225-9E89-820D951C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DF5C492-C9E0-4E95-9FE4-6A8CB3F0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3817E6-203F-468F-813A-9563CCF5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77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669A0A3-AB61-472C-970B-C2CF1C33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B715EEE-8F1F-4B82-B38F-39EF66F9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F3AB56B-7FB7-4BCA-A388-C07308F8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82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3901EC-B040-4A4C-940A-A4590BB13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B5E691-A179-489B-A771-3BCDD6502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54C0A1-B8C2-44C4-9E23-5961A32F8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43D11E-3820-4DE4-97CF-84C794D6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A52691-26B6-4D45-82D6-C1765117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0993E7-8E9C-45F4-BA52-93224C61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72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32755B-4726-4645-815B-CA5B77D1F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8DEE61-F0C9-426C-A881-3885F4C69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B90F4E-B8E1-4BDB-9349-C70288FC0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5290D1-2696-4292-A59C-D17017FC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3041EA-E78F-42D0-AC91-3631E935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BD3B76-DC5E-43B3-84B5-10914417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4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627114-1C10-4B55-A21F-1DDB0433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B48198-3232-4F1B-8675-F5E873A25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FC4A43-FED4-465E-8E72-DE863ECEA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C0A7-14DA-43E5-9435-080ED8093B1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314450-74DA-4AC7-B374-BD1736279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2880E6-F23D-4D7B-A063-35894B229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475CA-7F69-465F-A9A4-4DFE6ABB077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6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au 3">
                <a:extLst>
                  <a:ext uri="{FF2B5EF4-FFF2-40B4-BE49-F238E27FC236}">
                    <a16:creationId xmlns:a16="http://schemas.microsoft.com/office/drawing/2014/main" id="{70E20D6A-EC18-4811-8B0C-E56C4D034F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1833721"/>
                  </p:ext>
                </p:extLst>
              </p:nvPr>
            </p:nvGraphicFramePr>
            <p:xfrm>
              <a:off x="1473200" y="1569094"/>
              <a:ext cx="9245600" cy="29246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85548">
                      <a:extLst>
                        <a:ext uri="{9D8B030D-6E8A-4147-A177-3AD203B41FA5}">
                          <a16:colId xmlns:a16="http://schemas.microsoft.com/office/drawing/2014/main" val="2702763116"/>
                        </a:ext>
                      </a:extLst>
                    </a:gridCol>
                    <a:gridCol w="2001078">
                      <a:extLst>
                        <a:ext uri="{9D8B030D-6E8A-4147-A177-3AD203B41FA5}">
                          <a16:colId xmlns:a16="http://schemas.microsoft.com/office/drawing/2014/main" val="2123114074"/>
                        </a:ext>
                      </a:extLst>
                    </a:gridCol>
                    <a:gridCol w="1974574">
                      <a:extLst>
                        <a:ext uri="{9D8B030D-6E8A-4147-A177-3AD203B41FA5}">
                          <a16:colId xmlns:a16="http://schemas.microsoft.com/office/drawing/2014/main" val="1899723788"/>
                        </a:ext>
                      </a:extLst>
                    </a:gridCol>
                    <a:gridCol w="2184400">
                      <a:extLst>
                        <a:ext uri="{9D8B030D-6E8A-4147-A177-3AD203B41FA5}">
                          <a16:colId xmlns:a16="http://schemas.microsoft.com/office/drawing/2014/main" val="365337072"/>
                        </a:ext>
                      </a:extLst>
                    </a:gridCol>
                  </a:tblGrid>
                  <a:tr h="7998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À 298k</a:t>
                          </a:r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  <m:sub>
                                    <m:d>
                                      <m:dPr>
                                        <m:ctrlP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𝒈</m:t>
                                        </m:r>
                                      </m:e>
                                    </m:d>
                                  </m:sub>
                                </m:sSub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  <m:sub>
                                    <m:d>
                                      <m:dPr>
                                        <m:ctrlP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𝒈</m:t>
                                        </m:r>
                                      </m:e>
                                    </m:d>
                                  </m:sub>
                                </m:sSub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fr-FR" sz="2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  <m:sub>
                                    <m:d>
                                      <m:dPr>
                                        <m:ctrlP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800" b="1" i="1" smtClean="0">
                                            <a:latin typeface="Cambria Math" panose="02040503050406030204" pitchFamily="18" charset="0"/>
                                          </a:rPr>
                                          <m:t>𝒈</m:t>
                                        </m:r>
                                      </m:e>
                                    </m:d>
                                  </m:sub>
                                </m:sSub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21405816"/>
                      </a:ext>
                    </a:extLst>
                  </a:tr>
                  <a:tr h="67262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f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° (</m:t>
                                </m:r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J</m:t>
                                </m:r>
                                <m: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sSup>
                                  <m:sSupPr>
                                    <m:ctrl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mol</m:t>
                                    </m:r>
                                  </m:e>
                                  <m:sup>
                                    <m: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i="1" dirty="0" smtClean="0">
                                    <a:latin typeface="Cambria Math" panose="02040503050406030204" pitchFamily="18" charset="0"/>
                                  </a:rPr>
                                  <m:t>−46</m:t>
                                </m:r>
                                <m:r>
                                  <a:rPr lang="fr-FR" sz="2800" b="0" i="1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2800" i="1" dirty="0" smtClean="0">
                                    <a:latin typeface="Cambria Math" panose="02040503050406030204" pitchFamily="18" charset="0"/>
                                  </a:rPr>
                                  <m:t>300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30874027"/>
                      </a:ext>
                    </a:extLst>
                  </a:tr>
                  <a:tr h="72694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°(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𝑚𝑜</m:t>
                                </m:r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p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i="1" dirty="0" smtClean="0">
                                    <a:latin typeface="Cambria Math" panose="02040503050406030204" pitchFamily="18" charset="0"/>
                                  </a:rPr>
                                  <m:t>191,5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130,6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192,3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40249882"/>
                      </a:ext>
                    </a:extLst>
                  </a:tr>
                  <a:tr h="7252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𝑚𝑜</m:t>
                                </m:r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p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29,1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28,8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35,1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477328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au 3">
                <a:extLst>
                  <a:ext uri="{FF2B5EF4-FFF2-40B4-BE49-F238E27FC236}">
                    <a16:creationId xmlns:a16="http://schemas.microsoft.com/office/drawing/2014/main" id="{70E20D6A-EC18-4811-8B0C-E56C4D034F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1833721"/>
                  </p:ext>
                </p:extLst>
              </p:nvPr>
            </p:nvGraphicFramePr>
            <p:xfrm>
              <a:off x="1473200" y="1569094"/>
              <a:ext cx="9245600" cy="29246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85548">
                      <a:extLst>
                        <a:ext uri="{9D8B030D-6E8A-4147-A177-3AD203B41FA5}">
                          <a16:colId xmlns:a16="http://schemas.microsoft.com/office/drawing/2014/main" val="2702763116"/>
                        </a:ext>
                      </a:extLst>
                    </a:gridCol>
                    <a:gridCol w="2001078">
                      <a:extLst>
                        <a:ext uri="{9D8B030D-6E8A-4147-A177-3AD203B41FA5}">
                          <a16:colId xmlns:a16="http://schemas.microsoft.com/office/drawing/2014/main" val="2123114074"/>
                        </a:ext>
                      </a:extLst>
                    </a:gridCol>
                    <a:gridCol w="1974574">
                      <a:extLst>
                        <a:ext uri="{9D8B030D-6E8A-4147-A177-3AD203B41FA5}">
                          <a16:colId xmlns:a16="http://schemas.microsoft.com/office/drawing/2014/main" val="1899723788"/>
                        </a:ext>
                      </a:extLst>
                    </a:gridCol>
                    <a:gridCol w="2184400">
                      <a:extLst>
                        <a:ext uri="{9D8B030D-6E8A-4147-A177-3AD203B41FA5}">
                          <a16:colId xmlns:a16="http://schemas.microsoft.com/office/drawing/2014/main" val="365337072"/>
                        </a:ext>
                      </a:extLst>
                    </a:gridCol>
                  </a:tblGrid>
                  <a:tr h="7998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À 298k</a:t>
                          </a:r>
                          <a:endParaRPr lang="en-GB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4878" t="-758" r="-209451" b="-265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8025" t="-758" r="-112037" b="-265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23120" t="-758" r="-1114" b="-265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21405816"/>
                      </a:ext>
                    </a:extLst>
                  </a:tr>
                  <a:tr h="67262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97" t="-120909" r="-200197" b="-21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4878" t="-120909" r="-209451" b="-21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8025" t="-120909" r="-112037" b="-21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23120" t="-120909" r="-1114" b="-21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0874027"/>
                      </a:ext>
                    </a:extLst>
                  </a:tr>
                  <a:tr h="7269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97" t="-202500" r="-200197" b="-1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4878" t="-202500" r="-209451" b="-1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8025" t="-202500" r="-112037" b="-1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23120" t="-202500" r="-1114" b="-100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0249882"/>
                      </a:ext>
                    </a:extLst>
                  </a:tr>
                  <a:tr h="7252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97" t="-305042" r="-200197" b="-16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4878" t="-305042" r="-209451" b="-16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8025" t="-305042" r="-112037" b="-16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23120" t="-305042" r="-1114" b="-16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77328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E30720A0-1F4F-4431-B746-4CB4F85A4FA9}"/>
              </a:ext>
            </a:extLst>
          </p:cNvPr>
          <p:cNvSpPr txBox="1"/>
          <p:nvPr/>
        </p:nvSpPr>
        <p:spPr>
          <a:xfrm>
            <a:off x="1473200" y="4691270"/>
            <a:ext cx="924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Document 1</a:t>
            </a:r>
            <a:r>
              <a:rPr lang="fr-FR" dirty="0"/>
              <a:t> : tableau de grandeurs thermodynamiques à 298 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40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44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6073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54</Words>
  <Application>Microsoft Office PowerPoint</Application>
  <PresentationFormat>Grand écran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 Labarrière</dc:creator>
  <cp:lastModifiedBy>Luc Labarrière</cp:lastModifiedBy>
  <cp:revision>2</cp:revision>
  <dcterms:created xsi:type="dcterms:W3CDTF">2019-05-23T17:17:56Z</dcterms:created>
  <dcterms:modified xsi:type="dcterms:W3CDTF">2019-05-23T21:40:57Z</dcterms:modified>
</cp:coreProperties>
</file>