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62" r:id="rId4"/>
    <p:sldId id="260" r:id="rId5"/>
    <p:sldId id="261" r:id="rId6"/>
    <p:sldId id="257" r:id="rId7"/>
    <p:sldId id="264" r:id="rId8"/>
    <p:sldId id="259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Température</a:t>
            </a:r>
            <a:r>
              <a:rPr lang="en-US" dirty="0" smtClean="0"/>
              <a:t> </a:t>
            </a:r>
            <a:r>
              <a:rPr lang="en-US" dirty="0" err="1" smtClean="0"/>
              <a:t>d’ébullition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fonction</a:t>
            </a:r>
            <a:r>
              <a:rPr lang="en-US" baseline="0" dirty="0" smtClean="0"/>
              <a:t> du </a:t>
            </a:r>
            <a:r>
              <a:rPr lang="en-US" baseline="0" dirty="0" err="1" smtClean="0"/>
              <a:t>nombre</a:t>
            </a:r>
            <a:r>
              <a:rPr lang="en-US" baseline="0" dirty="0" smtClean="0"/>
              <a:t> de C</a:t>
            </a:r>
            <a:endParaRPr lang="en-US" dirty="0"/>
          </a:p>
        </c:rich>
      </c:tx>
      <c:layout>
        <c:manualLayout>
          <c:xMode val="edge"/>
          <c:yMode val="edge"/>
          <c:x val="0.22381960581203297"/>
          <c:y val="2.9330803028612813E-2"/>
        </c:manualLayout>
      </c:layout>
    </c:title>
    <c:plotArea>
      <c:layout>
        <c:manualLayout>
          <c:layoutTarget val="inner"/>
          <c:xMode val="edge"/>
          <c:yMode val="edge"/>
          <c:x val="0.18740516251854764"/>
          <c:y val="0.22034563851364733"/>
          <c:w val="0.766426306727512"/>
          <c:h val="0.59622228836084235"/>
        </c:manualLayout>
      </c:layout>
      <c:scatterChart>
        <c:scatterStyle val="lineMarker"/>
        <c:ser>
          <c:idx val="0"/>
          <c:order val="0"/>
          <c:tx>
            <c:strRef>
              <c:f>Feuil1!$B$1</c:f>
              <c:strCache>
                <c:ptCount val="1"/>
                <c:pt idx="0">
                  <c:v>T°eb</c:v>
                </c:pt>
              </c:strCache>
            </c:strRef>
          </c:tx>
          <c:spPr>
            <a:ln w="28575">
              <a:noFill/>
            </a:ln>
          </c:spPr>
          <c:marker>
            <c:symbol val="x"/>
            <c:size val="16"/>
          </c:marker>
          <c:xVal>
            <c:numRef>
              <c:f>Feuil1!$A$2:$A$6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</c:numCache>
            </c:numRef>
          </c:xVal>
          <c:yVal>
            <c:numRef>
              <c:f>Feuil1!$B$2:$B$6</c:f>
              <c:numCache>
                <c:formatCode>General</c:formatCode>
                <c:ptCount val="5"/>
                <c:pt idx="0">
                  <c:v>272.5</c:v>
                </c:pt>
                <c:pt idx="1">
                  <c:v>309.10000000000002</c:v>
                </c:pt>
                <c:pt idx="2">
                  <c:v>341.7</c:v>
                </c:pt>
                <c:pt idx="3">
                  <c:v>371.4</c:v>
                </c:pt>
                <c:pt idx="4">
                  <c:v>399</c:v>
                </c:pt>
              </c:numCache>
            </c:numRef>
          </c:yVal>
        </c:ser>
        <c:axId val="48161536"/>
        <c:axId val="79158272"/>
      </c:scatterChart>
      <c:valAx>
        <c:axId val="481615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r-FR" dirty="0" smtClean="0"/>
                  <a:t>Nombre de C</a:t>
                </a:r>
                <a:endParaRPr lang="fr-FR" dirty="0"/>
              </a:p>
            </c:rich>
          </c:tx>
          <c:layout/>
        </c:title>
        <c:numFmt formatCode="General" sourceLinked="1"/>
        <c:tickLblPos val="nextTo"/>
        <c:crossAx val="79158272"/>
        <c:crosses val="autoZero"/>
        <c:crossBetween val="midCat"/>
      </c:valAx>
      <c:valAx>
        <c:axId val="79158272"/>
        <c:scaling>
          <c:orientation val="minMax"/>
          <c:min val="20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fr-FR" dirty="0" err="1" smtClean="0"/>
                  <a:t>T°eb</a:t>
                </a:r>
                <a:r>
                  <a:rPr lang="fr-FR" dirty="0" smtClean="0"/>
                  <a:t> (K)</a:t>
                </a:r>
                <a:endParaRPr lang="fr-FR" dirty="0"/>
              </a:p>
            </c:rich>
          </c:tx>
          <c:layout/>
        </c:title>
        <c:numFmt formatCode="General" sourceLinked="1"/>
        <c:tickLblPos val="nextTo"/>
        <c:crossAx val="48161536"/>
        <c:crosses val="autoZero"/>
        <c:crossBetween val="midCat"/>
      </c:valAx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C8B62-B950-4A6C-AE76-BE478CF05FBD}" type="datetimeFigureOut">
              <a:rPr lang="fr-FR" smtClean="0"/>
              <a:pPr/>
              <a:t>31/05/2019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86039-28E4-4D4D-924A-BCCEC1DA32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A4416-E0E3-4334-B53C-3C2360F7C9FE}" type="datetime1">
              <a:rPr lang="fr-FR" smtClean="0"/>
              <a:t>31/05/2019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proposé par Laura VERIN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F0C1-6E5A-4596-8D73-3CB602C62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DBBA-FABF-4905-8EE9-20BA09070DAA}" type="datetime1">
              <a:rPr lang="fr-FR" smtClean="0"/>
              <a:t>31/05/2019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proposé par Laura VERIN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F0C1-6E5A-4596-8D73-3CB602C62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9AD26-74C7-46A3-BF7B-2D4784A77D1A}" type="datetime1">
              <a:rPr lang="fr-FR" smtClean="0"/>
              <a:t>31/05/2019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proposé par Laura VERIN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F0C1-6E5A-4596-8D73-3CB602C62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D7C21-F40C-4A04-89EF-8D8BD8E8FF3F}" type="datetime1">
              <a:rPr lang="fr-FR" smtClean="0"/>
              <a:t>31/05/2019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proposé par Laura VERIN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F0C1-6E5A-4596-8D73-3CB602C62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39ACE-0AE4-488E-9F3B-C31B6653BDB7}" type="datetime1">
              <a:rPr lang="fr-FR" smtClean="0"/>
              <a:t>31/05/2019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proposé par Laura VERIN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F0C1-6E5A-4596-8D73-3CB602C62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CFC-EDAA-415F-8C7C-BB29F1C1FB57}" type="datetime1">
              <a:rPr lang="fr-FR" smtClean="0"/>
              <a:t>31/05/2019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proposé par Laura VERIN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F0C1-6E5A-4596-8D73-3CB602C62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72CFD-E290-4052-B02F-C9E50597CF65}" type="datetime1">
              <a:rPr lang="fr-FR" smtClean="0"/>
              <a:t>31/05/2019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proposé par Laura VERIN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F0C1-6E5A-4596-8D73-3CB602C62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23536-FD3D-4800-9C47-E34ABC204F55}" type="datetime1">
              <a:rPr lang="fr-FR" smtClean="0"/>
              <a:t>31/05/2019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proposé par Laura VERIN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F0C1-6E5A-4596-8D73-3CB602C62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28488-1DF7-4FC8-BCA1-B621E7C71C7A}" type="datetime1">
              <a:rPr lang="fr-FR" smtClean="0"/>
              <a:t>31/05/2019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proposé par Laura VERIN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F0C1-6E5A-4596-8D73-3CB602C62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3E724-7EE4-46E5-9A88-9A1204217168}" type="datetime1">
              <a:rPr lang="fr-FR" smtClean="0"/>
              <a:t>31/05/2019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proposé par Laura VERIN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F0C1-6E5A-4596-8D73-3CB602C62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78864-D0EB-4AC5-A0B0-5E10A67DD940}" type="datetime1">
              <a:rPr lang="fr-FR" smtClean="0"/>
              <a:t>31/05/2019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proposé par Laura VERIN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F0C1-6E5A-4596-8D73-3CB602C62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0728-BC67-4A54-8420-B2585F267356}" type="datetime1">
              <a:rPr lang="fr-FR" smtClean="0"/>
              <a:t>31/05/2019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proposé par Laura VERIN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2F0C1-6E5A-4596-8D73-3CB602C628B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mtClean="0"/>
              <a:t>I.1. Comparatif des énergies d’interaction</a:t>
            </a:r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109912" y="2286794"/>
            <a:ext cx="2924175" cy="3152775"/>
          </a:xfrm>
        </p:spPr>
      </p:pic>
      <p:sp>
        <p:nvSpPr>
          <p:cNvPr id="7" name="ZoneTexte 6"/>
          <p:cNvSpPr txBox="1"/>
          <p:nvPr/>
        </p:nvSpPr>
        <p:spPr>
          <a:xfrm>
            <a:off x="642910" y="5857892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 smtClean="0"/>
              <a:t>Source : </a:t>
            </a:r>
            <a:r>
              <a:rPr lang="fr-FR" dirty="0" err="1" smtClean="0"/>
              <a:t>Durupty</a:t>
            </a:r>
            <a:r>
              <a:rPr lang="fr-FR" dirty="0" smtClean="0"/>
              <a:t> </a:t>
            </a:r>
            <a:r>
              <a:rPr lang="fr-FR" i="1" dirty="0"/>
              <a:t>H Prépa Tout en un Chimie </a:t>
            </a:r>
            <a:r>
              <a:rPr lang="fr-FR" i="1" dirty="0" smtClean="0"/>
              <a:t>PCSI </a:t>
            </a:r>
            <a:r>
              <a:rPr lang="fr-FR" dirty="0" smtClean="0"/>
              <a:t>p 333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F0C1-6E5A-4596-8D73-3CB602C628B9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proposé par Laura VERIN</a:t>
            </a:r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II.1. Changements d’état</a:t>
            </a:r>
            <a:endParaRPr lang="fr-FR" dirty="0"/>
          </a:p>
        </p:txBody>
      </p:sp>
      <p:pic>
        <p:nvPicPr>
          <p:cNvPr id="21506" name="Picture 2" descr="https://www.lachimie.net/images/etatmatiereanim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14554"/>
            <a:ext cx="8481842" cy="3143272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642910" y="5715016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 smtClean="0"/>
              <a:t>Source : Lachimie.net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F0C1-6E5A-4596-8D73-3CB602C628B9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proposé par Laura VERIN</a:t>
            </a:r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II.1. Forces de dispersion</a:t>
            </a:r>
            <a:endParaRPr lang="fr-FR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285860"/>
            <a:ext cx="6563385" cy="4396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571472" y="5845750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dirty="0" smtClean="0"/>
              <a:t>Source : </a:t>
            </a:r>
            <a:r>
              <a:rPr lang="fr-FR" dirty="0" err="1" smtClean="0"/>
              <a:t>Durupty</a:t>
            </a:r>
            <a:r>
              <a:rPr lang="fr-FR" dirty="0" smtClean="0"/>
              <a:t> </a:t>
            </a:r>
            <a:r>
              <a:rPr lang="fr-FR" i="1" dirty="0"/>
              <a:t>H Prépa Tout en un Chimie </a:t>
            </a:r>
            <a:r>
              <a:rPr lang="fr-FR" i="1" dirty="0" smtClean="0"/>
              <a:t>PCSI </a:t>
            </a:r>
            <a:r>
              <a:rPr lang="fr-FR" dirty="0" smtClean="0"/>
              <a:t>p 332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F0C1-6E5A-4596-8D73-3CB602C628B9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proposé par Laura VERIN</a:t>
            </a:r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II.1. Forces de dispersion</a:t>
            </a:r>
            <a:endParaRPr lang="fr-F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1643050"/>
            <a:ext cx="3286116" cy="2281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Graphique 4"/>
          <p:cNvGraphicFramePr/>
          <p:nvPr/>
        </p:nvGraphicFramePr>
        <p:xfrm>
          <a:off x="3214678" y="2000240"/>
          <a:ext cx="5715040" cy="4643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214282" y="5214950"/>
            <a:ext cx="3286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Source : </a:t>
            </a:r>
            <a:r>
              <a:rPr lang="fr-FR" dirty="0" err="1" smtClean="0"/>
              <a:t>Durupty</a:t>
            </a:r>
            <a:r>
              <a:rPr lang="fr-FR" dirty="0" smtClean="0"/>
              <a:t> </a:t>
            </a:r>
            <a:r>
              <a:rPr lang="fr-FR" i="1" dirty="0" smtClean="0"/>
              <a:t>H Prépa Tout en un Chimie PCSI </a:t>
            </a:r>
            <a:r>
              <a:rPr lang="fr-FR" dirty="0" smtClean="0"/>
              <a:t>p 334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F0C1-6E5A-4596-8D73-3CB602C628B9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proposé par Laura VERIN</a:t>
            </a:r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II.1. Polarité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00035" y="1600200"/>
          <a:ext cx="8286810" cy="473912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57362"/>
                <a:gridCol w="1657362"/>
                <a:gridCol w="1657362"/>
                <a:gridCol w="1657362"/>
                <a:gridCol w="1657362"/>
              </a:tblGrid>
              <a:tr h="104298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Molécule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Nom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Nombre d’électrons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Moment</a:t>
                      </a:r>
                      <a:r>
                        <a:rPr lang="fr-FR" baseline="0" dirty="0" smtClean="0"/>
                        <a:t> dipolaire (D)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T°eb</a:t>
                      </a:r>
                      <a:r>
                        <a:rPr lang="fr-FR" dirty="0" smtClean="0"/>
                        <a:t> (K)</a:t>
                      </a:r>
                      <a:endParaRPr lang="fr-FR" dirty="0"/>
                    </a:p>
                  </a:txBody>
                  <a:tcPr anchor="ctr"/>
                </a:tc>
              </a:tr>
              <a:tr h="7392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Propane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0.08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230</a:t>
                      </a:r>
                      <a:endParaRPr lang="fr-FR" dirty="0"/>
                    </a:p>
                  </a:txBody>
                  <a:tcPr anchor="ctr"/>
                </a:tc>
              </a:tr>
              <a:tr h="7392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 smtClean="0"/>
                        <a:t>Diméthyléther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26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1.30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250</a:t>
                      </a:r>
                      <a:endParaRPr lang="fr-FR" dirty="0"/>
                    </a:p>
                  </a:txBody>
                  <a:tcPr anchor="ctr"/>
                </a:tc>
              </a:tr>
              <a:tr h="7392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Oxyde d’éthylène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1.89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284</a:t>
                      </a:r>
                      <a:endParaRPr lang="fr-FR" dirty="0"/>
                    </a:p>
                  </a:txBody>
                  <a:tcPr anchor="ctr"/>
                </a:tc>
              </a:tr>
              <a:tr h="739229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Éthanal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24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2.69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293</a:t>
                      </a:r>
                      <a:endParaRPr lang="fr-FR" dirty="0"/>
                    </a:p>
                  </a:txBody>
                  <a:tcPr anchor="ctr"/>
                </a:tc>
              </a:tr>
              <a:tr h="739229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Acétonitrile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3.92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355</a:t>
                      </a:r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098" name="Picture 2" descr="Propan Keilstrich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714620"/>
            <a:ext cx="928693" cy="665176"/>
          </a:xfrm>
          <a:prstGeom prst="rect">
            <a:avLst/>
          </a:prstGeom>
          <a:noFill/>
        </p:spPr>
      </p:pic>
      <p:pic>
        <p:nvPicPr>
          <p:cNvPr id="4100" name="Picture 4" descr="Image illustrative de l’article Méthoxymétha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429000"/>
            <a:ext cx="1143008" cy="682574"/>
          </a:xfrm>
          <a:prstGeom prst="rect">
            <a:avLst/>
          </a:prstGeom>
          <a:noFill/>
        </p:spPr>
      </p:pic>
      <p:pic>
        <p:nvPicPr>
          <p:cNvPr id="4102" name="Picture 6" descr="Image illustrative de l’article Oxyde d'éthylè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4214818"/>
            <a:ext cx="571504" cy="589870"/>
          </a:xfrm>
          <a:prstGeom prst="rect">
            <a:avLst/>
          </a:prstGeom>
          <a:noFill/>
        </p:spPr>
      </p:pic>
      <p:pic>
        <p:nvPicPr>
          <p:cNvPr id="4104" name="Picture 8" descr="Image illustrative de l’article Éthana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4857760"/>
            <a:ext cx="928694" cy="715095"/>
          </a:xfrm>
          <a:prstGeom prst="rect">
            <a:avLst/>
          </a:prstGeom>
          <a:noFill/>
        </p:spPr>
      </p:pic>
      <p:pic>
        <p:nvPicPr>
          <p:cNvPr id="4106" name="Picture 10" descr="Image illustrative de l’article Acétonitri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48" y="5929330"/>
            <a:ext cx="1178695" cy="275029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714348" y="6488668"/>
            <a:ext cx="26650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Source : </a:t>
            </a:r>
            <a:r>
              <a:rPr lang="fr-FR" dirty="0" err="1" smtClean="0"/>
              <a:t>Wikipédia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F0C1-6E5A-4596-8D73-3CB602C628B9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proposé par Laura VERIN</a:t>
            </a:r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II.1. Liaison H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214422"/>
            <a:ext cx="5872187" cy="4858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642910" y="6286520"/>
            <a:ext cx="5311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Source : </a:t>
            </a:r>
            <a:r>
              <a:rPr lang="fr-FR" dirty="0" err="1" smtClean="0"/>
              <a:t>Durupty</a:t>
            </a:r>
            <a:r>
              <a:rPr lang="fr-FR" dirty="0" smtClean="0"/>
              <a:t> </a:t>
            </a:r>
            <a:r>
              <a:rPr lang="fr-FR" i="1" dirty="0" smtClean="0"/>
              <a:t>H Prépa Tout en un Chimie PCSI </a:t>
            </a:r>
            <a:r>
              <a:rPr lang="fr-FR" dirty="0" smtClean="0"/>
              <a:t>p 337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F0C1-6E5A-4596-8D73-3CB602C628B9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proposé par Laura VERIN</a:t>
            </a:r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II.2. Spectroscopie IR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857364"/>
            <a:ext cx="5627758" cy="415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1857364"/>
            <a:ext cx="25527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oneTexte 5"/>
          <p:cNvSpPr txBox="1"/>
          <p:nvPr/>
        </p:nvSpPr>
        <p:spPr>
          <a:xfrm>
            <a:off x="6286512" y="3857628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: </a:t>
            </a:r>
            <a:r>
              <a:rPr lang="fr-FR" dirty="0" err="1" smtClean="0"/>
              <a:t>Durupty</a:t>
            </a:r>
            <a:r>
              <a:rPr lang="fr-FR" dirty="0" smtClean="0"/>
              <a:t> </a:t>
            </a:r>
            <a:r>
              <a:rPr lang="fr-FR" i="1" dirty="0" smtClean="0"/>
              <a:t>H Prépa Tout en un Chimie PCSI </a:t>
            </a:r>
            <a:r>
              <a:rPr lang="fr-FR" dirty="0" smtClean="0"/>
              <a:t>p 342 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F0C1-6E5A-4596-8D73-3CB602C628B9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proposé par Laura VERIN</a:t>
            </a:r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II.3. Solubilité</a:t>
            </a:r>
            <a:endParaRPr lang="fr-FR" dirty="0"/>
          </a:p>
        </p:txBody>
      </p:sp>
      <p:pic>
        <p:nvPicPr>
          <p:cNvPr id="1433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7337" y="2105819"/>
            <a:ext cx="602932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714348" y="5857892"/>
            <a:ext cx="5311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Source : </a:t>
            </a:r>
            <a:r>
              <a:rPr lang="fr-FR" dirty="0" err="1" smtClean="0"/>
              <a:t>Durupty</a:t>
            </a:r>
            <a:r>
              <a:rPr lang="fr-FR" dirty="0" smtClean="0"/>
              <a:t> </a:t>
            </a:r>
            <a:r>
              <a:rPr lang="fr-FR" i="1" dirty="0" smtClean="0"/>
              <a:t>H Prépa Tout en un Chimie PCSI </a:t>
            </a:r>
            <a:r>
              <a:rPr lang="fr-FR" dirty="0" smtClean="0"/>
              <a:t>p 339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F0C1-6E5A-4596-8D73-3CB602C628B9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proposé par Laura VERIN</a:t>
            </a:r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2164</TotalTime>
  <Words>201</Words>
  <Application>Microsoft Office PowerPoint</Application>
  <PresentationFormat>Affichage à l'écran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I.1. Comparatif des énergies d’interaction</vt:lpstr>
      <vt:lpstr>II.1. Changements d’état</vt:lpstr>
      <vt:lpstr>II.1. Forces de dispersion</vt:lpstr>
      <vt:lpstr>II.1. Forces de dispersion</vt:lpstr>
      <vt:lpstr>II.1. Polarité</vt:lpstr>
      <vt:lpstr>II.1. Liaison H</vt:lpstr>
      <vt:lpstr>II.2. Spectroscopie IR</vt:lpstr>
      <vt:lpstr>II.3. Solubilité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I.3.</dc:title>
  <dc:creator>Laura Verin</dc:creator>
  <cp:lastModifiedBy>Laura Verin</cp:lastModifiedBy>
  <cp:revision>10</cp:revision>
  <dcterms:created xsi:type="dcterms:W3CDTF">2019-05-07T10:14:03Z</dcterms:created>
  <dcterms:modified xsi:type="dcterms:W3CDTF">2019-05-31T06:44:08Z</dcterms:modified>
</cp:coreProperties>
</file>