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Merriweather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.fntdata"/><Relationship Id="rId11" Type="http://schemas.openxmlformats.org/officeDocument/2006/relationships/slide" Target="slides/slide6.xml"/><Relationship Id="rId22" Type="http://schemas.openxmlformats.org/officeDocument/2006/relationships/font" Target="fonts/Merriweather-bold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53065c84f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053065c84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53065c84f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053065c84f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53065c84f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53065c84f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53065c84f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053065c84f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53065c84f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053065c84f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053065c84f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053065c84f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53065c84f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53065c84f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53065c84f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53065c84f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title"/>
          </p:nvPr>
        </p:nvSpPr>
        <p:spPr>
          <a:xfrm>
            <a:off x="311675" y="798600"/>
            <a:ext cx="6247800" cy="236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Images et couleurs</a:t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413525" y="2556050"/>
            <a:ext cx="8209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latin typeface="Roboto"/>
                <a:ea typeface="Roboto"/>
                <a:cs typeface="Roboto"/>
                <a:sym typeface="Roboto"/>
              </a:rPr>
              <a:t>Elément imposé: Absorption et diffusion  appliquées à la synthèse des couleurs 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500925"/>
            <a:ext cx="3837475" cy="25089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587275" y="3064600"/>
            <a:ext cx="3155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7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schéma lentilles convergentes </a:t>
            </a:r>
            <a:endParaRPr b="1" i="1" sz="17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05950" y="4631875"/>
            <a:ext cx="597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https://www.physagreg.fr/optique-13-lentilles.php</a:t>
            </a:r>
            <a:endParaRPr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4275" y="308075"/>
            <a:ext cx="3975750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5234000" y="2618200"/>
            <a:ext cx="3634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7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schéma de l’oeil en optique </a:t>
            </a:r>
            <a:endParaRPr b="1" i="1" sz="17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311725" y="4016275"/>
            <a:ext cx="397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https://www.physagreg.fr/optique-14-instruments-optiques.php</a:t>
            </a:r>
            <a:endParaRPr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2250" y="3154725"/>
            <a:ext cx="2359799" cy="177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500925"/>
            <a:ext cx="3706501" cy="2508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396325" y="3072200"/>
            <a:ext cx="3537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7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exemple d’une image virtuelle </a:t>
            </a:r>
            <a:endParaRPr b="1" i="1" sz="17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6525" y="500925"/>
            <a:ext cx="4166400" cy="25089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5277750" y="3183100"/>
            <a:ext cx="4166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7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exemple d’une image réelle</a:t>
            </a:r>
            <a:endParaRPr b="1" i="1" sz="17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500925"/>
            <a:ext cx="3841251" cy="25089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379100" y="3107525"/>
            <a:ext cx="3706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7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expérience de Newton en 1966 </a:t>
            </a:r>
            <a:endParaRPr b="1" i="1" sz="17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675" y="500925"/>
            <a:ext cx="4166400" cy="20708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4644675" y="2689425"/>
            <a:ext cx="4166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7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expérience de décomposition spectrale de la lumière blanche </a:t>
            </a:r>
            <a:endParaRPr b="1" i="1" sz="17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64550" y="4535775"/>
            <a:ext cx="4245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4A86E8"/>
                </a:solidFill>
              </a:rPr>
              <a:t>https://www.123couleurs.fr/explications/explications-lumière/tl-spectrelumière/</a:t>
            </a:r>
            <a:endParaRPr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4050" y="3553925"/>
            <a:ext cx="4166399" cy="13363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138725" y="4057725"/>
            <a:ext cx="4014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http://www.cndp.fr/crdp-dijon/IMG/pdf/science1.pdf</a:t>
            </a:r>
            <a:endParaRPr sz="130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500925"/>
            <a:ext cx="3651651" cy="18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25" y="2465725"/>
            <a:ext cx="1808302" cy="250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2202475" y="3719750"/>
            <a:ext cx="208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Exemples de sources primaires de lumière </a:t>
            </a:r>
            <a:endParaRPr b="1" i="1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539800"/>
            <a:ext cx="3949650" cy="17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37175" y="3200475"/>
            <a:ext cx="2683200" cy="17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94550" y="3200475"/>
            <a:ext cx="1808299" cy="170107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4537550" y="2457350"/>
            <a:ext cx="403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Exemples de sources secondaires de lumière </a:t>
            </a:r>
            <a:endParaRPr b="1" i="1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725" y="1274363"/>
            <a:ext cx="4838525" cy="293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2618500" y="595725"/>
            <a:ext cx="474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6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Que se passe t-il lorsque l’on éclaire un objet ?</a:t>
            </a:r>
            <a:endParaRPr b="1" i="1" sz="16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410725" y="4461625"/>
            <a:ext cx="5563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http://culturesciencesphysique.ens-lyon.fr/ressource/Couleur.xml, Lelivrescolaire.fr</a:t>
            </a:r>
            <a:endParaRPr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4525" y="1274375"/>
            <a:ext cx="2460550" cy="146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6825" y="2883025"/>
            <a:ext cx="2518250" cy="133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650" y="500925"/>
            <a:ext cx="3728550" cy="241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262375" y="3134525"/>
            <a:ext cx="362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Sensibilité</a:t>
            </a:r>
            <a:r>
              <a:rPr b="1" i="1" lang="fr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 des photorécepteurs de l’oeil en fonction de la longueur d’onde </a:t>
            </a:r>
            <a:endParaRPr b="1" i="1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538525"/>
            <a:ext cx="4339951" cy="25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/>
        </p:nvSpPr>
        <p:spPr>
          <a:xfrm>
            <a:off x="4677675" y="3218725"/>
            <a:ext cx="423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Représentation schématique des photorécepteurs de la rétine</a:t>
            </a:r>
            <a:endParaRPr b="1" i="1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160650" y="4618250"/>
            <a:ext cx="4747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Lelivrescolaire.fr  https://askabiologist.asu.edu/batonnets-et-cones</a:t>
            </a:r>
            <a:endParaRPr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Synthèse additive </a:t>
            </a:r>
            <a:endParaRPr/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1348800"/>
            <a:ext cx="3571036" cy="18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9350" y="500925"/>
            <a:ext cx="2990850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/>
          <p:nvPr/>
        </p:nvSpPr>
        <p:spPr>
          <a:xfrm>
            <a:off x="5349350" y="2491575"/>
            <a:ext cx="474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Lumière blanche émise par un écran</a:t>
            </a:r>
            <a:endParaRPr b="1" i="1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1225" y="2939325"/>
            <a:ext cx="2858975" cy="173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/>
        </p:nvSpPr>
        <p:spPr>
          <a:xfrm>
            <a:off x="5150325" y="4591600"/>
            <a:ext cx="3864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3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Expérience portant sur la synthèse additive des couleurs </a:t>
            </a:r>
            <a:endParaRPr b="1" i="1" sz="13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126600" y="4426700"/>
            <a:ext cx="474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Lelivrescolaire.fr</a:t>
            </a:r>
            <a:endParaRPr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44175" y="3800250"/>
            <a:ext cx="35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https://www.futura-sciences.com/sciences/dossiers/physique-couleur-tous-eclats-1396/page/7/</a:t>
            </a:r>
            <a:endParaRPr sz="120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type="title"/>
          </p:nvPr>
        </p:nvSpPr>
        <p:spPr>
          <a:xfrm>
            <a:off x="311725" y="500925"/>
            <a:ext cx="40143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Synthèse soustractive</a:t>
            </a:r>
            <a:endParaRPr/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800" y="1083825"/>
            <a:ext cx="3830975" cy="2097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3650" y="500925"/>
            <a:ext cx="3631075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 txBox="1"/>
          <p:nvPr/>
        </p:nvSpPr>
        <p:spPr>
          <a:xfrm>
            <a:off x="4849725" y="2394225"/>
            <a:ext cx="429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La peinture est une application concrète de la synthèse soustractive </a:t>
            </a:r>
            <a:endParaRPr b="1" i="1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2825" y="3131486"/>
            <a:ext cx="3838575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/>
          <p:nvPr/>
        </p:nvSpPr>
        <p:spPr>
          <a:xfrm>
            <a:off x="5030425" y="4356225"/>
            <a:ext cx="383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Réalisation expérimentale d’une synthèse soustractive </a:t>
            </a:r>
            <a:endParaRPr b="1" i="1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