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y="5143500" cx="9144000"/>
  <p:notesSz cx="6858000" cy="9144000"/>
  <p:embeddedFontLst>
    <p:embeddedFont>
      <p:font typeface="Roboto"/>
      <p:regular r:id="rId28"/>
      <p:bold r:id="rId29"/>
      <p:italic r:id="rId30"/>
      <p:boldItalic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font" Target="fonts/Roboto-regular.fntdata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Roboto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Roboto-boldItalic.fntdata"/><Relationship Id="rId30" Type="http://schemas.openxmlformats.org/officeDocument/2006/relationships/font" Target="fonts/Roboto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1219e7b917f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1219e7b917f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2fb3bffcc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12fb3bffcc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2fb3bffcc1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12fb3bffcc1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12fb3bffcc1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12fb3bffcc1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12fb3bffcc1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12fb3bffcc1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12fb3bffcc1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12fb3bffcc1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12fb3bffcc1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12fb3bffcc1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12fb3bffcc1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12fb3bffcc1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12fb3bffcc1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12fb3bffcc1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12fb3bffcc1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12fb3bffcc1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1219e7b917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1219e7b917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12fb3bffcc1_0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12fb3bffcc1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12fb3bffcc1_0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12fb3bffcc1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12fb3bffcc1_0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12fb3bffcc1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219e7b917f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219e7b917f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1219e7b917f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1219e7b917f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1219e7b917f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1219e7b917f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219e7b917f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1219e7b917f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1219e7b917f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1219e7b917f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1219e7b917f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1219e7b917f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219e7b917f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1219e7b917f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3.png"/><Relationship Id="rId4" Type="http://schemas.openxmlformats.org/officeDocument/2006/relationships/image" Target="../media/image3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5.png"/><Relationship Id="rId4" Type="http://schemas.openxmlformats.org/officeDocument/2006/relationships/image" Target="../media/image2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9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4.png"/><Relationship Id="rId4" Type="http://schemas.openxmlformats.org/officeDocument/2006/relationships/image" Target="../media/image30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8.png"/><Relationship Id="rId4" Type="http://schemas.openxmlformats.org/officeDocument/2006/relationships/image" Target="../media/image2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9.png"/><Relationship Id="rId4" Type="http://schemas.openxmlformats.org/officeDocument/2006/relationships/image" Target="../media/image3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7.png"/><Relationship Id="rId4" Type="http://schemas.openxmlformats.org/officeDocument/2006/relationships/hyperlink" Target="http://wiki.scienceamusante.net/index.php/Groupes_ponctuels_de_sym%C3%A9trie" TargetMode="External"/><Relationship Id="rId5" Type="http://schemas.openxmlformats.org/officeDocument/2006/relationships/image" Target="../media/image22.png"/><Relationship Id="rId6" Type="http://schemas.openxmlformats.org/officeDocument/2006/relationships/image" Target="../media/image33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Relationship Id="rId4" Type="http://schemas.openxmlformats.org/officeDocument/2006/relationships/image" Target="../media/image4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8.png"/><Relationship Id="rId4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Relationship Id="rId4" Type="http://schemas.openxmlformats.org/officeDocument/2006/relationships/image" Target="../media/image1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png"/><Relationship Id="rId4" Type="http://schemas.openxmlformats.org/officeDocument/2006/relationships/image" Target="../media/image7.png"/><Relationship Id="rId5" Type="http://schemas.openxmlformats.org/officeDocument/2006/relationships/image" Target="../media/image1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Organométalliques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Spectroscopie des Complexes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3916691" cy="4838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21491" y="152400"/>
            <a:ext cx="3019425" cy="74295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22"/>
          <p:cNvSpPr txBox="1"/>
          <p:nvPr/>
        </p:nvSpPr>
        <p:spPr>
          <a:xfrm>
            <a:off x="4408500" y="1075050"/>
            <a:ext cx="45441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Configuration électronique Haut Spin (Champ faible) pour les complexes tétraédriques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Configuration Bas Spin (champ fort) possible pour les complexes de types d3 à d6 </a:t>
            </a:r>
            <a:endParaRPr/>
          </a:p>
        </p:txBody>
      </p:sp>
      <p:sp>
        <p:nvSpPr>
          <p:cNvPr id="123" name="Google Shape;123;p22"/>
          <p:cNvSpPr txBox="1"/>
          <p:nvPr/>
        </p:nvSpPr>
        <p:spPr>
          <a:xfrm>
            <a:off x="4488750" y="2682200"/>
            <a:ext cx="3000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" sz="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J. Chem. Educ.</a:t>
            </a:r>
            <a:r>
              <a:rPr lang="fr" sz="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1964, 41, 9, 466</a:t>
            </a:r>
            <a:endParaRPr sz="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Publication Date:September 1, 1964</a:t>
            </a:r>
            <a:endParaRPr sz="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6296025" cy="1999525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3"/>
          <p:cNvSpPr txBox="1"/>
          <p:nvPr/>
        </p:nvSpPr>
        <p:spPr>
          <a:xfrm>
            <a:off x="6790675" y="472100"/>
            <a:ext cx="47478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Fragment H6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0" name="Google Shape;130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2264800"/>
            <a:ext cx="4007950" cy="272630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3"/>
          <p:cNvSpPr txBox="1"/>
          <p:nvPr/>
        </p:nvSpPr>
        <p:spPr>
          <a:xfrm>
            <a:off x="4251875" y="2508075"/>
            <a:ext cx="4747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23"/>
          <p:cNvSpPr txBox="1"/>
          <p:nvPr/>
        </p:nvSpPr>
        <p:spPr>
          <a:xfrm>
            <a:off x="4345475" y="2483350"/>
            <a:ext cx="47478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La théorie des groupes en chimie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François Volatron Patrick Chaquin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De Boeck 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6044775" cy="2711175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4"/>
          <p:cNvSpPr txBox="1"/>
          <p:nvPr/>
        </p:nvSpPr>
        <p:spPr>
          <a:xfrm>
            <a:off x="6074950" y="568750"/>
            <a:ext cx="30000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</a:rPr>
              <a:t>La théorie des groupes en chimie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</a:rPr>
              <a:t>François Volatron Patrick Chaquin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</a:rPr>
              <a:t>De Boeck</a:t>
            </a:r>
            <a:endParaRPr/>
          </a:p>
        </p:txBody>
      </p:sp>
      <p:pic>
        <p:nvPicPr>
          <p:cNvPr id="139" name="Google Shape;139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2775" y="2863575"/>
            <a:ext cx="6203650" cy="20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4"/>
          <p:cNvSpPr txBox="1"/>
          <p:nvPr/>
        </p:nvSpPr>
        <p:spPr>
          <a:xfrm>
            <a:off x="6577250" y="3252975"/>
            <a:ext cx="73473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Effets des ligands sigma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donneurs sur le bloc d, levée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de dégénérescence 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5739800" cy="283375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5"/>
          <p:cNvSpPr txBox="1"/>
          <p:nvPr/>
        </p:nvSpPr>
        <p:spPr>
          <a:xfrm>
            <a:off x="5988600" y="152400"/>
            <a:ext cx="30000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</a:rPr>
              <a:t>La théorie des groupes en chimie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</a:rPr>
              <a:t>François Volatron Patrick Chaquin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</a:rPr>
              <a:t>De Boeck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5449260" cy="4838699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6"/>
          <p:cNvSpPr txBox="1"/>
          <p:nvPr/>
        </p:nvSpPr>
        <p:spPr>
          <a:xfrm>
            <a:off x="5687525" y="230800"/>
            <a:ext cx="30000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</a:rPr>
              <a:t>La théorie des groupes en chimie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</a:rPr>
              <a:t>François Volatron Patrick Chaquin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</a:rPr>
              <a:t>De Boeck</a:t>
            </a:r>
            <a:endParaRPr/>
          </a:p>
        </p:txBody>
      </p:sp>
      <p:sp>
        <p:nvSpPr>
          <p:cNvPr id="153" name="Google Shape;153;p26"/>
          <p:cNvSpPr txBox="1"/>
          <p:nvPr/>
        </p:nvSpPr>
        <p:spPr>
          <a:xfrm>
            <a:off x="5842750" y="1560150"/>
            <a:ext cx="47478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Ligands différent de H , L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On prends en compte que les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effets sigma donneur pour l’instant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5014425" cy="3990975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7"/>
          <p:cNvSpPr txBox="1"/>
          <p:nvPr/>
        </p:nvSpPr>
        <p:spPr>
          <a:xfrm>
            <a:off x="5448475" y="98900"/>
            <a:ext cx="30000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</a:rPr>
              <a:t>La théorie des groupes en chimie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</a:rPr>
              <a:t>François Volatron Patrick Chaquin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</a:rPr>
              <a:t>De Boeck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60" name="Google Shape;160;p27"/>
          <p:cNvSpPr txBox="1"/>
          <p:nvPr/>
        </p:nvSpPr>
        <p:spPr>
          <a:xfrm>
            <a:off x="5448475" y="983150"/>
            <a:ext cx="3264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Effet de ligands pi donneurs sur le bloc d 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6283824" cy="3895725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8"/>
          <p:cNvSpPr txBox="1"/>
          <p:nvPr/>
        </p:nvSpPr>
        <p:spPr>
          <a:xfrm>
            <a:off x="6223300" y="197825"/>
            <a:ext cx="28671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</a:rPr>
              <a:t>La théorie des groupes en chimie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</a:rPr>
              <a:t>François Volatron Patrick Chaquin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</a:rPr>
              <a:t>De Boeck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9"/>
          <p:cNvSpPr txBox="1"/>
          <p:nvPr/>
        </p:nvSpPr>
        <p:spPr>
          <a:xfrm>
            <a:off x="5992500" y="156600"/>
            <a:ext cx="30000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</a:rPr>
              <a:t>La théorie des groupes en chimie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</a:rPr>
              <a:t>François Volatron Patrick Chaquin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</a:rPr>
              <a:t>De Boeck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72" name="Google Shape;172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5257800" cy="4324350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9"/>
          <p:cNvSpPr txBox="1"/>
          <p:nvPr/>
        </p:nvSpPr>
        <p:spPr>
          <a:xfrm>
            <a:off x="6069175" y="1312875"/>
            <a:ext cx="2923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Effet de ligands pi donneur sur le bloc d 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6183174" cy="76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614825"/>
            <a:ext cx="6183176" cy="3087650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30"/>
          <p:cNvSpPr txBox="1"/>
          <p:nvPr/>
        </p:nvSpPr>
        <p:spPr>
          <a:xfrm>
            <a:off x="373850" y="1131450"/>
            <a:ext cx="5554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Série spectrochimique </a:t>
            </a:r>
            <a:endParaRPr/>
          </a:p>
        </p:txBody>
      </p:sp>
      <p:sp>
        <p:nvSpPr>
          <p:cNvPr id="181" name="Google Shape;181;p30"/>
          <p:cNvSpPr txBox="1"/>
          <p:nvPr/>
        </p:nvSpPr>
        <p:spPr>
          <a:xfrm>
            <a:off x="1676300" y="2259350"/>
            <a:ext cx="7347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30"/>
          <p:cNvSpPr txBox="1"/>
          <p:nvPr/>
        </p:nvSpPr>
        <p:spPr>
          <a:xfrm>
            <a:off x="6402700" y="2571750"/>
            <a:ext cx="2564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Théorie du champ cristallin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5911279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25325" y="152400"/>
            <a:ext cx="3166275" cy="2751450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31"/>
          <p:cNvSpPr txBox="1"/>
          <p:nvPr/>
        </p:nvSpPr>
        <p:spPr>
          <a:xfrm>
            <a:off x="5756625" y="2971025"/>
            <a:ext cx="31662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Rationalisation</a:t>
            </a:r>
            <a:r>
              <a:rPr lang="fr"/>
              <a:t> de la couleur de l’ion </a:t>
            </a:r>
            <a:r>
              <a:rPr lang="fr"/>
              <a:t>permanganate</a:t>
            </a:r>
            <a:r>
              <a:rPr lang="fr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Transfert de charge et non des transitions centrosymétriques </a:t>
            </a:r>
            <a:endParaRPr/>
          </a:p>
        </p:txBody>
      </p:sp>
      <p:sp>
        <p:nvSpPr>
          <p:cNvPr id="190" name="Google Shape;190;p31"/>
          <p:cNvSpPr txBox="1"/>
          <p:nvPr/>
        </p:nvSpPr>
        <p:spPr>
          <a:xfrm>
            <a:off x="5756625" y="4084900"/>
            <a:ext cx="30000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</a:rPr>
              <a:t>La théorie des groupes en chimie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</a:rPr>
              <a:t>François Volatron Patrick Chaquin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</a:rPr>
              <a:t>De Boeck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200" cy="2029326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4"/>
          <p:cNvSpPr txBox="1"/>
          <p:nvPr/>
        </p:nvSpPr>
        <p:spPr>
          <a:xfrm>
            <a:off x="631475" y="4330800"/>
            <a:ext cx="59784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fr" sz="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J. Chem. Educ.</a:t>
            </a:r>
            <a:r>
              <a:rPr lang="fr" sz="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1979, 56, 6, 390</a:t>
            </a:r>
            <a:endParaRPr sz="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Publication Date:June 1, 1979</a:t>
            </a:r>
            <a:endParaRPr sz="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1" name="Google Shape;61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2571750"/>
            <a:ext cx="8839199" cy="15796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6572550" cy="2419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9575" y="2635300"/>
            <a:ext cx="6351125" cy="2355800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32"/>
          <p:cNvSpPr txBox="1"/>
          <p:nvPr/>
        </p:nvSpPr>
        <p:spPr>
          <a:xfrm>
            <a:off x="6724950" y="152400"/>
            <a:ext cx="23229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Effet Jahn Teller levée de dégénérescence complexe octaédrique </a:t>
            </a:r>
            <a:endParaRPr/>
          </a:p>
        </p:txBody>
      </p:sp>
      <p:sp>
        <p:nvSpPr>
          <p:cNvPr id="198" name="Google Shape;198;p32"/>
          <p:cNvSpPr txBox="1"/>
          <p:nvPr/>
        </p:nvSpPr>
        <p:spPr>
          <a:xfrm>
            <a:off x="6724950" y="1101050"/>
            <a:ext cx="22425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</a:rPr>
              <a:t>La théorie des groupes en chimie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</a:rPr>
              <a:t>François Volatron Patrick Chaquin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</a:rPr>
              <a:t>De Boeck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Google Shape;203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6263724" cy="3355675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33"/>
          <p:cNvSpPr txBox="1"/>
          <p:nvPr/>
        </p:nvSpPr>
        <p:spPr>
          <a:xfrm>
            <a:off x="6485375" y="228275"/>
            <a:ext cx="25626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 u="sng">
                <a:solidFill>
                  <a:schemeClr val="hlink"/>
                </a:solidFill>
                <a:hlinkClick r:id="rId4"/>
              </a:rPr>
              <a:t>scienceamusante.netGroupes ponctuels de symétrie - scienceamusante.net</a:t>
            </a:r>
            <a:endParaRPr/>
          </a:p>
        </p:txBody>
      </p:sp>
      <p:pic>
        <p:nvPicPr>
          <p:cNvPr id="205" name="Google Shape;205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3660475"/>
            <a:ext cx="4600575" cy="69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3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865400" y="3660475"/>
            <a:ext cx="4048525" cy="676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491325" cy="2200925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34"/>
          <p:cNvSpPr txBox="1"/>
          <p:nvPr/>
        </p:nvSpPr>
        <p:spPr>
          <a:xfrm>
            <a:off x="152400" y="2475325"/>
            <a:ext cx="81840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/>
              <a:t>http://wiki.scienceamusante.net/index.php/Groupes_ponctuels_de_symétrie#Groupe_Td_.28t.C3.A9tra.C3.A9drique.29</a:t>
            </a:r>
            <a:endParaRPr sz="11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13404"/>
            <a:ext cx="4267200" cy="80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4675" y="1013504"/>
            <a:ext cx="3419475" cy="1619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2974254"/>
            <a:ext cx="3819525" cy="314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72000" y="213404"/>
            <a:ext cx="4419600" cy="2505378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10875" y="3630079"/>
            <a:ext cx="4029075" cy="40005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 txBox="1"/>
          <p:nvPr/>
        </p:nvSpPr>
        <p:spPr>
          <a:xfrm>
            <a:off x="5023500" y="3599250"/>
            <a:ext cx="3000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" sz="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J. Chem. Educ.</a:t>
            </a:r>
            <a:r>
              <a:rPr lang="fr" sz="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1979, 56, 6, 390</a:t>
            </a:r>
            <a:endParaRPr sz="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Publication Date:June 1, 1979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5391150" cy="2981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91175" y="152400"/>
            <a:ext cx="3737025" cy="2766850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6"/>
          <p:cNvSpPr txBox="1"/>
          <p:nvPr/>
        </p:nvSpPr>
        <p:spPr>
          <a:xfrm>
            <a:off x="2906150" y="3643075"/>
            <a:ext cx="3000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" sz="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J. Chem. Educ.</a:t>
            </a:r>
            <a:r>
              <a:rPr lang="fr" sz="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1979, 56, 6, 390</a:t>
            </a:r>
            <a:endParaRPr sz="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Publication Date:June 1, 1979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7329300" cy="4838701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7"/>
          <p:cNvSpPr txBox="1"/>
          <p:nvPr/>
        </p:nvSpPr>
        <p:spPr>
          <a:xfrm>
            <a:off x="6371125" y="428250"/>
            <a:ext cx="23250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Diagramme OM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Symétrie Plan carré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Ligands sigma donneur 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010025" cy="3829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14825" y="152400"/>
            <a:ext cx="4676775" cy="3032195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8"/>
          <p:cNvSpPr txBox="1"/>
          <p:nvPr/>
        </p:nvSpPr>
        <p:spPr>
          <a:xfrm>
            <a:off x="102150" y="4393075"/>
            <a:ext cx="43695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Symétrie plan carré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Ligands sigma donneur effet pi donneur/accepteur </a:t>
            </a:r>
            <a:endParaRPr/>
          </a:p>
        </p:txBody>
      </p:sp>
      <p:sp>
        <p:nvSpPr>
          <p:cNvPr id="92" name="Google Shape;92;p18"/>
          <p:cNvSpPr txBox="1"/>
          <p:nvPr/>
        </p:nvSpPr>
        <p:spPr>
          <a:xfrm>
            <a:off x="4575550" y="3407050"/>
            <a:ext cx="44160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Schématisation classique de la levée de dégénérescence du bloc d pour la symétrie octaédrique et la symétrie tétraédrique</a:t>
            </a:r>
            <a:endParaRPr/>
          </a:p>
        </p:txBody>
      </p:sp>
      <p:sp>
        <p:nvSpPr>
          <p:cNvPr id="93" name="Google Shape;93;p18"/>
          <p:cNvSpPr txBox="1"/>
          <p:nvPr/>
        </p:nvSpPr>
        <p:spPr>
          <a:xfrm>
            <a:off x="4575550" y="4296950"/>
            <a:ext cx="3000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" sz="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J. Chem. Educ.</a:t>
            </a:r>
            <a:r>
              <a:rPr lang="fr" sz="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2016, 93, 1, 118–121</a:t>
            </a:r>
            <a:endParaRPr sz="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Publication Date:October 27, 2015</a:t>
            </a:r>
            <a:endParaRPr sz="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5257976" cy="433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97400" y="152400"/>
            <a:ext cx="3824425" cy="2964875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9"/>
          <p:cNvSpPr txBox="1"/>
          <p:nvPr/>
        </p:nvSpPr>
        <p:spPr>
          <a:xfrm>
            <a:off x="5410375" y="3352725"/>
            <a:ext cx="3000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" sz="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J. Chem. Educ.</a:t>
            </a:r>
            <a:r>
              <a:rPr lang="fr" sz="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1964, 41, 9, 466</a:t>
            </a:r>
            <a:endParaRPr sz="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Publication Date:September 1, 1964</a:t>
            </a:r>
            <a:endParaRPr sz="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5095875" cy="3362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00675" y="152400"/>
            <a:ext cx="3590925" cy="2293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00675" y="2598275"/>
            <a:ext cx="3425550" cy="2392825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20"/>
          <p:cNvSpPr txBox="1"/>
          <p:nvPr/>
        </p:nvSpPr>
        <p:spPr>
          <a:xfrm>
            <a:off x="152400" y="4141625"/>
            <a:ext cx="3000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" sz="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J. Chem. Educ.</a:t>
            </a:r>
            <a:r>
              <a:rPr lang="fr" sz="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1964, 41, 9, 466</a:t>
            </a:r>
            <a:endParaRPr sz="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Publication Date:September 1, 1964</a:t>
            </a:r>
            <a:endParaRPr sz="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721525" cy="3590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73925" y="152400"/>
            <a:ext cx="4190650" cy="219075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21"/>
          <p:cNvSpPr txBox="1"/>
          <p:nvPr/>
        </p:nvSpPr>
        <p:spPr>
          <a:xfrm>
            <a:off x="4969950" y="2532300"/>
            <a:ext cx="3000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" sz="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J. Chem. Educ.</a:t>
            </a:r>
            <a:r>
              <a:rPr lang="fr" sz="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1964, 41, 9, 466</a:t>
            </a:r>
            <a:endParaRPr sz="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Publication Date:September 1, 1964</a:t>
            </a:r>
            <a:endParaRPr sz="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