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1a99470e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1a99470e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21a99470e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21a99470e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1a99470ee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1a99470e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1a99470e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1a99470e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1a99470e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1a99470e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21a99470ee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21a99470e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1a99470ee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21a99470e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8.png"/><Relationship Id="rId6" Type="http://schemas.openxmlformats.org/officeDocument/2006/relationships/image" Target="../media/image14.png"/><Relationship Id="rId7" Type="http://schemas.openxmlformats.org/officeDocument/2006/relationships/image" Target="../media/image1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21.png"/><Relationship Id="rId6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5" Type="http://schemas.openxmlformats.org/officeDocument/2006/relationships/image" Target="../media/image1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3.png"/><Relationship Id="rId6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48450" y="1653075"/>
            <a:ext cx="82098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/>
              <a:t>Spectroscopie de vibration </a:t>
            </a:r>
            <a:endParaRPr sz="3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55279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133475"/>
            <a:ext cx="337185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9063" y="3702050"/>
            <a:ext cx="2618525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5925" y="2417763"/>
            <a:ext cx="312575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857600" y="152400"/>
            <a:ext cx="3552800" cy="45613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7002700" y="1509375"/>
            <a:ext cx="1892100" cy="7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 Chaquin LCT-UPMC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Vibrations moléculaires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538" y="152400"/>
            <a:ext cx="8618934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262550" y="1004000"/>
            <a:ext cx="1858500" cy="7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 Chaquin LCT-UPMC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Vibrations moléculaires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47389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246875" y="946400"/>
            <a:ext cx="1817400" cy="7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 Chaquin LCT-UPMC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Vibrations moléculaires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417950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100" y="1008350"/>
            <a:ext cx="981875" cy="485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559025"/>
            <a:ext cx="2135850" cy="108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63550" y="1260225"/>
            <a:ext cx="4486275" cy="36861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1416350" y="1093450"/>
            <a:ext cx="443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Règle de sélection IR/Raman potentiel harmonique </a:t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517900" y="2813075"/>
            <a:ext cx="4747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 spectroscopie d’absorption , souvent le cas , la population des niveaux vibrationnels suit une statistique de maxwell </a:t>
            </a:r>
            <a:r>
              <a:rPr lang="fr"/>
              <a:t>boltzmann</a:t>
            </a:r>
            <a:r>
              <a:rPr lang="fr"/>
              <a:t> </a:t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319100" y="3958425"/>
            <a:ext cx="3000000" cy="7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 Chaquin LCT-UPMC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Vibrations moléculaires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/>
        </p:nvSpPr>
        <p:spPr>
          <a:xfrm>
            <a:off x="484175" y="434425"/>
            <a:ext cx="7337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Termes d’anharmonicités </a:t>
            </a:r>
            <a:endParaRPr sz="1600"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175" y="1820825"/>
            <a:ext cx="3180600" cy="9121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/>
        </p:nvSpPr>
        <p:spPr>
          <a:xfrm>
            <a:off x="484175" y="1195175"/>
            <a:ext cx="7337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Anharmonicité électrique </a:t>
            </a:r>
            <a:endParaRPr sz="1600"/>
          </a:p>
        </p:txBody>
      </p:sp>
      <p:pic>
        <p:nvPicPr>
          <p:cNvPr id="95" name="Google Shape;9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000" y="3839125"/>
            <a:ext cx="4419600" cy="113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0175" y="2858087"/>
            <a:ext cx="3381375" cy="8559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3654750" y="3044850"/>
            <a:ext cx="1834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/>
              <a:t>Spectro IR</a:t>
            </a:r>
            <a:endParaRPr sz="1500"/>
          </a:p>
        </p:txBody>
      </p:sp>
      <p:sp>
        <p:nvSpPr>
          <p:cNvPr id="98" name="Google Shape;98;p18"/>
          <p:cNvSpPr txBox="1"/>
          <p:nvPr/>
        </p:nvSpPr>
        <p:spPr>
          <a:xfrm>
            <a:off x="3561550" y="4019750"/>
            <a:ext cx="15465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500">
                <a:solidFill>
                  <a:schemeClr val="dk1"/>
                </a:solidFill>
              </a:rPr>
              <a:t>Spectro Raman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/>
        </p:nvSpPr>
        <p:spPr>
          <a:xfrm>
            <a:off x="5767650" y="775850"/>
            <a:ext cx="47403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 Michael Hollas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Modern Spectroscopy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Fourth Edition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Wiley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/>
        </p:nvSpPr>
        <p:spPr>
          <a:xfrm>
            <a:off x="247950" y="267675"/>
            <a:ext cx="7337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Anharmonicité mécanique </a:t>
            </a:r>
            <a:endParaRPr sz="1700"/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500" y="866475"/>
            <a:ext cx="5366300" cy="390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38075" y="714075"/>
            <a:ext cx="4420349" cy="99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38075" y="1673400"/>
            <a:ext cx="4386376" cy="14858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 txBox="1"/>
          <p:nvPr/>
        </p:nvSpPr>
        <p:spPr>
          <a:xfrm>
            <a:off x="5554975" y="3505825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J Michael Hollas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Modern Spectroscopy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Fourth Edition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Wiley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793175" cy="8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875" y="1170950"/>
            <a:ext cx="2110575" cy="894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0"/>
          <p:cNvSpPr txBox="1"/>
          <p:nvPr/>
        </p:nvSpPr>
        <p:spPr>
          <a:xfrm>
            <a:off x="2999475" y="1448875"/>
            <a:ext cx="733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Energie de dissociation par le calcul théorique en négligeant wexe</a:t>
            </a:r>
            <a:endParaRPr/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217600"/>
            <a:ext cx="2513550" cy="894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0"/>
          <p:cNvSpPr txBox="1"/>
          <p:nvPr/>
        </p:nvSpPr>
        <p:spPr>
          <a:xfrm>
            <a:off x="4000050" y="2769050"/>
            <a:ext cx="733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3055100" y="2371650"/>
            <a:ext cx="733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Energie de dissociation obtenue expérimentalement </a:t>
            </a:r>
            <a:endParaRPr/>
          </a:p>
        </p:txBody>
      </p:sp>
      <p:pic>
        <p:nvPicPr>
          <p:cNvPr id="119" name="Google Shape;119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22725" y="2949725"/>
            <a:ext cx="5112225" cy="205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0"/>
          <p:cNvSpPr txBox="1"/>
          <p:nvPr/>
        </p:nvSpPr>
        <p:spPr>
          <a:xfrm>
            <a:off x="5982925" y="3111850"/>
            <a:ext cx="3000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J Michael Hollas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Modern Spectroscopy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Fourth Edition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Wiley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